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47"/>
  </p:notesMasterIdLst>
  <p:handoutMasterIdLst>
    <p:handoutMasterId r:id="rId48"/>
  </p:handoutMasterIdLst>
  <p:sldIdLst>
    <p:sldId id="256" r:id="rId5"/>
    <p:sldId id="257" r:id="rId6"/>
    <p:sldId id="302" r:id="rId7"/>
    <p:sldId id="308" r:id="rId8"/>
    <p:sldId id="260" r:id="rId9"/>
    <p:sldId id="320" r:id="rId10"/>
    <p:sldId id="321" r:id="rId11"/>
    <p:sldId id="309" r:id="rId12"/>
    <p:sldId id="329" r:id="rId13"/>
    <p:sldId id="330" r:id="rId14"/>
    <p:sldId id="331" r:id="rId15"/>
    <p:sldId id="264" r:id="rId16"/>
    <p:sldId id="265" r:id="rId17"/>
    <p:sldId id="322" r:id="rId18"/>
    <p:sldId id="323" r:id="rId19"/>
    <p:sldId id="324" r:id="rId20"/>
    <p:sldId id="325" r:id="rId21"/>
    <p:sldId id="326" r:id="rId22"/>
    <p:sldId id="327" r:id="rId23"/>
    <p:sldId id="328" r:id="rId24"/>
    <p:sldId id="291" r:id="rId25"/>
    <p:sldId id="292" r:id="rId26"/>
    <p:sldId id="332" r:id="rId27"/>
    <p:sldId id="346" r:id="rId28"/>
    <p:sldId id="334" r:id="rId29"/>
    <p:sldId id="335" r:id="rId30"/>
    <p:sldId id="336" r:id="rId31"/>
    <p:sldId id="337" r:id="rId32"/>
    <p:sldId id="338" r:id="rId33"/>
    <p:sldId id="339" r:id="rId34"/>
    <p:sldId id="340" r:id="rId35"/>
    <p:sldId id="341" r:id="rId36"/>
    <p:sldId id="310" r:id="rId37"/>
    <p:sldId id="342" r:id="rId38"/>
    <p:sldId id="343" r:id="rId39"/>
    <p:sldId id="344" r:id="rId40"/>
    <p:sldId id="347" r:id="rId41"/>
    <p:sldId id="295" r:id="rId42"/>
    <p:sldId id="312" r:id="rId43"/>
    <p:sldId id="298" r:id="rId44"/>
    <p:sldId id="300" r:id="rId45"/>
    <p:sldId id="301" r:id="rId46"/>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 id="4" name="Brittany Hart" initials="BH" lastIdx="6" clrIdx="4">
    <p:extLst>
      <p:ext uri="{19B8F6BF-5375-455C-9EA6-DF929625EA0E}">
        <p15:presenceInfo xmlns:p15="http://schemas.microsoft.com/office/powerpoint/2012/main" userId="S-1-5-21-383413107-1061881802-891584314-1002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0C0"/>
    <a:srgbClr val="0078D7"/>
    <a:srgbClr val="505050"/>
    <a:srgbClr val="D83B01"/>
    <a:srgbClr val="FFFFFF"/>
    <a:srgbClr val="262626"/>
    <a:srgbClr val="99ADD0"/>
    <a:srgbClr val="00BCF2"/>
    <a:srgbClr val="FF8C00"/>
    <a:srgbClr val="FFB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6372" autoAdjust="0"/>
  </p:normalViewPr>
  <p:slideViewPr>
    <p:cSldViewPr snapToGrid="0">
      <p:cViewPr varScale="1">
        <p:scale>
          <a:sx n="102" d="100"/>
          <a:sy n="102" d="100"/>
        </p:scale>
        <p:origin x="816" y="114"/>
      </p:cViewPr>
      <p:guideLst/>
    </p:cSldViewPr>
  </p:slideViewPr>
  <p:outlineViewPr>
    <p:cViewPr>
      <p:scale>
        <a:sx n="33" d="100"/>
        <a:sy n="33" d="100"/>
      </p:scale>
      <p:origin x="0" y="-2556"/>
    </p:cViewPr>
  </p:outlineViewPr>
  <p:notesTextViewPr>
    <p:cViewPr>
      <p:scale>
        <a:sx n="100" d="100"/>
        <a:sy n="100" d="100"/>
      </p:scale>
      <p:origin x="0" y="-408"/>
    </p:cViewPr>
  </p:notesTextViewPr>
  <p:sorterViewPr>
    <p:cViewPr>
      <p:scale>
        <a:sx n="75" d="100"/>
        <a:sy n="75" d="100"/>
      </p:scale>
      <p:origin x="0" y="0"/>
    </p:cViewPr>
  </p:sorterViewPr>
  <p:notesViewPr>
    <p:cSldViewPr snapToGrid="0" showGuides="1">
      <p:cViewPr varScale="1">
        <p:scale>
          <a:sx n="99" d="100"/>
          <a:sy n="99" d="100"/>
        </p:scale>
        <p:origin x="3492"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notesMaster" Target="notesMasters/notesMaster1.xml"/><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a:latin typeface="Segoe UI" pitchFamily="34" charset="0"/>
              </a:rPr>
              <a:t>Office 365 </a:t>
            </a:r>
            <a:r>
              <a:rPr lang="en-US" dirty="0" err="1">
                <a:latin typeface="Segoe UI" pitchFamily="34" charset="0"/>
              </a:rPr>
              <a:t>CloudRoadShow</a:t>
            </a:r>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4EBA5A7-AA8F-4687-A967-D9A1B764C84B}" type="datetime8">
              <a:rPr lang="en-US" smtClean="0">
                <a:latin typeface="Segoe UI" pitchFamily="34" charset="0"/>
              </a:rPr>
              <a:t>1/2/2017 2:59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jpeg>
</file>

<file path=ppt/media/image12.jpeg>
</file>

<file path=ppt/media/image15.png>
</file>

<file path=ppt/media/image16.png>
</file>

<file path=ppt/media/image26.png>
</file>

<file path=ppt/media/image30.png>
</file>

<file path=ppt/media/image31.png>
</file>

<file path=ppt/media/image32.png>
</file>

<file path=ppt/media/image33.png>
</file>

<file path=ppt/media/image34.png>
</file>

<file path=ppt/media/image35.png>
</file>

<file path=ppt/media/image47.png>
</file>

<file path=ppt/media/image48.png>
</file>

<file path=ppt/media/image49.png>
</file>

<file path=ppt/media/image50.png>
</file>

<file path=ppt/media/image51.png>
</file>

<file path=ppt/media/image52.png>
</file>

<file path=ppt/media/image53.png>
</file>

<file path=ppt/media/image54.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latin typeface="Segoe UI" pitchFamily="34" charset="0"/>
              </a:rPr>
              <a:t>Office 365 </a:t>
            </a:r>
            <a:r>
              <a:rPr lang="en-US" dirty="0" err="1"/>
              <a:t>CloudRoadShow</a:t>
            </a:r>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8C890F7A-235E-47B2-A09E-E09517EFCF7B}" type="datetime8">
              <a:rPr lang="en-US" smtClean="0"/>
              <a:t>1/2/2017 2:58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5936992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SharePoint 2013 makes it possible for Web servers</a:t>
            </a:r>
            <a:r>
              <a:rPr lang="en-US" baseline="0" dirty="0"/>
              <a:t> in a SharePoint farm to </a:t>
            </a:r>
            <a:r>
              <a:rPr lang="en-US" dirty="0"/>
              <a:t>a client app requests using a server-to-server (S2S) trust.</a:t>
            </a:r>
            <a:r>
              <a:rPr lang="en-US" baseline="0" dirty="0"/>
              <a:t> This type of configuration can be used when deploying developer-hosted apps in a private network when it is beneficial to avoid any dependencies on ACS or any other servers running across the Internet. That means that all the servers involved can run behind a single firewall and on the same local area network.</a:t>
            </a:r>
          </a:p>
          <a:p>
            <a:endParaRPr lang="en-US" dirty="0"/>
          </a:p>
          <a:p>
            <a:r>
              <a:rPr lang="en-US" dirty="0"/>
              <a:t>A S2S trust represents a trusted connection between a client app running on a local app server and the Web servers in the SharePoint farm. Configuring</a:t>
            </a:r>
            <a:r>
              <a:rPr lang="en-US" baseline="0" dirty="0"/>
              <a:t> the </a:t>
            </a:r>
            <a:r>
              <a:rPr lang="en-US" dirty="0"/>
              <a:t>trust requires an SSL certificate which is based on the URL with the DNS name (</a:t>
            </a:r>
            <a:r>
              <a:rPr lang="en-US" dirty="0" err="1"/>
              <a:t>e.g</a:t>
            </a:r>
            <a:r>
              <a:rPr lang="en-US" dirty="0"/>
              <a:t> https://appserver.wingtip.com) where the client app is located. The</a:t>
            </a:r>
            <a:r>
              <a:rPr lang="en-US" baseline="0" dirty="0"/>
              <a:t> client a</a:t>
            </a:r>
            <a:r>
              <a:rPr lang="en-US" dirty="0"/>
              <a:t>pp contains code which has</a:t>
            </a:r>
            <a:r>
              <a:rPr lang="en-US" baseline="0" dirty="0"/>
              <a:t> access to the private key associated with the SSL certificate and it uses this private key to sign security tokens. On the SharePoint Web Server, you must create a security token service which can use the public key to authenticate and decrypt these security tokens generated by the client app.</a:t>
            </a:r>
          </a:p>
        </p:txBody>
      </p:sp>
    </p:spTree>
    <p:extLst>
      <p:ext uri="{BB962C8B-B14F-4D97-AF65-F5344CB8AC3E}">
        <p14:creationId xmlns:p14="http://schemas.microsoft.com/office/powerpoint/2010/main" val="1614822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example of a PowerShell script that creates a self-signed SSL certificate for</a:t>
            </a:r>
            <a:r>
              <a:rPr lang="en-US" baseline="0" dirty="0"/>
              <a:t> an app running at the DNS name of http://appserver.wingtip.com. The self-signed certificate is made by calling the </a:t>
            </a:r>
            <a:r>
              <a:rPr lang="en-US" b="1" baseline="0" dirty="0"/>
              <a:t>makecert.exe</a:t>
            </a:r>
            <a:r>
              <a:rPr lang="en-US" baseline="0" dirty="0"/>
              <a:t> utility. Note that the script creates the self-signed certificate with a private key. This certificate is then installed into the certificate store on the local machine using the </a:t>
            </a:r>
            <a:r>
              <a:rPr lang="en-US" b="1" baseline="0" dirty="0"/>
              <a:t>certmgr.exe</a:t>
            </a:r>
            <a:r>
              <a:rPr lang="en-US" baseline="0" dirty="0"/>
              <a:t> utility. The code at the bottom of the script shows how to enumerate through the SSL certificates stored on the local machine and to find those that have private keys. The call to Export is what produces a private key file that is signed with the password of Password1.</a:t>
            </a:r>
            <a:endParaRPr lang="en-US" dirty="0"/>
          </a:p>
        </p:txBody>
      </p:sp>
    </p:spTree>
    <p:extLst>
      <p:ext uri="{BB962C8B-B14F-4D97-AF65-F5344CB8AC3E}">
        <p14:creationId xmlns:p14="http://schemas.microsoft.com/office/powerpoint/2010/main" val="30374230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configure an S2S high trust connection in an on-premise SharePoint farm, you must use Windows PowerShell</a:t>
            </a:r>
            <a:r>
              <a:rPr lang="en-US" baseline="0" dirty="0"/>
              <a:t> and SharePoint 2013 </a:t>
            </a:r>
            <a:r>
              <a:rPr lang="en-US" baseline="0" dirty="0" err="1"/>
              <a:t>cmdlet</a:t>
            </a:r>
            <a:r>
              <a:rPr lang="en-US" baseline="0" dirty="0"/>
              <a:t> named New-</a:t>
            </a:r>
            <a:r>
              <a:rPr lang="en-US" baseline="0" dirty="0" err="1"/>
              <a:t>SPTrustedSecurityTokenService</a:t>
            </a:r>
            <a:r>
              <a:rPr lang="en-US" baseline="0" dirty="0"/>
              <a:t>. When you call the </a:t>
            </a:r>
            <a:r>
              <a:rPr lang="en-US" dirty="0"/>
              <a:t>New-</a:t>
            </a:r>
            <a:r>
              <a:rPr lang="en-US" dirty="0" err="1"/>
              <a:t>SPTrustedSecurityTokenService</a:t>
            </a:r>
            <a:r>
              <a:rPr lang="en-US" dirty="0"/>
              <a:t> </a:t>
            </a:r>
            <a:r>
              <a:rPr lang="en-US" dirty="0" err="1"/>
              <a:t>cmdlet</a:t>
            </a:r>
            <a:r>
              <a:rPr lang="en-US" dirty="0"/>
              <a:t> </a:t>
            </a:r>
            <a:r>
              <a:rPr lang="en-US" dirty="0" err="1"/>
              <a:t>ou</a:t>
            </a:r>
            <a:r>
              <a:rPr lang="en-US" dirty="0"/>
              <a:t> </a:t>
            </a:r>
            <a:r>
              <a:rPr lang="en-US" dirty="0" err="1"/>
              <a:t>mus</a:t>
            </a:r>
            <a:r>
              <a:rPr lang="en-US" dirty="0"/>
              <a:t> pass it a string-based name and the URL to the metadata discovery endpoint for the app. SharePoint then uses the metadata in the JSON token returned from the metadata discovery endpoint to properly create the new STS configured with the correct public key.</a:t>
            </a:r>
          </a:p>
          <a:p>
            <a:endParaRPr lang="en-US" dirty="0"/>
          </a:p>
          <a:p>
            <a:r>
              <a:rPr lang="en-US" dirty="0"/>
              <a:t>After creating the S2S trust between the client app and the </a:t>
            </a:r>
            <a:r>
              <a:rPr lang="en-US" dirty="0" err="1"/>
              <a:t>SHarePoint</a:t>
            </a:r>
            <a:r>
              <a:rPr lang="en-US" dirty="0"/>
              <a:t> Web servers, it is then required to register one on more app principals using the Register-</a:t>
            </a:r>
            <a:r>
              <a:rPr lang="en-US" dirty="0" err="1"/>
              <a:t>SPAppPrincipal</a:t>
            </a:r>
            <a:r>
              <a:rPr lang="en-US" dirty="0"/>
              <a:t> </a:t>
            </a:r>
            <a:r>
              <a:rPr lang="en-US" dirty="0" err="1"/>
              <a:t>cmdlet</a:t>
            </a:r>
            <a:r>
              <a:rPr lang="en-US" dirty="0"/>
              <a:t>. Note that app principals are</a:t>
            </a:r>
            <a:r>
              <a:rPr lang="en-US" baseline="0" dirty="0"/>
              <a:t> scoped to a tenancy. If all the sites in the on-premise local farm are running within the default tenancy, you can create a single farm-wide app principal.</a:t>
            </a:r>
          </a:p>
          <a:p>
            <a:endParaRPr lang="en-US" baseline="0" dirty="0"/>
          </a:p>
          <a:p>
            <a:r>
              <a:rPr lang="en-US" baseline="0" dirty="0"/>
              <a:t>Once you have create the app principal, you can then assign permissions to it using the Set-</a:t>
            </a:r>
            <a:r>
              <a:rPr lang="en-US" baseline="0" dirty="0" err="1"/>
              <a:t>SPAppPrincipalPermission</a:t>
            </a:r>
            <a:r>
              <a:rPr lang="en-US" baseline="0" dirty="0"/>
              <a:t> </a:t>
            </a:r>
            <a:r>
              <a:rPr lang="en-US" baseline="0" dirty="0" err="1"/>
              <a:t>cmdlet</a:t>
            </a:r>
            <a:r>
              <a:rPr lang="en-US" baseline="0" dirty="0"/>
              <a:t>.</a:t>
            </a:r>
            <a:endParaRPr lang="en-US" dirty="0"/>
          </a:p>
          <a:p>
            <a:endParaRPr lang="en-US" dirty="0"/>
          </a:p>
        </p:txBody>
      </p:sp>
    </p:spTree>
    <p:extLst>
      <p:ext uri="{BB962C8B-B14F-4D97-AF65-F5344CB8AC3E}">
        <p14:creationId xmlns:p14="http://schemas.microsoft.com/office/powerpoint/2010/main" val="28439009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Active Directory is a comprehensive identity and access management cloud solution. It combines core directory services, advanced identity governance, security, and application access management. Azure AD also offers developers an identity management platform to deliver access control to their applications, based on centralized policy and rules.</a:t>
            </a:r>
          </a:p>
        </p:txBody>
      </p:sp>
      <p:sp>
        <p:nvSpPr>
          <p:cNvPr id="4" name="Date Placeholder 3"/>
          <p:cNvSpPr>
            <a:spLocks noGrp="1"/>
          </p:cNvSpPr>
          <p:nvPr>
            <p:ph type="dt" idx="10"/>
          </p:nvPr>
        </p:nvSpPr>
        <p:spPr/>
        <p:txBody>
          <a:bodyPr/>
          <a:lstStyle/>
          <a:p>
            <a:fld id="{CA454356-7988-4E39-B534-EC35F7CCC11C}" type="datetime1">
              <a:rPr lang="en-US" smtClean="0"/>
              <a:t>1/2/2017</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34</a:t>
            </a:fld>
            <a:endParaRPr lang="en-US" dirty="0"/>
          </a:p>
        </p:txBody>
      </p:sp>
      <p:sp>
        <p:nvSpPr>
          <p:cNvPr id="6" name="Header Placeholder 5"/>
          <p:cNvSpPr>
            <a:spLocks noGrp="1"/>
          </p:cNvSpPr>
          <p:nvPr>
            <p:ph type="hdr" sz="quarter" idx="12"/>
          </p:nvPr>
        </p:nvSpPr>
        <p:spPr/>
        <p:txBody>
          <a:bodyPr/>
          <a:lstStyle/>
          <a:p>
            <a:r>
              <a:rPr lang="en-US"/>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4864434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Windows Azure Access Control Service (ACS) is a Windows cloud-based service that provides an easy way of authenticating and authorizing users to gain access to web applications and services while allowing the features of authentication and authorization to be factored out of the application code. This facilitates application development while at the same time providing users the benefit of being able to log into multiple applications with a reduced number of authentications, and in some cases only one authentication. </a:t>
            </a:r>
          </a:p>
        </p:txBody>
      </p:sp>
      <p:sp>
        <p:nvSpPr>
          <p:cNvPr id="4" name="Date Placeholder 3"/>
          <p:cNvSpPr>
            <a:spLocks noGrp="1"/>
          </p:cNvSpPr>
          <p:nvPr>
            <p:ph type="dt" idx="10"/>
          </p:nvPr>
        </p:nvSpPr>
        <p:spPr/>
        <p:txBody>
          <a:bodyPr/>
          <a:lstStyle/>
          <a:p>
            <a:fld id="{8C3D3F17-9065-4B2A-80EA-09A3A0159250}" type="datetime1">
              <a:rPr lang="en-US" smtClean="0"/>
              <a:t>1/2/2017</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36</a:t>
            </a:fld>
            <a:endParaRPr lang="en-US" dirty="0"/>
          </a:p>
        </p:txBody>
      </p:sp>
      <p:sp>
        <p:nvSpPr>
          <p:cNvPr id="6" name="Header Placeholder 5"/>
          <p:cNvSpPr>
            <a:spLocks noGrp="1"/>
          </p:cNvSpPr>
          <p:nvPr>
            <p:ph type="hdr" sz="quarter" idx="12"/>
          </p:nvPr>
        </p:nvSpPr>
        <p:spPr/>
        <p:txBody>
          <a:bodyPr/>
          <a:lstStyle/>
          <a:p>
            <a:r>
              <a:rPr lang="en-US"/>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4656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1A3A851C-AA3C-40AF-999F-42D3A983DAA5}" type="datetime8">
              <a:rPr lang="en-US" smtClean="0"/>
              <a:t>1/2/2017 2:59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39</a:t>
            </a:fld>
            <a:endParaRPr lang="en-US" dirty="0"/>
          </a:p>
        </p:txBody>
      </p:sp>
      <p:sp>
        <p:nvSpPr>
          <p:cNvPr id="7" name="Header Placeholder 6"/>
          <p:cNvSpPr>
            <a:spLocks noGrp="1"/>
          </p:cNvSpPr>
          <p:nvPr>
            <p:ph type="hdr" sz="quarter" idx="13"/>
          </p:nvPr>
        </p:nvSpPr>
        <p:spPr/>
        <p:txBody>
          <a:bodyPr/>
          <a:lstStyle/>
          <a:p>
            <a:r>
              <a:rPr lang="en-US"/>
              <a:t>Build 2014</a:t>
            </a:r>
            <a:endParaRPr lang="en-US" dirty="0"/>
          </a:p>
        </p:txBody>
      </p:sp>
    </p:spTree>
    <p:extLst>
      <p:ext uri="{BB962C8B-B14F-4D97-AF65-F5344CB8AC3E}">
        <p14:creationId xmlns:p14="http://schemas.microsoft.com/office/powerpoint/2010/main" val="3281397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latin typeface="Segoe UI" pitchFamily="34" charset="0"/>
              </a:rPr>
              <a:t>Office 365 </a:t>
            </a:r>
            <a:r>
              <a:rPr lang="en-US"/>
              <a:t>CloudRoadShow</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B2509E05-EE16-4049-9E8B-594D0A26CE65}" type="datetime8">
              <a:rPr lang="en-US" smtClean="0"/>
              <a:t>1/2/2017 2:59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40</a:t>
            </a:fld>
            <a:endParaRPr lang="en-US" dirty="0"/>
          </a:p>
        </p:txBody>
      </p:sp>
    </p:spTree>
    <p:extLst>
      <p:ext uri="{BB962C8B-B14F-4D97-AF65-F5344CB8AC3E}">
        <p14:creationId xmlns:p14="http://schemas.microsoft.com/office/powerpoint/2010/main" val="31514424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050369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1A3A851C-AA3C-40AF-999F-42D3A983DAA5}" type="datetime8">
              <a:rPr lang="en-US" smtClean="0"/>
              <a:t>1/2/2017 2:59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
        <p:nvSpPr>
          <p:cNvPr id="7" name="Header Placeholder 6"/>
          <p:cNvSpPr>
            <a:spLocks noGrp="1"/>
          </p:cNvSpPr>
          <p:nvPr>
            <p:ph type="hdr" sz="quarter" idx="13"/>
          </p:nvPr>
        </p:nvSpPr>
        <p:spPr/>
        <p:txBody>
          <a:bodyPr/>
          <a:lstStyle/>
          <a:p>
            <a:r>
              <a:rPr lang="en-US"/>
              <a:t>Build 2014</a:t>
            </a:r>
            <a:endParaRPr lang="en-US" dirty="0"/>
          </a:p>
        </p:txBody>
      </p:sp>
    </p:spTree>
    <p:extLst>
      <p:ext uri="{BB962C8B-B14F-4D97-AF65-F5344CB8AC3E}">
        <p14:creationId xmlns:p14="http://schemas.microsoft.com/office/powerpoint/2010/main" val="2430329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35A2105E-80AA-4B38-BA9C-D7E35197D8BA}" type="datetime1">
              <a:rPr lang="en-US" smtClean="0"/>
              <a:t>1/2/2017</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6</a:t>
            </a:fld>
            <a:endParaRPr lang="en-US" dirty="0"/>
          </a:p>
        </p:txBody>
      </p:sp>
      <p:sp>
        <p:nvSpPr>
          <p:cNvPr id="6" name="Header Placeholder 5"/>
          <p:cNvSpPr>
            <a:spLocks noGrp="1"/>
          </p:cNvSpPr>
          <p:nvPr>
            <p:ph type="hdr" sz="quarter" idx="12"/>
          </p:nvPr>
        </p:nvSpPr>
        <p:spPr/>
        <p:txBody>
          <a:bodyPr/>
          <a:lstStyle/>
          <a:p>
            <a:r>
              <a:rPr lang="en-US"/>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1331889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An SharePoint 2013 Developer Site makes it easier to get set up and start creating, testing, and deploying your apps for Office and SharePoint more quickly. Office 365 enterprise (E3 or E4) subscriptions include a site template you can use to create a Developer Site.</a:t>
            </a:r>
            <a:endParaRPr lang="en-US" dirty="0"/>
          </a:p>
        </p:txBody>
      </p:sp>
      <p:sp>
        <p:nvSpPr>
          <p:cNvPr id="4" name="Date Placeholder 3"/>
          <p:cNvSpPr>
            <a:spLocks noGrp="1"/>
          </p:cNvSpPr>
          <p:nvPr>
            <p:ph type="dt" idx="10"/>
          </p:nvPr>
        </p:nvSpPr>
        <p:spPr/>
        <p:txBody>
          <a:bodyPr/>
          <a:lstStyle/>
          <a:p>
            <a:fld id="{4692986F-2699-409F-8A21-4F1A3E24BE62}" type="datetime1">
              <a:rPr lang="en-US" smtClean="0"/>
              <a:t>1/2/2017</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7</a:t>
            </a:fld>
            <a:endParaRPr lang="en-US" dirty="0"/>
          </a:p>
        </p:txBody>
      </p:sp>
      <p:sp>
        <p:nvSpPr>
          <p:cNvPr id="6" name="Header Placeholder 5"/>
          <p:cNvSpPr>
            <a:spLocks noGrp="1"/>
          </p:cNvSpPr>
          <p:nvPr>
            <p:ph type="hdr" sz="quarter" idx="12"/>
          </p:nvPr>
        </p:nvSpPr>
        <p:spPr/>
        <p:txBody>
          <a:bodyPr/>
          <a:lstStyle/>
          <a:p>
            <a:r>
              <a:rPr lang="en-US"/>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7505359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Open SharePoint and add an Add-in</a:t>
            </a:r>
            <a:r>
              <a:rPr lang="en-US" baseline="0" dirty="0"/>
              <a:t> from the Office Store (ex: Weather Widget, Tiny Links, </a:t>
            </a:r>
            <a:r>
              <a:rPr lang="en-US" baseline="0" dirty="0" err="1"/>
              <a:t>etc</a:t>
            </a:r>
            <a:r>
              <a:rPr lang="en-US" baseline="0" dirty="0"/>
              <a:t>)</a:t>
            </a:r>
            <a:endParaRPr lang="en-US" dirty="0"/>
          </a:p>
        </p:txBody>
      </p:sp>
      <p:sp>
        <p:nvSpPr>
          <p:cNvPr id="4" name="Date Placeholder 3"/>
          <p:cNvSpPr>
            <a:spLocks noGrp="1"/>
          </p:cNvSpPr>
          <p:nvPr>
            <p:ph type="dt" idx="10"/>
          </p:nvPr>
        </p:nvSpPr>
        <p:spPr/>
        <p:txBody>
          <a:bodyPr/>
          <a:lstStyle/>
          <a:p>
            <a:fld id="{4011894F-80C3-4323-9F49-7F638770B228}" type="datetime8">
              <a:rPr lang="en-US" smtClean="0"/>
              <a:t>1/2/2017 2:59 PM</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8</a:t>
            </a:fld>
            <a:endParaRPr lang="en-US" dirty="0"/>
          </a:p>
        </p:txBody>
      </p:sp>
      <p:sp>
        <p:nvSpPr>
          <p:cNvPr id="6" name="Header Placeholder 5"/>
          <p:cNvSpPr>
            <a:spLocks noGrp="1"/>
          </p:cNvSpPr>
          <p:nvPr>
            <p:ph type="hdr" sz="quarter" idx="12"/>
          </p:nvPr>
        </p:nvSpPr>
        <p:spPr/>
        <p:txBody>
          <a:bodyPr/>
          <a:lstStyle/>
          <a:p>
            <a:r>
              <a:rPr lang="en-US"/>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1139490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Open SharePoint and add an Add-in</a:t>
            </a:r>
            <a:r>
              <a:rPr lang="en-US" baseline="0" dirty="0"/>
              <a:t> from the Office Store (ex: Weather Widget, Tiny Links, </a:t>
            </a:r>
            <a:r>
              <a:rPr lang="en-US" baseline="0" dirty="0" err="1"/>
              <a:t>etc</a:t>
            </a:r>
            <a:r>
              <a:rPr lang="en-US" baseline="0" dirty="0"/>
              <a:t>)</a:t>
            </a:r>
            <a:endParaRPr lang="en-US" dirty="0"/>
          </a:p>
        </p:txBody>
      </p:sp>
      <p:sp>
        <p:nvSpPr>
          <p:cNvPr id="4" name="Date Placeholder 3"/>
          <p:cNvSpPr>
            <a:spLocks noGrp="1"/>
          </p:cNvSpPr>
          <p:nvPr>
            <p:ph type="dt" idx="10"/>
          </p:nvPr>
        </p:nvSpPr>
        <p:spPr/>
        <p:txBody>
          <a:bodyPr/>
          <a:lstStyle/>
          <a:p>
            <a:fld id="{4011894F-80C3-4323-9F49-7F638770B228}" type="datetime8">
              <a:rPr lang="en-US" smtClean="0"/>
              <a:t>1/2/2017 2:59 PM</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12</a:t>
            </a:fld>
            <a:endParaRPr lang="en-US" dirty="0"/>
          </a:p>
        </p:txBody>
      </p:sp>
      <p:sp>
        <p:nvSpPr>
          <p:cNvPr id="6" name="Header Placeholder 5"/>
          <p:cNvSpPr>
            <a:spLocks noGrp="1"/>
          </p:cNvSpPr>
          <p:nvPr>
            <p:ph type="hdr" sz="quarter" idx="12"/>
          </p:nvPr>
        </p:nvSpPr>
        <p:spPr/>
        <p:txBody>
          <a:bodyPr/>
          <a:lstStyle/>
          <a:p>
            <a:r>
              <a:rPr lang="en-US"/>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1585180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8768B217-95E3-443D-88D8-7A16ADD5BDCE}" type="datetime8">
              <a:rPr lang="en-US" smtClean="0"/>
              <a:t>1/2/2017 2:59 PM</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13</a:t>
            </a:fld>
            <a:endParaRPr lang="en-US" dirty="0"/>
          </a:p>
        </p:txBody>
      </p:sp>
      <p:sp>
        <p:nvSpPr>
          <p:cNvPr id="6" name="Header Placeholder 5"/>
          <p:cNvSpPr>
            <a:spLocks noGrp="1"/>
          </p:cNvSpPr>
          <p:nvPr>
            <p:ph type="hdr" sz="quarter" idx="12"/>
          </p:nvPr>
        </p:nvSpPr>
        <p:spPr/>
        <p:txBody>
          <a:bodyPr/>
          <a:lstStyle/>
          <a:p>
            <a:r>
              <a:rPr lang="en-US"/>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9780719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r>
              <a:rPr lang="en-US" noProof="0" dirty="0"/>
              <a:t>The </a:t>
            </a:r>
            <a:r>
              <a:rPr lang="en-US" b="1" noProof="0" dirty="0"/>
              <a:t>App Management Service</a:t>
            </a:r>
            <a:r>
              <a:rPr lang="en-US" noProof="0" dirty="0"/>
              <a:t> is what manages the installation of apps. Any</a:t>
            </a:r>
            <a:r>
              <a:rPr lang="en-US" baseline="0" noProof="0" dirty="0"/>
              <a:t> time an app is installed, SharePoint calls to the </a:t>
            </a:r>
            <a:r>
              <a:rPr lang="en-US" noProof="0" dirty="0"/>
              <a:t>App Management Service which updates</a:t>
            </a:r>
            <a:r>
              <a:rPr lang="en-US" baseline="0" noProof="0" dirty="0"/>
              <a:t> its database with </a:t>
            </a:r>
            <a:r>
              <a:rPr lang="en-US" noProof="0" dirty="0"/>
              <a:t>metadata for the app</a:t>
            </a:r>
            <a:r>
              <a:rPr lang="en-US" baseline="0" noProof="0" dirty="0"/>
              <a:t> to track various aspects of the app such as the app’s start page URL and security information for app authentication.</a:t>
            </a:r>
            <a:endParaRPr lang="en-US" noProof="0" dirty="0"/>
          </a:p>
          <a:p>
            <a:endParaRPr lang="en-US" noProof="0" dirty="0"/>
          </a:p>
          <a:p>
            <a:r>
              <a:rPr lang="en-US" noProof="0" dirty="0"/>
              <a:t>The </a:t>
            </a:r>
            <a:r>
              <a:rPr lang="en-US" b="1" noProof="0" dirty="0"/>
              <a:t>Site Subscription Management Service</a:t>
            </a:r>
            <a:r>
              <a:rPr lang="en-US" noProof="0" dirty="0"/>
              <a:t> is used by the SharePoint host environment to track tenancies.</a:t>
            </a:r>
            <a:r>
              <a:rPr lang="en-US" baseline="0" noProof="0" dirty="0"/>
              <a:t> In the Office 365 environment, each customer is assigned its own tenancy. However, in on-premises farms the vast majority of SharePoint customers do not manage their site collections using tenancies. However, an on-premises farm still requires the Site Subscription Manage Service to be created. You can create an instance of the Site Subscription Manage Service in an on-premises farm using the following PowerShell script. Simply creating the service will create a single farm-wide default tenancy which meets the requirements for installing and running SharePoint apps. Note that the script shown here is also available in the Demo folder for this module under the name of </a:t>
            </a:r>
            <a:r>
              <a:rPr lang="en-US" b="1" baseline="0" noProof="0" dirty="0"/>
              <a:t>CreateSubscriptionSettingsService.ps1</a:t>
            </a:r>
            <a:r>
              <a:rPr lang="en-US" baseline="0" noProof="0" dirty="0"/>
              <a:t> if you want to open it up and examine it.</a:t>
            </a:r>
          </a:p>
          <a:p>
            <a:endParaRPr lang="en-US" sz="1000" baseline="0" noProof="0" dirty="0">
              <a:latin typeface="Lucida Console" panose="020B0609040504020204" pitchFamily="49" charset="0"/>
            </a:endParaRPr>
          </a:p>
          <a:p>
            <a:r>
              <a:rPr lang="en-US" sz="700" b="0" noProof="0" dirty="0">
                <a:latin typeface="Lucida Console" panose="020B0609040504020204" pitchFamily="49" charset="0"/>
              </a:rPr>
              <a:t># load in SharePoint snap-in</a:t>
            </a:r>
          </a:p>
          <a:p>
            <a:r>
              <a:rPr lang="en-US" sz="700" b="1" noProof="0" dirty="0">
                <a:latin typeface="Lucida Console" panose="020B0609040504020204" pitchFamily="49" charset="0"/>
              </a:rPr>
              <a:t>Add-</a:t>
            </a:r>
            <a:r>
              <a:rPr lang="en-US" sz="700" b="1" noProof="0" dirty="0" err="1">
                <a:latin typeface="Lucida Console" panose="020B0609040504020204" pitchFamily="49" charset="0"/>
              </a:rPr>
              <a:t>PSSnapin</a:t>
            </a:r>
            <a:r>
              <a:rPr lang="en-US" sz="700" b="1" noProof="0" dirty="0">
                <a:latin typeface="Lucida Console" panose="020B0609040504020204" pitchFamily="49" charset="0"/>
              </a:rPr>
              <a:t> </a:t>
            </a:r>
            <a:r>
              <a:rPr lang="en-US" sz="700" b="1" noProof="0" dirty="0" err="1">
                <a:latin typeface="Lucida Console" panose="020B0609040504020204" pitchFamily="49" charset="0"/>
              </a:rPr>
              <a:t>Microsoft.SharePoint.PowerShell</a:t>
            </a:r>
            <a:r>
              <a:rPr lang="en-US" sz="700" b="1" noProof="0" dirty="0">
                <a:latin typeface="Lucida Console" panose="020B0609040504020204" pitchFamily="49" charset="0"/>
              </a:rPr>
              <a:t> -</a:t>
            </a:r>
            <a:r>
              <a:rPr lang="en-US" sz="700" b="1" noProof="0" dirty="0" err="1">
                <a:latin typeface="Lucida Console" panose="020B0609040504020204" pitchFamily="49" charset="0"/>
              </a:rPr>
              <a:t>WarningAction</a:t>
            </a:r>
            <a:r>
              <a:rPr lang="en-US" sz="700" b="1" noProof="0" dirty="0">
                <a:latin typeface="Lucida Console" panose="020B0609040504020204" pitchFamily="49" charset="0"/>
              </a:rPr>
              <a:t> </a:t>
            </a:r>
            <a:r>
              <a:rPr lang="en-US" sz="700" b="1" noProof="0" dirty="0" err="1">
                <a:latin typeface="Lucida Console" panose="020B0609040504020204" pitchFamily="49" charset="0"/>
              </a:rPr>
              <a:t>SilentlyContinue</a:t>
            </a:r>
            <a:endParaRPr lang="en-US" sz="700" b="1" noProof="0" dirty="0">
              <a:latin typeface="Lucida Console" panose="020B0609040504020204" pitchFamily="49" charset="0"/>
            </a:endParaRPr>
          </a:p>
          <a:p>
            <a:endParaRPr lang="en-US" sz="700" b="1" noProof="0" dirty="0">
              <a:latin typeface="Lucida Console" panose="020B0609040504020204" pitchFamily="49" charset="0"/>
            </a:endParaRPr>
          </a:p>
          <a:p>
            <a:r>
              <a:rPr lang="en-US" sz="700" b="0" noProof="0" dirty="0">
                <a:latin typeface="Lucida Console" panose="020B0609040504020204" pitchFamily="49" charset="0"/>
              </a:rPr>
              <a:t># assign root domain name to configure URL used to access app webs</a:t>
            </a:r>
          </a:p>
          <a:p>
            <a:r>
              <a:rPr lang="en-US" sz="700" b="1" noProof="0" dirty="0">
                <a:latin typeface="Lucida Console" panose="020B0609040504020204" pitchFamily="49" charset="0"/>
              </a:rPr>
              <a:t>Set-</a:t>
            </a:r>
            <a:r>
              <a:rPr lang="en-US" sz="700" b="1" noProof="0" dirty="0" err="1">
                <a:latin typeface="Lucida Console" panose="020B0609040504020204" pitchFamily="49" charset="0"/>
              </a:rPr>
              <a:t>SPAppDomain</a:t>
            </a:r>
            <a:r>
              <a:rPr lang="en-US" sz="700" b="1" noProof="0" dirty="0">
                <a:latin typeface="Lucida Console" panose="020B0609040504020204" pitchFamily="49" charset="0"/>
              </a:rPr>
              <a:t> "apps.wingtip.com" –confirm:$false </a:t>
            </a:r>
          </a:p>
          <a:p>
            <a:endParaRPr lang="en-US" sz="700" b="1" noProof="0" dirty="0">
              <a:latin typeface="Lucida Console" panose="020B0609040504020204" pitchFamily="49" charset="0"/>
            </a:endParaRPr>
          </a:p>
          <a:p>
            <a:r>
              <a:rPr lang="en-US" sz="700" b="1" noProof="0" dirty="0">
                <a:latin typeface="Lucida Console" panose="020B0609040504020204" pitchFamily="49" charset="0"/>
              </a:rPr>
              <a:t>$</a:t>
            </a:r>
            <a:r>
              <a:rPr lang="en-US" sz="700" b="1" noProof="0" dirty="0" err="1">
                <a:latin typeface="Lucida Console" panose="020B0609040504020204" pitchFamily="49" charset="0"/>
              </a:rPr>
              <a:t>subscriptionSettingsService</a:t>
            </a:r>
            <a:r>
              <a:rPr lang="en-US" sz="700" b="1" noProof="0" dirty="0">
                <a:latin typeface="Lucida Console" panose="020B0609040504020204" pitchFamily="49" charset="0"/>
              </a:rPr>
              <a:t> = Get-</a:t>
            </a:r>
            <a:r>
              <a:rPr lang="en-US" sz="700" b="1" noProof="0" dirty="0" err="1">
                <a:latin typeface="Lucida Console" panose="020B0609040504020204" pitchFamily="49" charset="0"/>
              </a:rPr>
              <a:t>SPServiceInstance</a:t>
            </a:r>
            <a:r>
              <a:rPr lang="en-US" sz="700" b="1" noProof="0" dirty="0">
                <a:latin typeface="Lucida Console" panose="020B0609040504020204" pitchFamily="49" charset="0"/>
              </a:rPr>
              <a:t> | </a:t>
            </a:r>
          </a:p>
          <a:p>
            <a:r>
              <a:rPr lang="en-US" sz="700" b="1" noProof="0" dirty="0">
                <a:latin typeface="Lucida Console" panose="020B0609040504020204" pitchFamily="49" charset="0"/>
              </a:rPr>
              <a:t> </a:t>
            </a:r>
            <a:r>
              <a:rPr lang="en-US" sz="700" b="1" baseline="0" noProof="0" dirty="0">
                <a:latin typeface="Lucida Console" panose="020B0609040504020204" pitchFamily="49" charset="0"/>
              </a:rPr>
              <a:t>  </a:t>
            </a:r>
            <a:r>
              <a:rPr lang="en-US" sz="700" b="1" noProof="0" dirty="0">
                <a:latin typeface="Lucida Console" panose="020B0609040504020204" pitchFamily="49" charset="0"/>
              </a:rPr>
              <a:t>where {$_.</a:t>
            </a:r>
            <a:r>
              <a:rPr lang="en-US" sz="700" b="1" noProof="0" dirty="0" err="1">
                <a:latin typeface="Lucida Console" panose="020B0609040504020204" pitchFamily="49" charset="0"/>
              </a:rPr>
              <a:t>TypeName</a:t>
            </a:r>
            <a:r>
              <a:rPr lang="en-US" sz="700" b="1" noProof="0" dirty="0">
                <a:latin typeface="Lucida Console" panose="020B0609040504020204" pitchFamily="49" charset="0"/>
              </a:rPr>
              <a:t> -like "Microsoft SharePoint Foundation Subscription Settings Service"}</a:t>
            </a:r>
          </a:p>
          <a:p>
            <a:endParaRPr lang="en-US" sz="700" b="1" noProof="0" dirty="0">
              <a:latin typeface="Lucida Console" panose="020B0609040504020204" pitchFamily="49" charset="0"/>
            </a:endParaRPr>
          </a:p>
          <a:p>
            <a:r>
              <a:rPr lang="en-US" sz="700" b="1" noProof="0" dirty="0">
                <a:latin typeface="Lucida Console" panose="020B0609040504020204" pitchFamily="49" charset="0"/>
              </a:rPr>
              <a:t>if($</a:t>
            </a:r>
            <a:r>
              <a:rPr lang="en-US" sz="700" b="1" noProof="0" dirty="0" err="1">
                <a:latin typeface="Lucida Console" panose="020B0609040504020204" pitchFamily="49" charset="0"/>
              </a:rPr>
              <a:t>subscriptionSettingsService.Status</a:t>
            </a:r>
            <a:r>
              <a:rPr lang="en-US" sz="700" b="1" noProof="0" dirty="0">
                <a:latin typeface="Lucida Console" panose="020B0609040504020204" pitchFamily="49" charset="0"/>
              </a:rPr>
              <a:t> -ne "Online") { </a:t>
            </a:r>
          </a:p>
          <a:p>
            <a:r>
              <a:rPr lang="en-US" sz="700" b="1" noProof="0" dirty="0">
                <a:latin typeface="Lucida Console" panose="020B0609040504020204" pitchFamily="49" charset="0"/>
              </a:rPr>
              <a:t>    Write-Host "Starting Subscription Settings Service" </a:t>
            </a:r>
          </a:p>
          <a:p>
            <a:r>
              <a:rPr lang="en-US" sz="700" b="1" noProof="0" dirty="0">
                <a:latin typeface="Lucida Console" panose="020B0609040504020204" pitchFamily="49" charset="0"/>
              </a:rPr>
              <a:t>    Start-</a:t>
            </a:r>
            <a:r>
              <a:rPr lang="en-US" sz="700" b="1" noProof="0" dirty="0" err="1">
                <a:latin typeface="Lucida Console" panose="020B0609040504020204" pitchFamily="49" charset="0"/>
              </a:rPr>
              <a:t>SPServiceInstance</a:t>
            </a:r>
            <a:r>
              <a:rPr lang="en-US" sz="700" b="1" noProof="0" dirty="0">
                <a:latin typeface="Lucida Console" panose="020B0609040504020204" pitchFamily="49" charset="0"/>
              </a:rPr>
              <a:t> $</a:t>
            </a:r>
            <a:r>
              <a:rPr lang="en-US" sz="700" b="1" noProof="0" dirty="0" err="1">
                <a:latin typeface="Lucida Console" panose="020B0609040504020204" pitchFamily="49" charset="0"/>
              </a:rPr>
              <a:t>subscriptionSettingsService</a:t>
            </a:r>
            <a:r>
              <a:rPr lang="en-US" sz="700" b="1" noProof="0" dirty="0">
                <a:latin typeface="Lucida Console" panose="020B0609040504020204" pitchFamily="49" charset="0"/>
              </a:rPr>
              <a:t> | Out-Null</a:t>
            </a:r>
          </a:p>
          <a:p>
            <a:r>
              <a:rPr lang="en-US" sz="700" b="1" noProof="0" dirty="0">
                <a:latin typeface="Lucida Console" panose="020B0609040504020204" pitchFamily="49" charset="0"/>
              </a:rPr>
              <a:t>} </a:t>
            </a:r>
          </a:p>
          <a:p>
            <a:endParaRPr lang="en-US" sz="700" b="1" noProof="0" dirty="0">
              <a:latin typeface="Lucida Console" panose="020B0609040504020204" pitchFamily="49" charset="0"/>
            </a:endParaRPr>
          </a:p>
          <a:p>
            <a:r>
              <a:rPr lang="en-US" sz="700" b="0" noProof="0" dirty="0">
                <a:latin typeface="Lucida Console" panose="020B0609040504020204" pitchFamily="49" charset="0"/>
              </a:rPr>
              <a:t># wait for subscription service to start</a:t>
            </a:r>
          </a:p>
          <a:p>
            <a:r>
              <a:rPr lang="en-US" sz="700" b="1" noProof="0" dirty="0">
                <a:latin typeface="Lucida Console" panose="020B0609040504020204" pitchFamily="49" charset="0"/>
              </a:rPr>
              <a:t>while ($</a:t>
            </a:r>
            <a:r>
              <a:rPr lang="en-US" sz="700" b="1" noProof="0" dirty="0" err="1">
                <a:latin typeface="Lucida Console" panose="020B0609040504020204" pitchFamily="49" charset="0"/>
              </a:rPr>
              <a:t>service.Status</a:t>
            </a:r>
            <a:r>
              <a:rPr lang="en-US" sz="700" b="1" noProof="0" dirty="0">
                <a:latin typeface="Lucida Console" panose="020B0609040504020204" pitchFamily="49" charset="0"/>
              </a:rPr>
              <a:t> -ne "Online") {</a:t>
            </a:r>
          </a:p>
          <a:p>
            <a:r>
              <a:rPr lang="en-US" sz="700" b="1" noProof="0" dirty="0">
                <a:latin typeface="Lucida Console" panose="020B0609040504020204" pitchFamily="49" charset="0"/>
              </a:rPr>
              <a:t>    # delay 5 seconds then check to see if service has started   sleep 5</a:t>
            </a:r>
          </a:p>
          <a:p>
            <a:r>
              <a:rPr lang="en-US" sz="700" b="1" noProof="0" dirty="0">
                <a:latin typeface="Lucida Console" panose="020B0609040504020204" pitchFamily="49" charset="0"/>
              </a:rPr>
              <a:t>    $service = Get-</a:t>
            </a:r>
            <a:r>
              <a:rPr lang="en-US" sz="700" b="1" noProof="0" dirty="0" err="1">
                <a:latin typeface="Lucida Console" panose="020B0609040504020204" pitchFamily="49" charset="0"/>
              </a:rPr>
              <a:t>SPServiceInstance</a:t>
            </a:r>
            <a:r>
              <a:rPr lang="en-US" sz="700" b="1" noProof="0" dirty="0">
                <a:latin typeface="Lucida Console" panose="020B0609040504020204" pitchFamily="49" charset="0"/>
              </a:rPr>
              <a:t> | </a:t>
            </a:r>
          </a:p>
          <a:p>
            <a:r>
              <a:rPr lang="en-US" sz="700" b="1" noProof="0" dirty="0">
                <a:latin typeface="Lucida Console" panose="020B0609040504020204" pitchFamily="49" charset="0"/>
              </a:rPr>
              <a:t>                     where {$_.</a:t>
            </a:r>
            <a:r>
              <a:rPr lang="en-US" sz="700" b="1" noProof="0" dirty="0" err="1">
                <a:latin typeface="Lucida Console" panose="020B0609040504020204" pitchFamily="49" charset="0"/>
              </a:rPr>
              <a:t>TypeName</a:t>
            </a:r>
            <a:r>
              <a:rPr lang="en-US" sz="700" b="1" noProof="0" dirty="0">
                <a:latin typeface="Lucida Console" panose="020B0609040504020204" pitchFamily="49" charset="0"/>
              </a:rPr>
              <a:t> -like "Microsoft SharePoint Foundation Subscription Settings Service"}</a:t>
            </a:r>
          </a:p>
          <a:p>
            <a:r>
              <a:rPr lang="en-US" sz="700" b="1" noProof="0" dirty="0">
                <a:latin typeface="Lucida Console" panose="020B0609040504020204" pitchFamily="49" charset="0"/>
              </a:rPr>
              <a:t>} </a:t>
            </a:r>
          </a:p>
          <a:p>
            <a:endParaRPr lang="en-US" sz="700" b="1" noProof="0" dirty="0">
              <a:latin typeface="Lucida Console" panose="020B0609040504020204" pitchFamily="49" charset="0"/>
            </a:endParaRPr>
          </a:p>
          <a:p>
            <a:r>
              <a:rPr lang="en-US" sz="700" b="1" noProof="0" dirty="0">
                <a:latin typeface="Lucida Console" panose="020B0609040504020204" pitchFamily="49" charset="0"/>
              </a:rPr>
              <a:t>$</a:t>
            </a:r>
            <a:r>
              <a:rPr lang="en-US" sz="700" b="1" noProof="0" dirty="0" err="1">
                <a:latin typeface="Lucida Console" panose="020B0609040504020204" pitchFamily="49" charset="0"/>
              </a:rPr>
              <a:t>subscriptionSettingsServiceApplicationName</a:t>
            </a:r>
            <a:r>
              <a:rPr lang="en-US" sz="700" b="1" noProof="0" dirty="0">
                <a:latin typeface="Lucida Console" panose="020B0609040504020204" pitchFamily="49" charset="0"/>
              </a:rPr>
              <a:t> = "Site Subscription Settings Service Application"</a:t>
            </a:r>
          </a:p>
          <a:p>
            <a:r>
              <a:rPr lang="en-US" sz="700" b="1" noProof="0" dirty="0">
                <a:latin typeface="Lucida Console" panose="020B0609040504020204" pitchFamily="49" charset="0"/>
              </a:rPr>
              <a:t>$</a:t>
            </a:r>
            <a:r>
              <a:rPr lang="en-US" sz="700" b="1" noProof="0" dirty="0" err="1">
                <a:latin typeface="Lucida Console" panose="020B0609040504020204" pitchFamily="49" charset="0"/>
              </a:rPr>
              <a:t>subscriptionSettingsServiceApplication</a:t>
            </a:r>
            <a:r>
              <a:rPr lang="en-US" sz="700" b="1" noProof="0" dirty="0">
                <a:latin typeface="Lucida Console" panose="020B0609040504020204" pitchFamily="49" charset="0"/>
              </a:rPr>
              <a:t> = Get-</a:t>
            </a:r>
            <a:r>
              <a:rPr lang="en-US" sz="700" b="1" noProof="0" dirty="0" err="1">
                <a:latin typeface="Lucida Console" panose="020B0609040504020204" pitchFamily="49" charset="0"/>
              </a:rPr>
              <a:t>SPServiceApplication</a:t>
            </a:r>
            <a:r>
              <a:rPr lang="en-US" sz="700" b="1" noProof="0" dirty="0">
                <a:latin typeface="Lucida Console" panose="020B0609040504020204" pitchFamily="49" charset="0"/>
              </a:rPr>
              <a:t> | </a:t>
            </a:r>
          </a:p>
          <a:p>
            <a:r>
              <a:rPr lang="en-US" sz="700" b="1" noProof="0" dirty="0">
                <a:latin typeface="Lucida Console" panose="020B0609040504020204" pitchFamily="49" charset="0"/>
              </a:rPr>
              <a:t>                                                                     where {$_.Name -</a:t>
            </a:r>
            <a:r>
              <a:rPr lang="en-US" sz="700" b="1" noProof="0" dirty="0" err="1">
                <a:latin typeface="Lucida Console" panose="020B0609040504020204" pitchFamily="49" charset="0"/>
              </a:rPr>
              <a:t>eq</a:t>
            </a:r>
            <a:r>
              <a:rPr lang="en-US" sz="700" b="1" noProof="0" dirty="0">
                <a:latin typeface="Lucida Console" panose="020B0609040504020204" pitchFamily="49" charset="0"/>
              </a:rPr>
              <a:t> $</a:t>
            </a:r>
            <a:r>
              <a:rPr lang="en-US" sz="700" b="1" noProof="0" dirty="0" err="1">
                <a:latin typeface="Lucida Console" panose="020B0609040504020204" pitchFamily="49" charset="0"/>
              </a:rPr>
              <a:t>subscriptionSettingsServiceApplicationName</a:t>
            </a:r>
            <a:r>
              <a:rPr lang="en-US" sz="700" b="1" noProof="0" dirty="0">
                <a:latin typeface="Lucida Console" panose="020B0609040504020204" pitchFamily="49" charset="0"/>
              </a:rPr>
              <a:t>} </a:t>
            </a:r>
          </a:p>
          <a:p>
            <a:endParaRPr lang="en-US" sz="700" b="1" noProof="0" dirty="0">
              <a:latin typeface="Lucida Console" panose="020B0609040504020204" pitchFamily="49" charset="0"/>
            </a:endParaRPr>
          </a:p>
          <a:p>
            <a:r>
              <a:rPr lang="en-US" sz="700" b="0" noProof="0" dirty="0">
                <a:latin typeface="Lucida Console" panose="020B0609040504020204" pitchFamily="49" charset="0"/>
              </a:rPr>
              <a:t># create an instance Subscription Service Application and proxy if they do not exist </a:t>
            </a:r>
          </a:p>
          <a:p>
            <a:r>
              <a:rPr lang="en-US" sz="700" b="1" noProof="0" dirty="0">
                <a:latin typeface="Lucida Console" panose="020B0609040504020204" pitchFamily="49" charset="0"/>
              </a:rPr>
              <a:t>if($</a:t>
            </a:r>
            <a:r>
              <a:rPr lang="en-US" sz="700" b="1" noProof="0" dirty="0" err="1">
                <a:latin typeface="Lucida Console" panose="020B0609040504020204" pitchFamily="49" charset="0"/>
              </a:rPr>
              <a:t>subscriptionSettingsServiceApplication</a:t>
            </a:r>
            <a:r>
              <a:rPr lang="en-US" sz="700" b="1" noProof="0" dirty="0">
                <a:latin typeface="Lucida Console" panose="020B0609040504020204" pitchFamily="49" charset="0"/>
              </a:rPr>
              <a:t> -</a:t>
            </a:r>
            <a:r>
              <a:rPr lang="en-US" sz="700" b="1" noProof="0" dirty="0" err="1">
                <a:latin typeface="Lucida Console" panose="020B0609040504020204" pitchFamily="49" charset="0"/>
              </a:rPr>
              <a:t>eq</a:t>
            </a:r>
            <a:r>
              <a:rPr lang="en-US" sz="700" b="1" noProof="0" dirty="0">
                <a:latin typeface="Lucida Console" panose="020B0609040504020204" pitchFamily="49" charset="0"/>
              </a:rPr>
              <a:t> $null) { </a:t>
            </a:r>
          </a:p>
          <a:p>
            <a:r>
              <a:rPr lang="en-US" sz="700" b="1" noProof="0" dirty="0">
                <a:latin typeface="Lucida Console" panose="020B0609040504020204" pitchFamily="49" charset="0"/>
              </a:rPr>
              <a:t>    Write-Host "Creating Subscription Settings Service Application..." </a:t>
            </a:r>
          </a:p>
          <a:p>
            <a:r>
              <a:rPr lang="en-US" sz="700" b="1" noProof="0" dirty="0">
                <a:latin typeface="Lucida Console" panose="020B0609040504020204" pitchFamily="49" charset="0"/>
              </a:rPr>
              <a:t>    $pool = Get-</a:t>
            </a:r>
            <a:r>
              <a:rPr lang="en-US" sz="700" b="1" noProof="0" dirty="0" err="1">
                <a:latin typeface="Lucida Console" panose="020B0609040504020204" pitchFamily="49" charset="0"/>
              </a:rPr>
              <a:t>SPServiceApplicationPool</a:t>
            </a:r>
            <a:r>
              <a:rPr lang="en-US" sz="700" b="1" noProof="0" dirty="0">
                <a:latin typeface="Lucida Console" panose="020B0609040504020204" pitchFamily="49" charset="0"/>
              </a:rPr>
              <a:t> "SharePoint Web Services Default" </a:t>
            </a:r>
          </a:p>
          <a:p>
            <a:r>
              <a:rPr lang="en-US" sz="700" b="1" noProof="0" dirty="0">
                <a:latin typeface="Lucida Console" panose="020B0609040504020204" pitchFamily="49" charset="0"/>
              </a:rPr>
              <a:t>    $</a:t>
            </a:r>
            <a:r>
              <a:rPr lang="en-US" sz="700" b="1" noProof="0" dirty="0" err="1">
                <a:latin typeface="Lucida Console" panose="020B0609040504020204" pitchFamily="49" charset="0"/>
              </a:rPr>
              <a:t>subscriptionSettingsServiceDB</a:t>
            </a:r>
            <a:r>
              <a:rPr lang="en-US" sz="700" b="1" noProof="0" dirty="0">
                <a:latin typeface="Lucida Console" panose="020B0609040504020204" pitchFamily="49" charset="0"/>
              </a:rPr>
              <a:t>= "</a:t>
            </a:r>
            <a:r>
              <a:rPr lang="en-US" sz="700" b="1" noProof="0" dirty="0" err="1">
                <a:latin typeface="Lucida Console" panose="020B0609040504020204" pitchFamily="49" charset="0"/>
              </a:rPr>
              <a:t>Sharepoint_SiteSubscriptionSettingsServiceDB</a:t>
            </a:r>
            <a:r>
              <a:rPr lang="en-US" sz="700" b="1" noProof="0" dirty="0">
                <a:latin typeface="Lucida Console" panose="020B0609040504020204" pitchFamily="49" charset="0"/>
              </a:rPr>
              <a:t>"</a:t>
            </a:r>
          </a:p>
          <a:p>
            <a:r>
              <a:rPr lang="en-US" sz="700" b="1" noProof="0" dirty="0">
                <a:latin typeface="Lucida Console" panose="020B0609040504020204" pitchFamily="49" charset="0"/>
              </a:rPr>
              <a:t>    $</a:t>
            </a:r>
            <a:r>
              <a:rPr lang="en-US" sz="700" b="1" noProof="0" dirty="0" err="1">
                <a:latin typeface="Lucida Console" panose="020B0609040504020204" pitchFamily="49" charset="0"/>
              </a:rPr>
              <a:t>subscriptionSettingsServiceApplication</a:t>
            </a:r>
            <a:r>
              <a:rPr lang="en-US" sz="700" b="1" noProof="0" dirty="0">
                <a:latin typeface="Lucida Console" panose="020B0609040504020204" pitchFamily="49" charset="0"/>
              </a:rPr>
              <a:t> = New-</a:t>
            </a:r>
            <a:r>
              <a:rPr lang="en-US" sz="700" b="1" noProof="0" dirty="0" err="1">
                <a:latin typeface="Lucida Console" panose="020B0609040504020204" pitchFamily="49" charset="0"/>
              </a:rPr>
              <a:t>SPSubscriptionSettingsServiceApplication</a:t>
            </a:r>
            <a:r>
              <a:rPr lang="en-US" sz="700" b="1" noProof="0" dirty="0">
                <a:latin typeface="Lucida Console" panose="020B0609040504020204" pitchFamily="49" charset="0"/>
              </a:rPr>
              <a:t> `</a:t>
            </a:r>
          </a:p>
          <a:p>
            <a:r>
              <a:rPr lang="en-US" sz="700" b="1" noProof="0" dirty="0">
                <a:latin typeface="Lucida Console" panose="020B0609040504020204" pitchFamily="49" charset="0"/>
              </a:rPr>
              <a:t>                                                -</a:t>
            </a:r>
            <a:r>
              <a:rPr lang="en-US" sz="700" b="1" noProof="0" dirty="0" err="1">
                <a:latin typeface="Lucida Console" panose="020B0609040504020204" pitchFamily="49" charset="0"/>
              </a:rPr>
              <a:t>ApplicationPool</a:t>
            </a:r>
            <a:r>
              <a:rPr lang="en-US" sz="700" b="1" noProof="0" dirty="0">
                <a:latin typeface="Lucida Console" panose="020B0609040504020204" pitchFamily="49" charset="0"/>
              </a:rPr>
              <a:t> $pool `</a:t>
            </a:r>
          </a:p>
          <a:p>
            <a:r>
              <a:rPr lang="en-US" sz="700" b="1" noProof="0" dirty="0">
                <a:latin typeface="Lucida Console" panose="020B0609040504020204" pitchFamily="49" charset="0"/>
              </a:rPr>
              <a:t>                                                -Name $</a:t>
            </a:r>
            <a:r>
              <a:rPr lang="en-US" sz="700" b="1" noProof="0" dirty="0" err="1">
                <a:latin typeface="Lucida Console" panose="020B0609040504020204" pitchFamily="49" charset="0"/>
              </a:rPr>
              <a:t>subscriptionSettingsServiceApplicationName</a:t>
            </a:r>
            <a:r>
              <a:rPr lang="en-US" sz="700" b="1" noProof="0" dirty="0">
                <a:latin typeface="Lucida Console" panose="020B0609040504020204" pitchFamily="49" charset="0"/>
              </a:rPr>
              <a:t> `</a:t>
            </a:r>
          </a:p>
          <a:p>
            <a:r>
              <a:rPr lang="en-US" sz="700" b="1" noProof="0" dirty="0">
                <a:latin typeface="Lucida Console" panose="020B0609040504020204" pitchFamily="49" charset="0"/>
              </a:rPr>
              <a:t>                                                -</a:t>
            </a:r>
            <a:r>
              <a:rPr lang="en-US" sz="700" b="1" noProof="0" dirty="0" err="1">
                <a:latin typeface="Lucida Console" panose="020B0609040504020204" pitchFamily="49" charset="0"/>
              </a:rPr>
              <a:t>DatabaseName</a:t>
            </a:r>
            <a:r>
              <a:rPr lang="en-US" sz="700" b="1" noProof="0" dirty="0">
                <a:latin typeface="Lucida Console" panose="020B0609040504020204" pitchFamily="49" charset="0"/>
              </a:rPr>
              <a:t> $</a:t>
            </a:r>
            <a:r>
              <a:rPr lang="en-US" sz="700" b="1" noProof="0" dirty="0" err="1">
                <a:latin typeface="Lucida Console" panose="020B0609040504020204" pitchFamily="49" charset="0"/>
              </a:rPr>
              <a:t>subscriptionSettingsServiceDB</a:t>
            </a:r>
            <a:r>
              <a:rPr lang="en-US" sz="700" b="1" noProof="0" dirty="0">
                <a:latin typeface="Lucida Console" panose="020B0609040504020204" pitchFamily="49" charset="0"/>
              </a:rPr>
              <a:t> </a:t>
            </a:r>
          </a:p>
          <a:p>
            <a:endParaRPr lang="en-US" sz="700" b="1" noProof="0" dirty="0">
              <a:latin typeface="Lucida Console" panose="020B0609040504020204" pitchFamily="49" charset="0"/>
            </a:endParaRPr>
          </a:p>
          <a:p>
            <a:r>
              <a:rPr lang="en-US" sz="700" b="1" noProof="0" dirty="0">
                <a:latin typeface="Lucida Console" panose="020B0609040504020204" pitchFamily="49" charset="0"/>
              </a:rPr>
              <a:t>    Write-Host "Creating Subscription Settings Service Application Proxy..." </a:t>
            </a:r>
          </a:p>
          <a:p>
            <a:r>
              <a:rPr lang="en-US" sz="700" b="1" noProof="0" dirty="0">
                <a:latin typeface="Lucida Console" panose="020B0609040504020204" pitchFamily="49" charset="0"/>
              </a:rPr>
              <a:t>    $</a:t>
            </a:r>
            <a:r>
              <a:rPr lang="en-US" sz="700" b="1" noProof="0" dirty="0" err="1">
                <a:latin typeface="Lucida Console" panose="020B0609040504020204" pitchFamily="49" charset="0"/>
              </a:rPr>
              <a:t>subscriptionSettingsServicApplicationProxy</a:t>
            </a:r>
            <a:r>
              <a:rPr lang="en-US" sz="700" b="1" noProof="0" dirty="0">
                <a:latin typeface="Lucida Console" panose="020B0609040504020204" pitchFamily="49" charset="0"/>
              </a:rPr>
              <a:t> = New-</a:t>
            </a:r>
            <a:r>
              <a:rPr lang="en-US" sz="700" b="1" noProof="0" dirty="0" err="1">
                <a:latin typeface="Lucida Console" panose="020B0609040504020204" pitchFamily="49" charset="0"/>
              </a:rPr>
              <a:t>SPSubscriptionSettingsServiceApplicationProxy</a:t>
            </a:r>
            <a:r>
              <a:rPr lang="en-US" sz="700" b="1" noProof="0" dirty="0">
                <a:latin typeface="Lucida Console" panose="020B0609040504020204" pitchFamily="49" charset="0"/>
              </a:rPr>
              <a:t> `</a:t>
            </a:r>
          </a:p>
          <a:p>
            <a:r>
              <a:rPr lang="en-US" sz="700" b="1" noProof="0" dirty="0">
                <a:latin typeface="Lucida Console" panose="020B0609040504020204" pitchFamily="49" charset="0"/>
              </a:rPr>
              <a:t>                                                    -</a:t>
            </a:r>
            <a:r>
              <a:rPr lang="en-US" sz="700" b="1" noProof="0" dirty="0" err="1">
                <a:latin typeface="Lucida Console" panose="020B0609040504020204" pitchFamily="49" charset="0"/>
              </a:rPr>
              <a:t>ServiceApplication</a:t>
            </a:r>
            <a:r>
              <a:rPr lang="en-US" sz="700" b="1" noProof="0" dirty="0">
                <a:latin typeface="Lucida Console" panose="020B0609040504020204" pitchFamily="49" charset="0"/>
              </a:rPr>
              <a:t> $</a:t>
            </a:r>
            <a:r>
              <a:rPr lang="en-US" sz="700" b="1" noProof="0" dirty="0" err="1">
                <a:latin typeface="Lucida Console" panose="020B0609040504020204" pitchFamily="49" charset="0"/>
              </a:rPr>
              <a:t>subscriptionSettingsServiceApplication</a:t>
            </a:r>
            <a:endParaRPr lang="en-US" sz="700" b="1" noProof="0" dirty="0">
              <a:latin typeface="Lucida Console" panose="020B0609040504020204" pitchFamily="49" charset="0"/>
            </a:endParaRPr>
          </a:p>
          <a:p>
            <a:r>
              <a:rPr lang="en-US" sz="700" b="1" noProof="0" dirty="0">
                <a:latin typeface="Lucida Console" panose="020B0609040504020204" pitchFamily="49" charset="0"/>
              </a:rPr>
              <a:t>}</a:t>
            </a:r>
          </a:p>
          <a:p>
            <a:endParaRPr lang="en-US" sz="700" b="1" noProof="0" dirty="0">
              <a:latin typeface="Lucida Console" panose="020B0609040504020204" pitchFamily="49" charset="0"/>
            </a:endParaRPr>
          </a:p>
          <a:p>
            <a:r>
              <a:rPr lang="en-US" sz="700" b="0" noProof="0" dirty="0">
                <a:latin typeface="Lucida Console" panose="020B0609040504020204" pitchFamily="49" charset="0"/>
              </a:rPr>
              <a:t># assign name to default tenant to configure URL used to access web apps </a:t>
            </a:r>
          </a:p>
          <a:p>
            <a:r>
              <a:rPr lang="en-US" sz="700" b="1" noProof="0" dirty="0">
                <a:latin typeface="Lucida Console" panose="020B0609040504020204" pitchFamily="49" charset="0"/>
              </a:rPr>
              <a:t>Set-</a:t>
            </a:r>
            <a:r>
              <a:rPr lang="en-US" sz="700" b="1" noProof="0" dirty="0" err="1">
                <a:latin typeface="Lucida Console" panose="020B0609040504020204" pitchFamily="49" charset="0"/>
              </a:rPr>
              <a:t>SPAppSiteSubscriptionName</a:t>
            </a:r>
            <a:r>
              <a:rPr lang="en-US" sz="700" b="1" noProof="0" dirty="0">
                <a:latin typeface="Lucida Console" panose="020B0609040504020204" pitchFamily="49" charset="0"/>
              </a:rPr>
              <a:t> -Name "</a:t>
            </a:r>
            <a:r>
              <a:rPr lang="en-US" sz="700" b="1" noProof="0" dirty="0" err="1">
                <a:latin typeface="Lucida Console" panose="020B0609040504020204" pitchFamily="49" charset="0"/>
              </a:rPr>
              <a:t>WingtipTenant</a:t>
            </a:r>
            <a:r>
              <a:rPr lang="en-US" sz="700" b="1" noProof="0" dirty="0">
                <a:latin typeface="Lucida Console" panose="020B0609040504020204" pitchFamily="49" charset="0"/>
              </a:rPr>
              <a:t>" -Confirm:$false</a:t>
            </a:r>
          </a:p>
        </p:txBody>
      </p:sp>
    </p:spTree>
    <p:extLst>
      <p:ext uri="{BB962C8B-B14F-4D97-AF65-F5344CB8AC3E}">
        <p14:creationId xmlns:p14="http://schemas.microsoft.com/office/powerpoint/2010/main" val="42819528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baseline="0" dirty="0"/>
              <a:t>Public store can be enabled or disabled in farm level. When enabled, administrators can configure apps to be directly available for installation or that end users have to request them from the </a:t>
            </a:r>
            <a:r>
              <a:rPr lang="en-US" baseline="0" dirty="0" err="1"/>
              <a:t>the</a:t>
            </a:r>
            <a:r>
              <a:rPr lang="en-US" baseline="0" dirty="0"/>
              <a:t> admins. Public store requires internet connectivity from the SharePoint farm</a:t>
            </a:r>
          </a:p>
          <a:p>
            <a:pPr marL="228600" indent="-228600">
              <a:buAutoNum type="arabicPeriod"/>
            </a:pPr>
            <a:r>
              <a:rPr lang="en-US" baseline="0" dirty="0"/>
              <a:t>Apps can be deployed cross multiple applications using scripting. </a:t>
            </a:r>
          </a:p>
          <a:p>
            <a:pPr marL="228600" indent="-228600">
              <a:buAutoNum type="arabicPeriod"/>
            </a:pPr>
            <a:r>
              <a:rPr lang="en-US" baseline="0" dirty="0"/>
              <a:t>Apps can be deployed to be available in each catalog in web application and in farm level using </a:t>
            </a:r>
            <a:r>
              <a:rPr lang="en-US" baseline="0" dirty="0" err="1"/>
              <a:t>PowerContoso</a:t>
            </a:r>
            <a:r>
              <a:rPr lang="en-US" baseline="0" dirty="0"/>
              <a:t> and client side object model (CSOM)</a:t>
            </a:r>
          </a:p>
          <a:p>
            <a:pPr marL="228600" indent="-228600">
              <a:buAutoNum type="arabicPeriod"/>
            </a:pPr>
            <a:r>
              <a:rPr lang="en-US" baseline="0" dirty="0"/>
              <a:t>There is one app catalog for each web application in the farm. This gives us opportunity to provider only web application level publishing of the apps or app to be just available for specific organization</a:t>
            </a:r>
          </a:p>
          <a:p>
            <a:pPr marL="228600" indent="-228600">
              <a:buAutoNum type="arabicPeriod"/>
            </a:pPr>
            <a:r>
              <a:rPr lang="en-US" baseline="0" dirty="0"/>
              <a:t>Scripting of the deployment cross multiple farms can be also done. There’s no native capability to move apps between web applications or multiple SharePoint farm.</a:t>
            </a:r>
            <a:endParaRPr lang="fi-FI" dirty="0"/>
          </a:p>
        </p:txBody>
      </p:sp>
    </p:spTree>
    <p:extLst>
      <p:ext uri="{BB962C8B-B14F-4D97-AF65-F5344CB8AC3E}">
        <p14:creationId xmlns:p14="http://schemas.microsoft.com/office/powerpoint/2010/main" val="6935799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emf"/><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12.jpeg"/></Relationships>
</file>

<file path=ppt/slideLayouts/_rels/slideLayout43.xml.rels><?xml version="1.0" encoding="UTF-8" standalone="yes"?>
<Relationships xmlns="http://schemas.openxmlformats.org/package/2006/relationships"><Relationship Id="rId8" Type="http://schemas.openxmlformats.org/officeDocument/2006/relationships/hyperlink" Target="http://dev.office.com/podcasts" TargetMode="External"/><Relationship Id="rId3" Type="http://schemas.openxmlformats.org/officeDocument/2006/relationships/image" Target="../media/image14.emf"/><Relationship Id="rId7" Type="http://schemas.openxmlformats.org/officeDocument/2006/relationships/hyperlink" Target="http://aka.ms/O365DevShow" TargetMode="External"/><Relationship Id="rId2" Type="http://schemas.openxmlformats.org/officeDocument/2006/relationships/image" Target="../media/image13.emf"/><Relationship Id="rId1" Type="http://schemas.openxmlformats.org/officeDocument/2006/relationships/slideMaster" Target="../slideMasters/slideMaster1.xml"/><Relationship Id="rId6" Type="http://schemas.openxmlformats.org/officeDocument/2006/relationships/hyperlink" Target="http://www.twitter.com/OfficeDev" TargetMode="External"/><Relationship Id="rId5" Type="http://schemas.openxmlformats.org/officeDocument/2006/relationships/hyperlink" Target="https://www.yammer.com/itpronetwork" TargetMode="External"/><Relationship Id="rId4" Type="http://schemas.openxmlformats.org/officeDocument/2006/relationships/image" Target="../media/image15.png"/><Relationship Id="rId9" Type="http://schemas.openxmlformats.org/officeDocument/2006/relationships/image" Target="../media/image16.png"/></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hoto_Option">
    <p:spTree>
      <p:nvGrpSpPr>
        <p:cNvPr id="1" name=""/>
        <p:cNvGrpSpPr/>
        <p:nvPr/>
      </p:nvGrpSpPr>
      <p:grpSpPr>
        <a:xfrm>
          <a:off x="0" y="0"/>
          <a:ext cx="0" cy="0"/>
          <a:chOff x="0" y="0"/>
          <a:chExt cx="0" cy="0"/>
        </a:xfrm>
      </p:grpSpPr>
      <p:sp>
        <p:nvSpPr>
          <p:cNvPr id="2" name="Rectangle 1"/>
          <p:cNvSpPr/>
          <p:nvPr userDrawn="1"/>
        </p:nvSpPr>
        <p:spPr bwMode="ltGray">
          <a:xfrm>
            <a:off x="274638" y="2119163"/>
            <a:ext cx="6400800" cy="36640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black">
          <a:xfrm>
            <a:off x="274702" y="2119178"/>
            <a:ext cx="5486336"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black">
          <a:xfrm>
            <a:off x="273050" y="3954463"/>
            <a:ext cx="4789869"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grpSp>
        <p:nvGrpSpPr>
          <p:cNvPr id="4" name="Group 3"/>
          <p:cNvGrpSpPr/>
          <p:nvPr userDrawn="1"/>
        </p:nvGrpSpPr>
        <p:grpSpPr>
          <a:xfrm>
            <a:off x="5333158" y="274303"/>
            <a:ext cx="6637376" cy="6240798"/>
            <a:chOff x="5112327" y="274302"/>
            <a:chExt cx="6858207" cy="6448435"/>
          </a:xfrm>
        </p:grpSpPr>
        <p:grpSp>
          <p:nvGrpSpPr>
            <p:cNvPr id="6" name="Group 5"/>
            <p:cNvGrpSpPr/>
            <p:nvPr userDrawn="1"/>
          </p:nvGrpSpPr>
          <p:grpSpPr>
            <a:xfrm>
              <a:off x="10746023" y="1719434"/>
              <a:ext cx="1224511" cy="1496409"/>
              <a:chOff x="10746023" y="1719434"/>
              <a:chExt cx="1224511" cy="1496409"/>
            </a:xfrm>
          </p:grpSpPr>
          <p:sp>
            <p:nvSpPr>
              <p:cNvPr id="7" name="Rectangle 98"/>
              <p:cNvSpPr>
                <a:spLocks noChangeArrowheads="1"/>
              </p:cNvSpPr>
              <p:nvPr/>
            </p:nvSpPr>
            <p:spPr bwMode="auto">
              <a:xfrm>
                <a:off x="11152890" y="1719434"/>
                <a:ext cx="408822" cy="49880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9"/>
              <p:cNvSpPr>
                <a:spLocks noEditPoints="1"/>
              </p:cNvSpPr>
              <p:nvPr/>
            </p:nvSpPr>
            <p:spPr bwMode="auto">
              <a:xfrm>
                <a:off x="11244825" y="1811370"/>
                <a:ext cx="203433" cy="293413"/>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1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7"/>
                    </a:cubicBezTo>
                    <a:cubicBezTo>
                      <a:pt x="0" y="11"/>
                      <a:pt x="2" y="13"/>
                      <a:pt x="5" y="13"/>
                    </a:cubicBezTo>
                    <a:cubicBezTo>
                      <a:pt x="8" y="13"/>
                      <a:pt x="9" y="11"/>
                      <a:pt x="9" y="7"/>
                    </a:cubicBezTo>
                    <a:cubicBezTo>
                      <a:pt x="9" y="2"/>
                      <a:pt x="8" y="0"/>
                      <a:pt x="5" y="0"/>
                    </a:cubicBezTo>
                    <a:close/>
                    <a:moveTo>
                      <a:pt x="5" y="2"/>
                    </a:moveTo>
                    <a:cubicBezTo>
                      <a:pt x="6" y="2"/>
                      <a:pt x="7" y="3"/>
                      <a:pt x="7" y="7"/>
                    </a:cubicBezTo>
                    <a:cubicBezTo>
                      <a:pt x="7" y="10"/>
                      <a:pt x="6" y="11"/>
                      <a:pt x="5" y="11"/>
                    </a:cubicBezTo>
                    <a:cubicBezTo>
                      <a:pt x="3" y="11"/>
                      <a:pt x="3" y="10"/>
                      <a:pt x="3" y="7"/>
                    </a:cubicBezTo>
                    <a:cubicBezTo>
                      <a:pt x="3" y="3"/>
                      <a:pt x="3" y="2"/>
                      <a:pt x="5" y="2"/>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Rectangle 100"/>
              <p:cNvSpPr>
                <a:spLocks noChangeArrowheads="1"/>
              </p:cNvSpPr>
              <p:nvPr/>
            </p:nvSpPr>
            <p:spPr bwMode="auto">
              <a:xfrm>
                <a:off x="10746023" y="2218236"/>
                <a:ext cx="406867" cy="49880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01"/>
              <p:cNvSpPr>
                <a:spLocks/>
              </p:cNvSpPr>
              <p:nvPr/>
            </p:nvSpPr>
            <p:spPr bwMode="auto">
              <a:xfrm>
                <a:off x="10859476" y="2310173"/>
                <a:ext cx="134970" cy="293413"/>
              </a:xfrm>
              <a:custGeom>
                <a:avLst/>
                <a:gdLst>
                  <a:gd name="T0" fmla="*/ 69 w 69"/>
                  <a:gd name="T1" fmla="*/ 150 h 150"/>
                  <a:gd name="T2" fmla="*/ 69 w 69"/>
                  <a:gd name="T3" fmla="*/ 0 h 150"/>
                  <a:gd name="T4" fmla="*/ 46 w 69"/>
                  <a:gd name="T5" fmla="*/ 0 h 150"/>
                  <a:gd name="T6" fmla="*/ 0 w 69"/>
                  <a:gd name="T7" fmla="*/ 34 h 150"/>
                  <a:gd name="T8" fmla="*/ 11 w 69"/>
                  <a:gd name="T9" fmla="*/ 58 h 150"/>
                  <a:gd name="T10" fmla="*/ 46 w 69"/>
                  <a:gd name="T11" fmla="*/ 34 h 150"/>
                  <a:gd name="T12" fmla="*/ 46 w 69"/>
                  <a:gd name="T13" fmla="*/ 150 h 150"/>
                  <a:gd name="T14" fmla="*/ 69 w 69"/>
                  <a:gd name="T15" fmla="*/ 150 h 1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50">
                    <a:moveTo>
                      <a:pt x="69" y="150"/>
                    </a:moveTo>
                    <a:lnTo>
                      <a:pt x="69" y="0"/>
                    </a:lnTo>
                    <a:lnTo>
                      <a:pt x="46" y="0"/>
                    </a:lnTo>
                    <a:lnTo>
                      <a:pt x="0" y="34"/>
                    </a:lnTo>
                    <a:lnTo>
                      <a:pt x="11" y="58"/>
                    </a:lnTo>
                    <a:lnTo>
                      <a:pt x="46" y="34"/>
                    </a:lnTo>
                    <a:lnTo>
                      <a:pt x="46" y="150"/>
                    </a:lnTo>
                    <a:lnTo>
                      <a:pt x="69" y="15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102"/>
              <p:cNvSpPr>
                <a:spLocks noChangeArrowheads="1"/>
              </p:cNvSpPr>
              <p:nvPr/>
            </p:nvSpPr>
            <p:spPr bwMode="auto">
              <a:xfrm>
                <a:off x="11561712" y="2218236"/>
                <a:ext cx="408822" cy="49880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03"/>
              <p:cNvSpPr>
                <a:spLocks/>
              </p:cNvSpPr>
              <p:nvPr/>
            </p:nvSpPr>
            <p:spPr bwMode="auto">
              <a:xfrm>
                <a:off x="11675165" y="2310173"/>
                <a:ext cx="136926" cy="293413"/>
              </a:xfrm>
              <a:custGeom>
                <a:avLst/>
                <a:gdLst>
                  <a:gd name="T0" fmla="*/ 70 w 70"/>
                  <a:gd name="T1" fmla="*/ 150 h 150"/>
                  <a:gd name="T2" fmla="*/ 70 w 70"/>
                  <a:gd name="T3" fmla="*/ 0 h 150"/>
                  <a:gd name="T4" fmla="*/ 46 w 70"/>
                  <a:gd name="T5" fmla="*/ 0 h 150"/>
                  <a:gd name="T6" fmla="*/ 0 w 70"/>
                  <a:gd name="T7" fmla="*/ 34 h 150"/>
                  <a:gd name="T8" fmla="*/ 12 w 70"/>
                  <a:gd name="T9" fmla="*/ 58 h 150"/>
                  <a:gd name="T10" fmla="*/ 46 w 70"/>
                  <a:gd name="T11" fmla="*/ 34 h 150"/>
                  <a:gd name="T12" fmla="*/ 46 w 70"/>
                  <a:gd name="T13" fmla="*/ 150 h 150"/>
                  <a:gd name="T14" fmla="*/ 70 w 70"/>
                  <a:gd name="T15" fmla="*/ 150 h 1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0">
                    <a:moveTo>
                      <a:pt x="70" y="150"/>
                    </a:moveTo>
                    <a:lnTo>
                      <a:pt x="70" y="0"/>
                    </a:lnTo>
                    <a:lnTo>
                      <a:pt x="46" y="0"/>
                    </a:lnTo>
                    <a:lnTo>
                      <a:pt x="0" y="34"/>
                    </a:lnTo>
                    <a:lnTo>
                      <a:pt x="12" y="58"/>
                    </a:lnTo>
                    <a:lnTo>
                      <a:pt x="46" y="34"/>
                    </a:lnTo>
                    <a:lnTo>
                      <a:pt x="46" y="150"/>
                    </a:lnTo>
                    <a:lnTo>
                      <a:pt x="70" y="15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Rectangle 104"/>
              <p:cNvSpPr>
                <a:spLocks noChangeArrowheads="1"/>
              </p:cNvSpPr>
              <p:nvPr/>
            </p:nvSpPr>
            <p:spPr bwMode="auto">
              <a:xfrm>
                <a:off x="11561712" y="2717040"/>
                <a:ext cx="408822" cy="49880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05"/>
              <p:cNvSpPr>
                <a:spLocks noEditPoints="1"/>
              </p:cNvSpPr>
              <p:nvPr/>
            </p:nvSpPr>
            <p:spPr bwMode="auto">
              <a:xfrm>
                <a:off x="11651692" y="2808975"/>
                <a:ext cx="205389" cy="293413"/>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2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2"/>
                      <a:pt x="5" y="12"/>
                    </a:cubicBezTo>
                    <a:cubicBezTo>
                      <a:pt x="4" y="12"/>
                      <a:pt x="3" y="10"/>
                      <a:pt x="3" y="7"/>
                    </a:cubicBezTo>
                    <a:cubicBezTo>
                      <a:pt x="3" y="3"/>
                      <a:pt x="4" y="2"/>
                      <a:pt x="5" y="2"/>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7" name="Rectangle 86"/>
            <p:cNvSpPr>
              <a:spLocks noChangeArrowheads="1"/>
            </p:cNvSpPr>
            <p:nvPr userDrawn="1"/>
          </p:nvSpPr>
          <p:spPr bwMode="auto">
            <a:xfrm>
              <a:off x="9259747" y="274302"/>
              <a:ext cx="408822" cy="49880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87"/>
            <p:cNvSpPr>
              <a:spLocks/>
            </p:cNvSpPr>
            <p:nvPr userDrawn="1"/>
          </p:nvSpPr>
          <p:spPr bwMode="auto">
            <a:xfrm>
              <a:off x="9373200" y="364282"/>
              <a:ext cx="136926" cy="295370"/>
            </a:xfrm>
            <a:custGeom>
              <a:avLst/>
              <a:gdLst>
                <a:gd name="T0" fmla="*/ 70 w 70"/>
                <a:gd name="T1" fmla="*/ 151 h 151"/>
                <a:gd name="T2" fmla="*/ 70 w 70"/>
                <a:gd name="T3" fmla="*/ 0 h 151"/>
                <a:gd name="T4" fmla="*/ 46 w 70"/>
                <a:gd name="T5" fmla="*/ 0 h 151"/>
                <a:gd name="T6" fmla="*/ 0 w 70"/>
                <a:gd name="T7" fmla="*/ 35 h 151"/>
                <a:gd name="T8" fmla="*/ 12 w 70"/>
                <a:gd name="T9" fmla="*/ 58 h 151"/>
                <a:gd name="T10" fmla="*/ 46 w 70"/>
                <a:gd name="T11" fmla="*/ 35 h 151"/>
                <a:gd name="T12" fmla="*/ 46 w 70"/>
                <a:gd name="T13" fmla="*/ 151 h 151"/>
                <a:gd name="T14" fmla="*/ 70 w 70"/>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1">
                  <a:moveTo>
                    <a:pt x="70" y="151"/>
                  </a:moveTo>
                  <a:lnTo>
                    <a:pt x="70" y="0"/>
                  </a:lnTo>
                  <a:lnTo>
                    <a:pt x="46" y="0"/>
                  </a:lnTo>
                  <a:lnTo>
                    <a:pt x="0" y="35"/>
                  </a:lnTo>
                  <a:lnTo>
                    <a:pt x="12" y="58"/>
                  </a:lnTo>
                  <a:lnTo>
                    <a:pt x="46" y="35"/>
                  </a:lnTo>
                  <a:lnTo>
                    <a:pt x="46" y="151"/>
                  </a:lnTo>
                  <a:lnTo>
                    <a:pt x="70"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Rectangle 88"/>
            <p:cNvSpPr>
              <a:spLocks noChangeArrowheads="1"/>
            </p:cNvSpPr>
            <p:nvPr userDrawn="1"/>
          </p:nvSpPr>
          <p:spPr bwMode="auto">
            <a:xfrm>
              <a:off x="9668569" y="274302"/>
              <a:ext cx="406867" cy="49880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89"/>
            <p:cNvSpPr>
              <a:spLocks noEditPoints="1"/>
            </p:cNvSpPr>
            <p:nvPr userDrawn="1"/>
          </p:nvSpPr>
          <p:spPr bwMode="auto">
            <a:xfrm>
              <a:off x="9758549" y="364282"/>
              <a:ext cx="205389" cy="295370"/>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1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1"/>
                    <a:pt x="5" y="11"/>
                  </a:cubicBezTo>
                  <a:cubicBezTo>
                    <a:pt x="3" y="11"/>
                    <a:pt x="3" y="10"/>
                    <a:pt x="3" y="7"/>
                  </a:cubicBezTo>
                  <a:cubicBezTo>
                    <a:pt x="3" y="3"/>
                    <a:pt x="3"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Rectangle 90"/>
            <p:cNvSpPr>
              <a:spLocks noChangeArrowheads="1"/>
            </p:cNvSpPr>
            <p:nvPr userDrawn="1"/>
          </p:nvSpPr>
          <p:spPr bwMode="auto">
            <a:xfrm>
              <a:off x="10075436" y="773105"/>
              <a:ext cx="408822" cy="475330"/>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91"/>
            <p:cNvSpPr>
              <a:spLocks/>
            </p:cNvSpPr>
            <p:nvPr userDrawn="1"/>
          </p:nvSpPr>
          <p:spPr bwMode="auto">
            <a:xfrm>
              <a:off x="10188889" y="863086"/>
              <a:ext cx="136926" cy="295370"/>
            </a:xfrm>
            <a:custGeom>
              <a:avLst/>
              <a:gdLst>
                <a:gd name="T0" fmla="*/ 70 w 70"/>
                <a:gd name="T1" fmla="*/ 151 h 151"/>
                <a:gd name="T2" fmla="*/ 70 w 70"/>
                <a:gd name="T3" fmla="*/ 0 h 151"/>
                <a:gd name="T4" fmla="*/ 47 w 70"/>
                <a:gd name="T5" fmla="*/ 0 h 151"/>
                <a:gd name="T6" fmla="*/ 0 w 70"/>
                <a:gd name="T7" fmla="*/ 35 h 151"/>
                <a:gd name="T8" fmla="*/ 12 w 70"/>
                <a:gd name="T9" fmla="*/ 46 h 151"/>
                <a:gd name="T10" fmla="*/ 47 w 70"/>
                <a:gd name="T11" fmla="*/ 35 h 151"/>
                <a:gd name="T12" fmla="*/ 47 w 70"/>
                <a:gd name="T13" fmla="*/ 151 h 151"/>
                <a:gd name="T14" fmla="*/ 70 w 70"/>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1">
                  <a:moveTo>
                    <a:pt x="70" y="151"/>
                  </a:moveTo>
                  <a:lnTo>
                    <a:pt x="70" y="0"/>
                  </a:lnTo>
                  <a:lnTo>
                    <a:pt x="47" y="0"/>
                  </a:lnTo>
                  <a:lnTo>
                    <a:pt x="0" y="35"/>
                  </a:lnTo>
                  <a:lnTo>
                    <a:pt x="12" y="46"/>
                  </a:lnTo>
                  <a:lnTo>
                    <a:pt x="47" y="35"/>
                  </a:lnTo>
                  <a:lnTo>
                    <a:pt x="47" y="151"/>
                  </a:lnTo>
                  <a:lnTo>
                    <a:pt x="70"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Rectangle 92"/>
            <p:cNvSpPr>
              <a:spLocks noChangeArrowheads="1"/>
            </p:cNvSpPr>
            <p:nvPr userDrawn="1"/>
          </p:nvSpPr>
          <p:spPr bwMode="auto">
            <a:xfrm>
              <a:off x="10484259" y="773105"/>
              <a:ext cx="408822" cy="47533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93"/>
            <p:cNvSpPr>
              <a:spLocks noEditPoints="1"/>
            </p:cNvSpPr>
            <p:nvPr userDrawn="1"/>
          </p:nvSpPr>
          <p:spPr bwMode="auto">
            <a:xfrm>
              <a:off x="10576195" y="863086"/>
              <a:ext cx="203433" cy="295370"/>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2 h 13"/>
                <a:gd name="T12" fmla="*/ 7 w 9"/>
                <a:gd name="T13" fmla="*/ 6 h 13"/>
                <a:gd name="T14" fmla="*/ 5 w 9"/>
                <a:gd name="T15" fmla="*/ 11 h 13"/>
                <a:gd name="T16" fmla="*/ 3 w 9"/>
                <a:gd name="T17" fmla="*/ 6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1"/>
                    <a:pt x="2" y="13"/>
                    <a:pt x="5" y="13"/>
                  </a:cubicBezTo>
                  <a:cubicBezTo>
                    <a:pt x="8" y="13"/>
                    <a:pt x="9" y="11"/>
                    <a:pt x="9" y="6"/>
                  </a:cubicBezTo>
                  <a:cubicBezTo>
                    <a:pt x="9" y="2"/>
                    <a:pt x="8" y="0"/>
                    <a:pt x="5" y="0"/>
                  </a:cubicBezTo>
                  <a:close/>
                  <a:moveTo>
                    <a:pt x="5" y="2"/>
                  </a:moveTo>
                  <a:cubicBezTo>
                    <a:pt x="6" y="2"/>
                    <a:pt x="7" y="3"/>
                    <a:pt x="7" y="6"/>
                  </a:cubicBezTo>
                  <a:cubicBezTo>
                    <a:pt x="7" y="10"/>
                    <a:pt x="6" y="11"/>
                    <a:pt x="5" y="11"/>
                  </a:cubicBezTo>
                  <a:cubicBezTo>
                    <a:pt x="3" y="11"/>
                    <a:pt x="3" y="10"/>
                    <a:pt x="3" y="6"/>
                  </a:cubicBezTo>
                  <a:cubicBezTo>
                    <a:pt x="3" y="3"/>
                    <a:pt x="3"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Rectangle 94"/>
            <p:cNvSpPr>
              <a:spLocks noChangeArrowheads="1"/>
            </p:cNvSpPr>
            <p:nvPr userDrawn="1"/>
          </p:nvSpPr>
          <p:spPr bwMode="auto">
            <a:xfrm>
              <a:off x="9668569" y="773105"/>
              <a:ext cx="406867" cy="475330"/>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95"/>
            <p:cNvSpPr>
              <a:spLocks/>
            </p:cNvSpPr>
            <p:nvPr userDrawn="1"/>
          </p:nvSpPr>
          <p:spPr bwMode="auto">
            <a:xfrm>
              <a:off x="9782022" y="863086"/>
              <a:ext cx="134970" cy="295370"/>
            </a:xfrm>
            <a:custGeom>
              <a:avLst/>
              <a:gdLst>
                <a:gd name="T0" fmla="*/ 69 w 69"/>
                <a:gd name="T1" fmla="*/ 151 h 151"/>
                <a:gd name="T2" fmla="*/ 69 w 69"/>
                <a:gd name="T3" fmla="*/ 0 h 151"/>
                <a:gd name="T4" fmla="*/ 46 w 69"/>
                <a:gd name="T5" fmla="*/ 0 h 151"/>
                <a:gd name="T6" fmla="*/ 0 w 69"/>
                <a:gd name="T7" fmla="*/ 35 h 151"/>
                <a:gd name="T8" fmla="*/ 11 w 69"/>
                <a:gd name="T9" fmla="*/ 46 h 151"/>
                <a:gd name="T10" fmla="*/ 46 w 69"/>
                <a:gd name="T11" fmla="*/ 35 h 151"/>
                <a:gd name="T12" fmla="*/ 46 w 69"/>
                <a:gd name="T13" fmla="*/ 151 h 151"/>
                <a:gd name="T14" fmla="*/ 69 w 69"/>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51">
                  <a:moveTo>
                    <a:pt x="69" y="151"/>
                  </a:moveTo>
                  <a:lnTo>
                    <a:pt x="69" y="0"/>
                  </a:lnTo>
                  <a:lnTo>
                    <a:pt x="46" y="0"/>
                  </a:lnTo>
                  <a:lnTo>
                    <a:pt x="0" y="35"/>
                  </a:lnTo>
                  <a:lnTo>
                    <a:pt x="11" y="46"/>
                  </a:lnTo>
                  <a:lnTo>
                    <a:pt x="46" y="35"/>
                  </a:lnTo>
                  <a:lnTo>
                    <a:pt x="46" y="151"/>
                  </a:lnTo>
                  <a:lnTo>
                    <a:pt x="69"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Rectangle 96"/>
            <p:cNvSpPr>
              <a:spLocks noChangeArrowheads="1"/>
            </p:cNvSpPr>
            <p:nvPr userDrawn="1"/>
          </p:nvSpPr>
          <p:spPr bwMode="auto">
            <a:xfrm>
              <a:off x="10075436" y="1271908"/>
              <a:ext cx="408822" cy="47533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97"/>
            <p:cNvSpPr>
              <a:spLocks noEditPoints="1"/>
            </p:cNvSpPr>
            <p:nvPr userDrawn="1"/>
          </p:nvSpPr>
          <p:spPr bwMode="auto">
            <a:xfrm>
              <a:off x="10167373" y="1361888"/>
              <a:ext cx="203433" cy="295370"/>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1 h 13"/>
                <a:gd name="T12" fmla="*/ 7 w 9"/>
                <a:gd name="T13" fmla="*/ 6 h 13"/>
                <a:gd name="T14" fmla="*/ 5 w 9"/>
                <a:gd name="T15" fmla="*/ 11 h 13"/>
                <a:gd name="T16" fmla="*/ 3 w 9"/>
                <a:gd name="T17" fmla="*/ 6 h 13"/>
                <a:gd name="T18" fmla="*/ 5 w 9"/>
                <a:gd name="T1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0"/>
                    <a:pt x="2" y="13"/>
                    <a:pt x="5" y="13"/>
                  </a:cubicBezTo>
                  <a:cubicBezTo>
                    <a:pt x="8" y="13"/>
                    <a:pt x="9" y="10"/>
                    <a:pt x="9" y="6"/>
                  </a:cubicBezTo>
                  <a:cubicBezTo>
                    <a:pt x="9" y="2"/>
                    <a:pt x="8" y="0"/>
                    <a:pt x="5" y="0"/>
                  </a:cubicBezTo>
                  <a:close/>
                  <a:moveTo>
                    <a:pt x="5" y="1"/>
                  </a:moveTo>
                  <a:cubicBezTo>
                    <a:pt x="6" y="1"/>
                    <a:pt x="7" y="3"/>
                    <a:pt x="7" y="6"/>
                  </a:cubicBezTo>
                  <a:cubicBezTo>
                    <a:pt x="7" y="10"/>
                    <a:pt x="6" y="11"/>
                    <a:pt x="5" y="11"/>
                  </a:cubicBezTo>
                  <a:cubicBezTo>
                    <a:pt x="3" y="11"/>
                    <a:pt x="3" y="10"/>
                    <a:pt x="3" y="6"/>
                  </a:cubicBezTo>
                  <a:cubicBezTo>
                    <a:pt x="3" y="3"/>
                    <a:pt x="3" y="1"/>
                    <a:pt x="5" y="1"/>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Rectangle 114"/>
            <p:cNvSpPr>
              <a:spLocks noChangeArrowheads="1"/>
            </p:cNvSpPr>
            <p:nvPr userDrawn="1"/>
          </p:nvSpPr>
          <p:spPr bwMode="auto">
            <a:xfrm>
              <a:off x="7082620" y="4468157"/>
              <a:ext cx="408822" cy="49880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15"/>
            <p:cNvSpPr>
              <a:spLocks noEditPoints="1"/>
            </p:cNvSpPr>
            <p:nvPr userDrawn="1"/>
          </p:nvSpPr>
          <p:spPr bwMode="auto">
            <a:xfrm>
              <a:off x="7172600" y="4581610"/>
              <a:ext cx="205389" cy="293413"/>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1 h 13"/>
                <a:gd name="T12" fmla="*/ 7 w 9"/>
                <a:gd name="T13" fmla="*/ 6 h 13"/>
                <a:gd name="T14" fmla="*/ 5 w 9"/>
                <a:gd name="T15" fmla="*/ 11 h 13"/>
                <a:gd name="T16" fmla="*/ 3 w 9"/>
                <a:gd name="T17" fmla="*/ 6 h 13"/>
                <a:gd name="T18" fmla="*/ 5 w 9"/>
                <a:gd name="T1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0"/>
                    <a:pt x="2" y="13"/>
                    <a:pt x="5" y="13"/>
                  </a:cubicBezTo>
                  <a:cubicBezTo>
                    <a:pt x="8" y="13"/>
                    <a:pt x="9" y="10"/>
                    <a:pt x="9" y="6"/>
                  </a:cubicBezTo>
                  <a:cubicBezTo>
                    <a:pt x="9" y="2"/>
                    <a:pt x="8" y="0"/>
                    <a:pt x="5" y="0"/>
                  </a:cubicBezTo>
                  <a:close/>
                  <a:moveTo>
                    <a:pt x="5" y="1"/>
                  </a:moveTo>
                  <a:cubicBezTo>
                    <a:pt x="6" y="1"/>
                    <a:pt x="7" y="2"/>
                    <a:pt x="7" y="6"/>
                  </a:cubicBezTo>
                  <a:cubicBezTo>
                    <a:pt x="7" y="10"/>
                    <a:pt x="6" y="11"/>
                    <a:pt x="5" y="11"/>
                  </a:cubicBezTo>
                  <a:cubicBezTo>
                    <a:pt x="3" y="11"/>
                    <a:pt x="3" y="9"/>
                    <a:pt x="3" y="6"/>
                  </a:cubicBezTo>
                  <a:cubicBezTo>
                    <a:pt x="3" y="3"/>
                    <a:pt x="3" y="1"/>
                    <a:pt x="5" y="1"/>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31" name="Group 30"/>
            <p:cNvGrpSpPr/>
            <p:nvPr userDrawn="1"/>
          </p:nvGrpSpPr>
          <p:grpSpPr>
            <a:xfrm>
              <a:off x="6825497" y="1378359"/>
              <a:ext cx="1264708" cy="1505127"/>
              <a:chOff x="6825497" y="1378359"/>
              <a:chExt cx="1264708" cy="1505127"/>
            </a:xfrm>
          </p:grpSpPr>
          <p:grpSp>
            <p:nvGrpSpPr>
              <p:cNvPr id="32" name="Group 31"/>
              <p:cNvGrpSpPr/>
              <p:nvPr/>
            </p:nvGrpSpPr>
            <p:grpSpPr>
              <a:xfrm>
                <a:off x="6825497" y="1378359"/>
                <a:ext cx="1251014" cy="1505127"/>
                <a:chOff x="6825497" y="1378359"/>
                <a:chExt cx="1251014" cy="1505127"/>
              </a:xfrm>
            </p:grpSpPr>
            <p:sp>
              <p:nvSpPr>
                <p:cNvPr id="35" name="Rectangle 106"/>
                <p:cNvSpPr>
                  <a:spLocks noChangeArrowheads="1"/>
                </p:cNvSpPr>
                <p:nvPr/>
              </p:nvSpPr>
              <p:spPr bwMode="auto">
                <a:xfrm>
                  <a:off x="7260822" y="1378359"/>
                  <a:ext cx="408822" cy="49880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07"/>
                <p:cNvSpPr>
                  <a:spLocks noEditPoints="1"/>
                </p:cNvSpPr>
                <p:nvPr/>
              </p:nvSpPr>
              <p:spPr bwMode="auto">
                <a:xfrm>
                  <a:off x="7350802" y="1470294"/>
                  <a:ext cx="205389" cy="293413"/>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2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2"/>
                        <a:pt x="5" y="12"/>
                      </a:cubicBezTo>
                      <a:cubicBezTo>
                        <a:pt x="3" y="12"/>
                        <a:pt x="3" y="10"/>
                        <a:pt x="3" y="7"/>
                      </a:cubicBezTo>
                      <a:cubicBezTo>
                        <a:pt x="3" y="3"/>
                        <a:pt x="3"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Rectangle 108"/>
                <p:cNvSpPr>
                  <a:spLocks noChangeArrowheads="1"/>
                </p:cNvSpPr>
                <p:nvPr/>
              </p:nvSpPr>
              <p:spPr bwMode="auto">
                <a:xfrm>
                  <a:off x="7691162" y="1378359"/>
                  <a:ext cx="385349" cy="49880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09"/>
                <p:cNvSpPr>
                  <a:spLocks/>
                </p:cNvSpPr>
                <p:nvPr/>
              </p:nvSpPr>
              <p:spPr bwMode="auto">
                <a:xfrm>
                  <a:off x="7783098" y="1491812"/>
                  <a:ext cx="158443" cy="271897"/>
                </a:xfrm>
                <a:custGeom>
                  <a:avLst/>
                  <a:gdLst>
                    <a:gd name="T0" fmla="*/ 81 w 81"/>
                    <a:gd name="T1" fmla="*/ 139 h 139"/>
                    <a:gd name="T2" fmla="*/ 81 w 81"/>
                    <a:gd name="T3" fmla="*/ 0 h 139"/>
                    <a:gd name="T4" fmla="*/ 46 w 81"/>
                    <a:gd name="T5" fmla="*/ 0 h 139"/>
                    <a:gd name="T6" fmla="*/ 0 w 81"/>
                    <a:gd name="T7" fmla="*/ 23 h 139"/>
                    <a:gd name="T8" fmla="*/ 11 w 81"/>
                    <a:gd name="T9" fmla="*/ 47 h 139"/>
                    <a:gd name="T10" fmla="*/ 46 w 81"/>
                    <a:gd name="T11" fmla="*/ 23 h 139"/>
                    <a:gd name="T12" fmla="*/ 46 w 81"/>
                    <a:gd name="T13" fmla="*/ 139 h 139"/>
                    <a:gd name="T14" fmla="*/ 81 w 81"/>
                    <a:gd name="T15" fmla="*/ 139 h 1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9">
                      <a:moveTo>
                        <a:pt x="81" y="139"/>
                      </a:moveTo>
                      <a:lnTo>
                        <a:pt x="81" y="0"/>
                      </a:lnTo>
                      <a:lnTo>
                        <a:pt x="46" y="0"/>
                      </a:lnTo>
                      <a:lnTo>
                        <a:pt x="0" y="23"/>
                      </a:lnTo>
                      <a:lnTo>
                        <a:pt x="11" y="47"/>
                      </a:lnTo>
                      <a:lnTo>
                        <a:pt x="46" y="23"/>
                      </a:lnTo>
                      <a:lnTo>
                        <a:pt x="46" y="139"/>
                      </a:lnTo>
                      <a:lnTo>
                        <a:pt x="81" y="13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Rectangle 110"/>
                <p:cNvSpPr>
                  <a:spLocks noChangeArrowheads="1"/>
                </p:cNvSpPr>
                <p:nvPr/>
              </p:nvSpPr>
              <p:spPr bwMode="auto">
                <a:xfrm>
                  <a:off x="6825497" y="2384683"/>
                  <a:ext cx="406866" cy="49880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11"/>
                <p:cNvSpPr>
                  <a:spLocks/>
                </p:cNvSpPr>
                <p:nvPr/>
              </p:nvSpPr>
              <p:spPr bwMode="auto">
                <a:xfrm>
                  <a:off x="6938949" y="2474663"/>
                  <a:ext cx="134969" cy="295370"/>
                </a:xfrm>
                <a:custGeom>
                  <a:avLst/>
                  <a:gdLst>
                    <a:gd name="T0" fmla="*/ 69 w 69"/>
                    <a:gd name="T1" fmla="*/ 151 h 151"/>
                    <a:gd name="T2" fmla="*/ 69 w 69"/>
                    <a:gd name="T3" fmla="*/ 0 h 151"/>
                    <a:gd name="T4" fmla="*/ 46 w 69"/>
                    <a:gd name="T5" fmla="*/ 0 h 151"/>
                    <a:gd name="T6" fmla="*/ 0 w 69"/>
                    <a:gd name="T7" fmla="*/ 35 h 151"/>
                    <a:gd name="T8" fmla="*/ 11 w 69"/>
                    <a:gd name="T9" fmla="*/ 58 h 151"/>
                    <a:gd name="T10" fmla="*/ 46 w 69"/>
                    <a:gd name="T11" fmla="*/ 35 h 151"/>
                    <a:gd name="T12" fmla="*/ 46 w 69"/>
                    <a:gd name="T13" fmla="*/ 151 h 151"/>
                    <a:gd name="T14" fmla="*/ 69 w 69"/>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51">
                      <a:moveTo>
                        <a:pt x="69" y="151"/>
                      </a:moveTo>
                      <a:lnTo>
                        <a:pt x="69" y="0"/>
                      </a:lnTo>
                      <a:lnTo>
                        <a:pt x="46" y="0"/>
                      </a:lnTo>
                      <a:lnTo>
                        <a:pt x="0" y="35"/>
                      </a:lnTo>
                      <a:lnTo>
                        <a:pt x="11" y="58"/>
                      </a:lnTo>
                      <a:lnTo>
                        <a:pt x="46" y="35"/>
                      </a:lnTo>
                      <a:lnTo>
                        <a:pt x="46" y="151"/>
                      </a:lnTo>
                      <a:lnTo>
                        <a:pt x="69" y="15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Rectangle 112"/>
                <p:cNvSpPr>
                  <a:spLocks noChangeArrowheads="1"/>
                </p:cNvSpPr>
                <p:nvPr/>
              </p:nvSpPr>
              <p:spPr bwMode="auto">
                <a:xfrm>
                  <a:off x="7255835" y="1885881"/>
                  <a:ext cx="408822" cy="475330"/>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113"/>
                <p:cNvSpPr>
                  <a:spLocks/>
                </p:cNvSpPr>
                <p:nvPr/>
              </p:nvSpPr>
              <p:spPr bwMode="auto">
                <a:xfrm>
                  <a:off x="7369288" y="1975861"/>
                  <a:ext cx="136926" cy="295370"/>
                </a:xfrm>
                <a:custGeom>
                  <a:avLst/>
                  <a:gdLst>
                    <a:gd name="T0" fmla="*/ 70 w 70"/>
                    <a:gd name="T1" fmla="*/ 151 h 151"/>
                    <a:gd name="T2" fmla="*/ 70 w 70"/>
                    <a:gd name="T3" fmla="*/ 0 h 151"/>
                    <a:gd name="T4" fmla="*/ 46 w 70"/>
                    <a:gd name="T5" fmla="*/ 0 h 151"/>
                    <a:gd name="T6" fmla="*/ 0 w 70"/>
                    <a:gd name="T7" fmla="*/ 35 h 151"/>
                    <a:gd name="T8" fmla="*/ 12 w 70"/>
                    <a:gd name="T9" fmla="*/ 46 h 151"/>
                    <a:gd name="T10" fmla="*/ 35 w 70"/>
                    <a:gd name="T11" fmla="*/ 35 h 151"/>
                    <a:gd name="T12" fmla="*/ 35 w 70"/>
                    <a:gd name="T13" fmla="*/ 151 h 151"/>
                    <a:gd name="T14" fmla="*/ 70 w 70"/>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1">
                      <a:moveTo>
                        <a:pt x="70" y="151"/>
                      </a:moveTo>
                      <a:lnTo>
                        <a:pt x="70" y="0"/>
                      </a:lnTo>
                      <a:lnTo>
                        <a:pt x="46" y="0"/>
                      </a:lnTo>
                      <a:lnTo>
                        <a:pt x="0" y="35"/>
                      </a:lnTo>
                      <a:lnTo>
                        <a:pt x="12" y="46"/>
                      </a:lnTo>
                      <a:lnTo>
                        <a:pt x="35" y="35"/>
                      </a:lnTo>
                      <a:lnTo>
                        <a:pt x="35" y="151"/>
                      </a:lnTo>
                      <a:lnTo>
                        <a:pt x="70"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33" name="Rectangle 116"/>
              <p:cNvSpPr>
                <a:spLocks noChangeArrowheads="1"/>
              </p:cNvSpPr>
              <p:nvPr/>
            </p:nvSpPr>
            <p:spPr bwMode="auto">
              <a:xfrm>
                <a:off x="7681383" y="2384682"/>
                <a:ext cx="408822" cy="49880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17"/>
              <p:cNvSpPr>
                <a:spLocks noEditPoints="1"/>
              </p:cNvSpPr>
              <p:nvPr/>
            </p:nvSpPr>
            <p:spPr bwMode="auto">
              <a:xfrm>
                <a:off x="7773319" y="2474662"/>
                <a:ext cx="203433" cy="295370"/>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1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1"/>
                      <a:pt x="5" y="11"/>
                    </a:cubicBezTo>
                    <a:cubicBezTo>
                      <a:pt x="3" y="11"/>
                      <a:pt x="3" y="10"/>
                      <a:pt x="3" y="7"/>
                    </a:cubicBezTo>
                    <a:cubicBezTo>
                      <a:pt x="3" y="3"/>
                      <a:pt x="3" y="2"/>
                      <a:pt x="5" y="2"/>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43" name="Rectangle 118"/>
            <p:cNvSpPr>
              <a:spLocks noChangeArrowheads="1"/>
            </p:cNvSpPr>
            <p:nvPr userDrawn="1"/>
          </p:nvSpPr>
          <p:spPr bwMode="auto">
            <a:xfrm>
              <a:off x="7491443" y="4468157"/>
              <a:ext cx="406866" cy="49880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119"/>
            <p:cNvSpPr>
              <a:spLocks noEditPoints="1"/>
            </p:cNvSpPr>
            <p:nvPr userDrawn="1"/>
          </p:nvSpPr>
          <p:spPr bwMode="auto">
            <a:xfrm>
              <a:off x="7581423" y="4581610"/>
              <a:ext cx="205389" cy="293413"/>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1 h 13"/>
                <a:gd name="T12" fmla="*/ 7 w 9"/>
                <a:gd name="T13" fmla="*/ 6 h 13"/>
                <a:gd name="T14" fmla="*/ 5 w 9"/>
                <a:gd name="T15" fmla="*/ 11 h 13"/>
                <a:gd name="T16" fmla="*/ 3 w 9"/>
                <a:gd name="T17" fmla="*/ 6 h 13"/>
                <a:gd name="T18" fmla="*/ 5 w 9"/>
                <a:gd name="T1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0"/>
                    <a:pt x="2" y="13"/>
                    <a:pt x="5" y="13"/>
                  </a:cubicBezTo>
                  <a:cubicBezTo>
                    <a:pt x="8" y="13"/>
                    <a:pt x="9" y="10"/>
                    <a:pt x="9" y="6"/>
                  </a:cubicBezTo>
                  <a:cubicBezTo>
                    <a:pt x="9" y="2"/>
                    <a:pt x="8" y="0"/>
                    <a:pt x="5" y="0"/>
                  </a:cubicBezTo>
                  <a:close/>
                  <a:moveTo>
                    <a:pt x="5" y="1"/>
                  </a:moveTo>
                  <a:cubicBezTo>
                    <a:pt x="6" y="1"/>
                    <a:pt x="7" y="2"/>
                    <a:pt x="7" y="6"/>
                  </a:cubicBezTo>
                  <a:cubicBezTo>
                    <a:pt x="7" y="10"/>
                    <a:pt x="6" y="11"/>
                    <a:pt x="5" y="11"/>
                  </a:cubicBezTo>
                  <a:cubicBezTo>
                    <a:pt x="3" y="11"/>
                    <a:pt x="3" y="9"/>
                    <a:pt x="3" y="6"/>
                  </a:cubicBezTo>
                  <a:cubicBezTo>
                    <a:pt x="3" y="3"/>
                    <a:pt x="3" y="1"/>
                    <a:pt x="5" y="1"/>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Rectangle 120"/>
            <p:cNvSpPr>
              <a:spLocks noChangeArrowheads="1"/>
            </p:cNvSpPr>
            <p:nvPr userDrawn="1"/>
          </p:nvSpPr>
          <p:spPr bwMode="auto">
            <a:xfrm>
              <a:off x="7898309" y="4468157"/>
              <a:ext cx="387306" cy="498804"/>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121"/>
            <p:cNvSpPr>
              <a:spLocks/>
            </p:cNvSpPr>
            <p:nvPr userDrawn="1"/>
          </p:nvSpPr>
          <p:spPr bwMode="auto">
            <a:xfrm>
              <a:off x="7990245" y="4581610"/>
              <a:ext cx="158443" cy="271897"/>
            </a:xfrm>
            <a:custGeom>
              <a:avLst/>
              <a:gdLst>
                <a:gd name="T0" fmla="*/ 81 w 81"/>
                <a:gd name="T1" fmla="*/ 139 h 139"/>
                <a:gd name="T2" fmla="*/ 81 w 81"/>
                <a:gd name="T3" fmla="*/ 0 h 139"/>
                <a:gd name="T4" fmla="*/ 58 w 81"/>
                <a:gd name="T5" fmla="*/ 0 h 139"/>
                <a:gd name="T6" fmla="*/ 0 w 81"/>
                <a:gd name="T7" fmla="*/ 23 h 139"/>
                <a:gd name="T8" fmla="*/ 11 w 81"/>
                <a:gd name="T9" fmla="*/ 46 h 139"/>
                <a:gd name="T10" fmla="*/ 46 w 81"/>
                <a:gd name="T11" fmla="*/ 23 h 139"/>
                <a:gd name="T12" fmla="*/ 46 w 81"/>
                <a:gd name="T13" fmla="*/ 139 h 139"/>
                <a:gd name="T14" fmla="*/ 81 w 81"/>
                <a:gd name="T15" fmla="*/ 139 h 1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9">
                  <a:moveTo>
                    <a:pt x="81" y="139"/>
                  </a:moveTo>
                  <a:lnTo>
                    <a:pt x="81" y="0"/>
                  </a:lnTo>
                  <a:lnTo>
                    <a:pt x="58" y="0"/>
                  </a:lnTo>
                  <a:lnTo>
                    <a:pt x="0" y="23"/>
                  </a:lnTo>
                  <a:lnTo>
                    <a:pt x="11" y="46"/>
                  </a:lnTo>
                  <a:lnTo>
                    <a:pt x="46" y="23"/>
                  </a:lnTo>
                  <a:lnTo>
                    <a:pt x="46" y="139"/>
                  </a:lnTo>
                  <a:lnTo>
                    <a:pt x="81" y="13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47" name="Group 46"/>
            <p:cNvGrpSpPr/>
            <p:nvPr userDrawn="1"/>
          </p:nvGrpSpPr>
          <p:grpSpPr>
            <a:xfrm>
              <a:off x="5112327" y="1406878"/>
              <a:ext cx="6646956" cy="5315859"/>
              <a:chOff x="6527800" y="2483620"/>
              <a:chExt cx="5473700" cy="4377555"/>
            </a:xfrm>
          </p:grpSpPr>
          <p:grpSp>
            <p:nvGrpSpPr>
              <p:cNvPr id="48" name="Group 47"/>
              <p:cNvGrpSpPr/>
              <p:nvPr/>
            </p:nvGrpSpPr>
            <p:grpSpPr>
              <a:xfrm>
                <a:off x="10091976" y="4361890"/>
                <a:ext cx="1909524" cy="2419674"/>
                <a:chOff x="10091976" y="4967384"/>
                <a:chExt cx="1431688" cy="1814179"/>
              </a:xfrm>
            </p:grpSpPr>
            <p:sp>
              <p:nvSpPr>
                <p:cNvPr id="89" name="Rectangle 32"/>
                <p:cNvSpPr>
                  <a:spLocks noChangeArrowheads="1"/>
                </p:cNvSpPr>
                <p:nvPr/>
              </p:nvSpPr>
              <p:spPr bwMode="auto">
                <a:xfrm>
                  <a:off x="11066799" y="6595630"/>
                  <a:ext cx="37187" cy="12484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0" name="Rectangle 33"/>
                <p:cNvSpPr>
                  <a:spLocks noChangeArrowheads="1"/>
                </p:cNvSpPr>
                <p:nvPr/>
              </p:nvSpPr>
              <p:spPr bwMode="auto">
                <a:xfrm>
                  <a:off x="10431969" y="6595630"/>
                  <a:ext cx="37187" cy="12484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1" name="Freeform 34"/>
                <p:cNvSpPr>
                  <a:spLocks/>
                </p:cNvSpPr>
                <p:nvPr/>
              </p:nvSpPr>
              <p:spPr bwMode="auto">
                <a:xfrm>
                  <a:off x="10771961" y="6500007"/>
                  <a:ext cx="377179" cy="140779"/>
                </a:xfrm>
                <a:custGeom>
                  <a:avLst/>
                  <a:gdLst>
                    <a:gd name="T0" fmla="*/ 0 w 142"/>
                    <a:gd name="T1" fmla="*/ 11 h 53"/>
                    <a:gd name="T2" fmla="*/ 3 w 142"/>
                    <a:gd name="T3" fmla="*/ 0 h 53"/>
                    <a:gd name="T4" fmla="*/ 142 w 142"/>
                    <a:gd name="T5" fmla="*/ 28 h 53"/>
                    <a:gd name="T6" fmla="*/ 142 w 142"/>
                    <a:gd name="T7" fmla="*/ 53 h 53"/>
                    <a:gd name="T8" fmla="*/ 0 w 142"/>
                    <a:gd name="T9" fmla="*/ 22 h 53"/>
                    <a:gd name="T10" fmla="*/ 3 w 142"/>
                    <a:gd name="T11" fmla="*/ 22 h 53"/>
                    <a:gd name="T12" fmla="*/ 0 w 142"/>
                    <a:gd name="T13" fmla="*/ 11 h 53"/>
                  </a:gdLst>
                  <a:ahLst/>
                  <a:cxnLst>
                    <a:cxn ang="0">
                      <a:pos x="T0" y="T1"/>
                    </a:cxn>
                    <a:cxn ang="0">
                      <a:pos x="T2" y="T3"/>
                    </a:cxn>
                    <a:cxn ang="0">
                      <a:pos x="T4" y="T5"/>
                    </a:cxn>
                    <a:cxn ang="0">
                      <a:pos x="T6" y="T7"/>
                    </a:cxn>
                    <a:cxn ang="0">
                      <a:pos x="T8" y="T9"/>
                    </a:cxn>
                    <a:cxn ang="0">
                      <a:pos x="T10" y="T11"/>
                    </a:cxn>
                    <a:cxn ang="0">
                      <a:pos x="T12" y="T13"/>
                    </a:cxn>
                  </a:cxnLst>
                  <a:rect l="0" t="0" r="r" b="b"/>
                  <a:pathLst>
                    <a:path w="142" h="53">
                      <a:moveTo>
                        <a:pt x="0" y="11"/>
                      </a:moveTo>
                      <a:lnTo>
                        <a:pt x="3" y="0"/>
                      </a:lnTo>
                      <a:lnTo>
                        <a:pt x="142" y="28"/>
                      </a:lnTo>
                      <a:lnTo>
                        <a:pt x="142" y="53"/>
                      </a:lnTo>
                      <a:lnTo>
                        <a:pt x="0" y="22"/>
                      </a:lnTo>
                      <a:lnTo>
                        <a:pt x="3" y="22"/>
                      </a:lnTo>
                      <a:lnTo>
                        <a:pt x="0" y="11"/>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2" name="Freeform 35"/>
                <p:cNvSpPr>
                  <a:spLocks/>
                </p:cNvSpPr>
                <p:nvPr/>
              </p:nvSpPr>
              <p:spPr bwMode="auto">
                <a:xfrm>
                  <a:off x="10386814" y="6500007"/>
                  <a:ext cx="385147" cy="140779"/>
                </a:xfrm>
                <a:custGeom>
                  <a:avLst/>
                  <a:gdLst>
                    <a:gd name="T0" fmla="*/ 142 w 145"/>
                    <a:gd name="T1" fmla="*/ 0 h 53"/>
                    <a:gd name="T2" fmla="*/ 145 w 145"/>
                    <a:gd name="T3" fmla="*/ 11 h 53"/>
                    <a:gd name="T4" fmla="*/ 142 w 145"/>
                    <a:gd name="T5" fmla="*/ 22 h 53"/>
                    <a:gd name="T6" fmla="*/ 145 w 145"/>
                    <a:gd name="T7" fmla="*/ 22 h 53"/>
                    <a:gd name="T8" fmla="*/ 0 w 145"/>
                    <a:gd name="T9" fmla="*/ 53 h 53"/>
                    <a:gd name="T10" fmla="*/ 0 w 145"/>
                    <a:gd name="T11" fmla="*/ 28 h 53"/>
                    <a:gd name="T12" fmla="*/ 142 w 145"/>
                    <a:gd name="T13" fmla="*/ 0 h 53"/>
                  </a:gdLst>
                  <a:ahLst/>
                  <a:cxnLst>
                    <a:cxn ang="0">
                      <a:pos x="T0" y="T1"/>
                    </a:cxn>
                    <a:cxn ang="0">
                      <a:pos x="T2" y="T3"/>
                    </a:cxn>
                    <a:cxn ang="0">
                      <a:pos x="T4" y="T5"/>
                    </a:cxn>
                    <a:cxn ang="0">
                      <a:pos x="T6" y="T7"/>
                    </a:cxn>
                    <a:cxn ang="0">
                      <a:pos x="T8" y="T9"/>
                    </a:cxn>
                    <a:cxn ang="0">
                      <a:pos x="T10" y="T11"/>
                    </a:cxn>
                    <a:cxn ang="0">
                      <a:pos x="T12" y="T13"/>
                    </a:cxn>
                  </a:cxnLst>
                  <a:rect l="0" t="0" r="r" b="b"/>
                  <a:pathLst>
                    <a:path w="145" h="53">
                      <a:moveTo>
                        <a:pt x="142" y="0"/>
                      </a:moveTo>
                      <a:lnTo>
                        <a:pt x="145" y="11"/>
                      </a:lnTo>
                      <a:lnTo>
                        <a:pt x="142" y="22"/>
                      </a:lnTo>
                      <a:lnTo>
                        <a:pt x="145" y="22"/>
                      </a:lnTo>
                      <a:lnTo>
                        <a:pt x="0" y="53"/>
                      </a:lnTo>
                      <a:lnTo>
                        <a:pt x="0" y="28"/>
                      </a:lnTo>
                      <a:lnTo>
                        <a:pt x="142" y="0"/>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3" name="Freeform 36"/>
                <p:cNvSpPr>
                  <a:spLocks/>
                </p:cNvSpPr>
                <p:nvPr/>
              </p:nvSpPr>
              <p:spPr bwMode="auto">
                <a:xfrm>
                  <a:off x="10763993" y="6529224"/>
                  <a:ext cx="15937" cy="29219"/>
                </a:xfrm>
                <a:custGeom>
                  <a:avLst/>
                  <a:gdLst>
                    <a:gd name="T0" fmla="*/ 3 w 6"/>
                    <a:gd name="T1" fmla="*/ 0 h 11"/>
                    <a:gd name="T2" fmla="*/ 6 w 6"/>
                    <a:gd name="T3" fmla="*/ 11 h 11"/>
                    <a:gd name="T4" fmla="*/ 3 w 6"/>
                    <a:gd name="T5" fmla="*/ 11 h 11"/>
                    <a:gd name="T6" fmla="*/ 0 w 6"/>
                    <a:gd name="T7" fmla="*/ 11 h 11"/>
                    <a:gd name="T8" fmla="*/ 3 w 6"/>
                    <a:gd name="T9" fmla="*/ 0 h 11"/>
                  </a:gdLst>
                  <a:ahLst/>
                  <a:cxnLst>
                    <a:cxn ang="0">
                      <a:pos x="T0" y="T1"/>
                    </a:cxn>
                    <a:cxn ang="0">
                      <a:pos x="T2" y="T3"/>
                    </a:cxn>
                    <a:cxn ang="0">
                      <a:pos x="T4" y="T5"/>
                    </a:cxn>
                    <a:cxn ang="0">
                      <a:pos x="T6" y="T7"/>
                    </a:cxn>
                    <a:cxn ang="0">
                      <a:pos x="T8" y="T9"/>
                    </a:cxn>
                  </a:cxnLst>
                  <a:rect l="0" t="0" r="r" b="b"/>
                  <a:pathLst>
                    <a:path w="6" h="11">
                      <a:moveTo>
                        <a:pt x="3" y="0"/>
                      </a:moveTo>
                      <a:lnTo>
                        <a:pt x="6" y="11"/>
                      </a:lnTo>
                      <a:lnTo>
                        <a:pt x="3" y="11"/>
                      </a:lnTo>
                      <a:lnTo>
                        <a:pt x="0" y="11"/>
                      </a:lnTo>
                      <a:lnTo>
                        <a:pt x="3"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4" name="Rectangle 37"/>
                <p:cNvSpPr>
                  <a:spLocks noChangeArrowheads="1"/>
                </p:cNvSpPr>
                <p:nvPr/>
              </p:nvSpPr>
              <p:spPr bwMode="auto">
                <a:xfrm>
                  <a:off x="10734774" y="6242355"/>
                  <a:ext cx="66404" cy="398429"/>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5" name="Rectangle 38"/>
                <p:cNvSpPr>
                  <a:spLocks noChangeArrowheads="1"/>
                </p:cNvSpPr>
                <p:nvPr/>
              </p:nvSpPr>
              <p:spPr bwMode="auto">
                <a:xfrm>
                  <a:off x="10750712" y="6529224"/>
                  <a:ext cx="34530" cy="191246"/>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6" name="Freeform 39"/>
                <p:cNvSpPr>
                  <a:spLocks/>
                </p:cNvSpPr>
                <p:nvPr/>
              </p:nvSpPr>
              <p:spPr bwMode="auto">
                <a:xfrm>
                  <a:off x="10277910" y="6160014"/>
                  <a:ext cx="672015" cy="98280"/>
                </a:xfrm>
                <a:custGeom>
                  <a:avLst/>
                  <a:gdLst>
                    <a:gd name="T0" fmla="*/ 0 w 253"/>
                    <a:gd name="T1" fmla="*/ 0 h 37"/>
                    <a:gd name="T2" fmla="*/ 253 w 253"/>
                    <a:gd name="T3" fmla="*/ 0 h 37"/>
                    <a:gd name="T4" fmla="*/ 253 w 253"/>
                    <a:gd name="T5" fmla="*/ 37 h 37"/>
                    <a:gd name="T6" fmla="*/ 39 w 253"/>
                    <a:gd name="T7" fmla="*/ 37 h 37"/>
                    <a:gd name="T8" fmla="*/ 0 w 253"/>
                    <a:gd name="T9" fmla="*/ 0 h 37"/>
                  </a:gdLst>
                  <a:ahLst/>
                  <a:cxnLst>
                    <a:cxn ang="0">
                      <a:pos x="T0" y="T1"/>
                    </a:cxn>
                    <a:cxn ang="0">
                      <a:pos x="T2" y="T3"/>
                    </a:cxn>
                    <a:cxn ang="0">
                      <a:pos x="T4" y="T5"/>
                    </a:cxn>
                    <a:cxn ang="0">
                      <a:pos x="T6" y="T7"/>
                    </a:cxn>
                    <a:cxn ang="0">
                      <a:pos x="T8" y="T9"/>
                    </a:cxn>
                  </a:cxnLst>
                  <a:rect l="0" t="0" r="r" b="b"/>
                  <a:pathLst>
                    <a:path w="253" h="37">
                      <a:moveTo>
                        <a:pt x="0" y="0"/>
                      </a:moveTo>
                      <a:lnTo>
                        <a:pt x="253" y="0"/>
                      </a:lnTo>
                      <a:lnTo>
                        <a:pt x="253" y="37"/>
                      </a:lnTo>
                      <a:lnTo>
                        <a:pt x="39" y="37"/>
                      </a:lnTo>
                      <a:lnTo>
                        <a:pt x="0"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7" name="Freeform 40"/>
                <p:cNvSpPr>
                  <a:spLocks/>
                </p:cNvSpPr>
                <p:nvPr/>
              </p:nvSpPr>
              <p:spPr bwMode="auto">
                <a:xfrm>
                  <a:off x="10564778" y="6160014"/>
                  <a:ext cx="672015" cy="98280"/>
                </a:xfrm>
                <a:custGeom>
                  <a:avLst/>
                  <a:gdLst>
                    <a:gd name="T0" fmla="*/ 0 w 253"/>
                    <a:gd name="T1" fmla="*/ 0 h 37"/>
                    <a:gd name="T2" fmla="*/ 253 w 253"/>
                    <a:gd name="T3" fmla="*/ 0 h 37"/>
                    <a:gd name="T4" fmla="*/ 253 w 253"/>
                    <a:gd name="T5" fmla="*/ 37 h 37"/>
                    <a:gd name="T6" fmla="*/ 36 w 253"/>
                    <a:gd name="T7" fmla="*/ 37 h 37"/>
                    <a:gd name="T8" fmla="*/ 0 w 253"/>
                    <a:gd name="T9" fmla="*/ 0 h 37"/>
                  </a:gdLst>
                  <a:ahLst/>
                  <a:cxnLst>
                    <a:cxn ang="0">
                      <a:pos x="T0" y="T1"/>
                    </a:cxn>
                    <a:cxn ang="0">
                      <a:pos x="T2" y="T3"/>
                    </a:cxn>
                    <a:cxn ang="0">
                      <a:pos x="T4" y="T5"/>
                    </a:cxn>
                    <a:cxn ang="0">
                      <a:pos x="T6" y="T7"/>
                    </a:cxn>
                    <a:cxn ang="0">
                      <a:pos x="T8" y="T9"/>
                    </a:cxn>
                  </a:cxnLst>
                  <a:rect l="0" t="0" r="r" b="b"/>
                  <a:pathLst>
                    <a:path w="253" h="37">
                      <a:moveTo>
                        <a:pt x="0" y="0"/>
                      </a:moveTo>
                      <a:lnTo>
                        <a:pt x="253" y="0"/>
                      </a:lnTo>
                      <a:lnTo>
                        <a:pt x="253" y="37"/>
                      </a:lnTo>
                      <a:lnTo>
                        <a:pt x="36" y="37"/>
                      </a:lnTo>
                      <a:lnTo>
                        <a:pt x="0" y="0"/>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8" name="Oval 41"/>
                <p:cNvSpPr>
                  <a:spLocks noChangeArrowheads="1"/>
                </p:cNvSpPr>
                <p:nvPr/>
              </p:nvSpPr>
              <p:spPr bwMode="auto">
                <a:xfrm>
                  <a:off x="10713525" y="6662034"/>
                  <a:ext cx="116872"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9" name="Oval 42"/>
                <p:cNvSpPr>
                  <a:spLocks noChangeArrowheads="1"/>
                </p:cNvSpPr>
                <p:nvPr/>
              </p:nvSpPr>
              <p:spPr bwMode="auto">
                <a:xfrm>
                  <a:off x="10394782" y="6662034"/>
                  <a:ext cx="119528"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0" name="Oval 43"/>
                <p:cNvSpPr>
                  <a:spLocks noChangeArrowheads="1"/>
                </p:cNvSpPr>
                <p:nvPr/>
              </p:nvSpPr>
              <p:spPr bwMode="auto">
                <a:xfrm>
                  <a:off x="11029612" y="6662034"/>
                  <a:ext cx="119528"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1" name="Freeform 44"/>
                <p:cNvSpPr>
                  <a:spLocks/>
                </p:cNvSpPr>
                <p:nvPr/>
              </p:nvSpPr>
              <p:spPr bwMode="auto">
                <a:xfrm>
                  <a:off x="10285879" y="5660650"/>
                  <a:ext cx="685297" cy="403741"/>
                </a:xfrm>
                <a:custGeom>
                  <a:avLst/>
                  <a:gdLst>
                    <a:gd name="T0" fmla="*/ 29 w 93"/>
                    <a:gd name="T1" fmla="*/ 0 h 55"/>
                    <a:gd name="T2" fmla="*/ 93 w 93"/>
                    <a:gd name="T3" fmla="*/ 0 h 55"/>
                    <a:gd name="T4" fmla="*/ 93 w 93"/>
                    <a:gd name="T5" fmla="*/ 6 h 55"/>
                    <a:gd name="T6" fmla="*/ 29 w 93"/>
                    <a:gd name="T7" fmla="*/ 6 h 55"/>
                    <a:gd name="T8" fmla="*/ 7 w 93"/>
                    <a:gd name="T9" fmla="*/ 29 h 55"/>
                    <a:gd name="T10" fmla="*/ 7 w 93"/>
                    <a:gd name="T11" fmla="*/ 55 h 55"/>
                    <a:gd name="T12" fmla="*/ 0 w 93"/>
                    <a:gd name="T13" fmla="*/ 55 h 55"/>
                    <a:gd name="T14" fmla="*/ 0 w 93"/>
                    <a:gd name="T15" fmla="*/ 29 h 55"/>
                    <a:gd name="T16" fmla="*/ 29 w 93"/>
                    <a:gd name="T17"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5">
                      <a:moveTo>
                        <a:pt x="29" y="0"/>
                      </a:moveTo>
                      <a:cubicBezTo>
                        <a:pt x="93" y="0"/>
                        <a:pt x="93" y="0"/>
                        <a:pt x="93" y="0"/>
                      </a:cubicBezTo>
                      <a:cubicBezTo>
                        <a:pt x="93" y="6"/>
                        <a:pt x="93" y="6"/>
                        <a:pt x="93" y="6"/>
                      </a:cubicBezTo>
                      <a:cubicBezTo>
                        <a:pt x="29" y="6"/>
                        <a:pt x="29" y="6"/>
                        <a:pt x="29" y="6"/>
                      </a:cubicBezTo>
                      <a:cubicBezTo>
                        <a:pt x="17" y="6"/>
                        <a:pt x="7" y="17"/>
                        <a:pt x="7" y="29"/>
                      </a:cubicBezTo>
                      <a:cubicBezTo>
                        <a:pt x="7" y="55"/>
                        <a:pt x="7" y="55"/>
                        <a:pt x="7" y="55"/>
                      </a:cubicBezTo>
                      <a:cubicBezTo>
                        <a:pt x="0" y="55"/>
                        <a:pt x="0" y="55"/>
                        <a:pt x="0" y="55"/>
                      </a:cubicBezTo>
                      <a:cubicBezTo>
                        <a:pt x="0" y="29"/>
                        <a:pt x="0" y="29"/>
                        <a:pt x="0" y="29"/>
                      </a:cubicBezTo>
                      <a:cubicBezTo>
                        <a:pt x="0" y="13"/>
                        <a:pt x="13" y="0"/>
                        <a:pt x="29" y="0"/>
                      </a:cubicBez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2" name="Oval 46"/>
                <p:cNvSpPr>
                  <a:spLocks noChangeArrowheads="1"/>
                </p:cNvSpPr>
                <p:nvPr/>
              </p:nvSpPr>
              <p:spPr bwMode="auto">
                <a:xfrm>
                  <a:off x="10091976" y="6013923"/>
                  <a:ext cx="193901" cy="191246"/>
                </a:xfrm>
                <a:prstGeom prst="ellipse">
                  <a:avLst/>
                </a:prstGeom>
                <a:solidFill>
                  <a:srgbClr val="4444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3" name="Rectangle 47"/>
                <p:cNvSpPr>
                  <a:spLocks noChangeArrowheads="1"/>
                </p:cNvSpPr>
                <p:nvPr/>
              </p:nvSpPr>
              <p:spPr bwMode="auto">
                <a:xfrm>
                  <a:off x="10187599" y="6013923"/>
                  <a:ext cx="377179" cy="191246"/>
                </a:xfrm>
                <a:prstGeom prst="rect">
                  <a:avLst/>
                </a:prstGeom>
                <a:solidFill>
                  <a:srgbClr val="44444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4" name="Rectangle 48"/>
                <p:cNvSpPr>
                  <a:spLocks noChangeArrowheads="1"/>
                </p:cNvSpPr>
                <p:nvPr/>
              </p:nvSpPr>
              <p:spPr bwMode="auto">
                <a:xfrm>
                  <a:off x="10564778" y="6013923"/>
                  <a:ext cx="767638" cy="191246"/>
                </a:xfrm>
                <a:prstGeom prst="rect">
                  <a:avLst/>
                </a:prstGeom>
                <a:solidFill>
                  <a:srgbClr val="20202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5" name="Oval 49"/>
                <p:cNvSpPr>
                  <a:spLocks noChangeArrowheads="1"/>
                </p:cNvSpPr>
                <p:nvPr/>
              </p:nvSpPr>
              <p:spPr bwMode="auto">
                <a:xfrm>
                  <a:off x="10477125" y="6013923"/>
                  <a:ext cx="183276" cy="19124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6" name="Oval 50"/>
                <p:cNvSpPr>
                  <a:spLocks noChangeArrowheads="1"/>
                </p:cNvSpPr>
                <p:nvPr/>
              </p:nvSpPr>
              <p:spPr bwMode="auto">
                <a:xfrm>
                  <a:off x="11332418" y="4967384"/>
                  <a:ext cx="191246" cy="19124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7" name="Freeform 51"/>
                <p:cNvSpPr>
                  <a:spLocks/>
                </p:cNvSpPr>
                <p:nvPr/>
              </p:nvSpPr>
              <p:spPr bwMode="auto">
                <a:xfrm>
                  <a:off x="11236795" y="4967384"/>
                  <a:ext cx="191246" cy="1237785"/>
                </a:xfrm>
                <a:custGeom>
                  <a:avLst/>
                  <a:gdLst>
                    <a:gd name="T0" fmla="*/ 72 w 72"/>
                    <a:gd name="T1" fmla="*/ 0 h 466"/>
                    <a:gd name="T2" fmla="*/ 36 w 72"/>
                    <a:gd name="T3" fmla="*/ 466 h 466"/>
                    <a:gd name="T4" fmla="*/ 0 w 72"/>
                    <a:gd name="T5" fmla="*/ 466 h 466"/>
                    <a:gd name="T6" fmla="*/ 36 w 72"/>
                    <a:gd name="T7" fmla="*/ 0 h 466"/>
                    <a:gd name="T8" fmla="*/ 72 w 72"/>
                    <a:gd name="T9" fmla="*/ 0 h 466"/>
                  </a:gdLst>
                  <a:ahLst/>
                  <a:cxnLst>
                    <a:cxn ang="0">
                      <a:pos x="T0" y="T1"/>
                    </a:cxn>
                    <a:cxn ang="0">
                      <a:pos x="T2" y="T3"/>
                    </a:cxn>
                    <a:cxn ang="0">
                      <a:pos x="T4" y="T5"/>
                    </a:cxn>
                    <a:cxn ang="0">
                      <a:pos x="T6" y="T7"/>
                    </a:cxn>
                    <a:cxn ang="0">
                      <a:pos x="T8" y="T9"/>
                    </a:cxn>
                  </a:cxnLst>
                  <a:rect l="0" t="0" r="r" b="b"/>
                  <a:pathLst>
                    <a:path w="72" h="466">
                      <a:moveTo>
                        <a:pt x="72" y="0"/>
                      </a:moveTo>
                      <a:lnTo>
                        <a:pt x="36" y="466"/>
                      </a:lnTo>
                      <a:lnTo>
                        <a:pt x="0" y="466"/>
                      </a:lnTo>
                      <a:lnTo>
                        <a:pt x="36" y="0"/>
                      </a:lnTo>
                      <a:lnTo>
                        <a:pt x="72"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8" name="Oval 52"/>
                <p:cNvSpPr>
                  <a:spLocks noChangeArrowheads="1"/>
                </p:cNvSpPr>
                <p:nvPr/>
              </p:nvSpPr>
              <p:spPr bwMode="auto">
                <a:xfrm>
                  <a:off x="10742744" y="6691253"/>
                  <a:ext cx="58436"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9" name="Oval 53"/>
                <p:cNvSpPr>
                  <a:spLocks noChangeArrowheads="1"/>
                </p:cNvSpPr>
                <p:nvPr/>
              </p:nvSpPr>
              <p:spPr bwMode="auto">
                <a:xfrm>
                  <a:off x="10424001" y="6691253"/>
                  <a:ext cx="61092"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10" name="Oval 54"/>
                <p:cNvSpPr>
                  <a:spLocks noChangeArrowheads="1"/>
                </p:cNvSpPr>
                <p:nvPr/>
              </p:nvSpPr>
              <p:spPr bwMode="auto">
                <a:xfrm>
                  <a:off x="11058830" y="6691253"/>
                  <a:ext cx="58436"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11" name="Freeform 83"/>
                <p:cNvSpPr>
                  <a:spLocks/>
                </p:cNvSpPr>
                <p:nvPr/>
              </p:nvSpPr>
              <p:spPr bwMode="auto">
                <a:xfrm>
                  <a:off x="10431969" y="5262222"/>
                  <a:ext cx="509989" cy="0"/>
                </a:xfrm>
                <a:custGeom>
                  <a:avLst/>
                  <a:gdLst>
                    <a:gd name="T0" fmla="*/ 0 w 192"/>
                    <a:gd name="T1" fmla="*/ 192 w 192"/>
                    <a:gd name="T2" fmla="*/ 0 w 192"/>
                  </a:gdLst>
                  <a:ahLst/>
                  <a:cxnLst>
                    <a:cxn ang="0">
                      <a:pos x="T0" y="0"/>
                    </a:cxn>
                    <a:cxn ang="0">
                      <a:pos x="T1" y="0"/>
                    </a:cxn>
                    <a:cxn ang="0">
                      <a:pos x="T2" y="0"/>
                    </a:cxn>
                  </a:cxnLst>
                  <a:rect l="0" t="0" r="r" b="b"/>
                  <a:pathLst>
                    <a:path w="192">
                      <a:moveTo>
                        <a:pt x="0" y="0"/>
                      </a:moveTo>
                      <a:lnTo>
                        <a:pt x="192" y="0"/>
                      </a:lnTo>
                      <a:lnTo>
                        <a:pt x="0" y="0"/>
                      </a:lnTo>
                      <a:close/>
                    </a:path>
                  </a:pathLst>
                </a:custGeom>
                <a:solidFill>
                  <a:srgbClr val="D8D8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12" name="Freeform 112"/>
                <p:cNvSpPr>
                  <a:spLocks/>
                </p:cNvSpPr>
                <p:nvPr/>
              </p:nvSpPr>
              <p:spPr bwMode="auto">
                <a:xfrm>
                  <a:off x="10543529" y="5594245"/>
                  <a:ext cx="672015" cy="448897"/>
                </a:xfrm>
                <a:custGeom>
                  <a:avLst/>
                  <a:gdLst>
                    <a:gd name="T0" fmla="*/ 29 w 91"/>
                    <a:gd name="T1" fmla="*/ 0 h 61"/>
                    <a:gd name="T2" fmla="*/ 91 w 91"/>
                    <a:gd name="T3" fmla="*/ 0 h 61"/>
                    <a:gd name="T4" fmla="*/ 91 w 91"/>
                    <a:gd name="T5" fmla="*/ 7 h 61"/>
                    <a:gd name="T6" fmla="*/ 29 w 91"/>
                    <a:gd name="T7" fmla="*/ 7 h 61"/>
                    <a:gd name="T8" fmla="*/ 7 w 91"/>
                    <a:gd name="T9" fmla="*/ 29 h 61"/>
                    <a:gd name="T10" fmla="*/ 7 w 91"/>
                    <a:gd name="T11" fmla="*/ 61 h 61"/>
                    <a:gd name="T12" fmla="*/ 0 w 91"/>
                    <a:gd name="T13" fmla="*/ 61 h 61"/>
                    <a:gd name="T14" fmla="*/ 0 w 91"/>
                    <a:gd name="T15" fmla="*/ 29 h 61"/>
                    <a:gd name="T16" fmla="*/ 29 w 91"/>
                    <a:gd name="T17"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1">
                      <a:moveTo>
                        <a:pt x="29" y="0"/>
                      </a:moveTo>
                      <a:cubicBezTo>
                        <a:pt x="91" y="0"/>
                        <a:pt x="91" y="0"/>
                        <a:pt x="91" y="0"/>
                      </a:cubicBezTo>
                      <a:cubicBezTo>
                        <a:pt x="91" y="7"/>
                        <a:pt x="91" y="7"/>
                        <a:pt x="91" y="7"/>
                      </a:cubicBezTo>
                      <a:cubicBezTo>
                        <a:pt x="29" y="7"/>
                        <a:pt x="29" y="7"/>
                        <a:pt x="29" y="7"/>
                      </a:cubicBezTo>
                      <a:cubicBezTo>
                        <a:pt x="17" y="7"/>
                        <a:pt x="7" y="17"/>
                        <a:pt x="7" y="29"/>
                      </a:cubicBezTo>
                      <a:cubicBezTo>
                        <a:pt x="7" y="61"/>
                        <a:pt x="7" y="61"/>
                        <a:pt x="7" y="61"/>
                      </a:cubicBezTo>
                      <a:cubicBezTo>
                        <a:pt x="0" y="61"/>
                        <a:pt x="0" y="61"/>
                        <a:pt x="0" y="61"/>
                      </a:cubicBezTo>
                      <a:cubicBezTo>
                        <a:pt x="0" y="29"/>
                        <a:pt x="0" y="29"/>
                        <a:pt x="0" y="29"/>
                      </a:cubicBezTo>
                      <a:cubicBezTo>
                        <a:pt x="0" y="13"/>
                        <a:pt x="13" y="0"/>
                        <a:pt x="29" y="0"/>
                      </a:cubicBez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nvGrpSpPr>
              <p:cNvPr id="49" name="Group 48"/>
              <p:cNvGrpSpPr/>
              <p:nvPr/>
            </p:nvGrpSpPr>
            <p:grpSpPr>
              <a:xfrm flipH="1">
                <a:off x="8613773" y="2483620"/>
                <a:ext cx="1958976" cy="4377555"/>
                <a:chOff x="8956675" y="449263"/>
                <a:chExt cx="2063751" cy="4611687"/>
              </a:xfrm>
            </p:grpSpPr>
            <p:sp>
              <p:nvSpPr>
                <p:cNvPr id="62" name="Freeform 36"/>
                <p:cNvSpPr>
                  <a:spLocks/>
                </p:cNvSpPr>
                <p:nvPr/>
              </p:nvSpPr>
              <p:spPr bwMode="auto">
                <a:xfrm>
                  <a:off x="9283700" y="3189288"/>
                  <a:ext cx="895350" cy="1662112"/>
                </a:xfrm>
                <a:custGeom>
                  <a:avLst/>
                  <a:gdLst>
                    <a:gd name="T0" fmla="*/ 0 w 564"/>
                    <a:gd name="T1" fmla="*/ 0 h 1047"/>
                    <a:gd name="T2" fmla="*/ 0 w 564"/>
                    <a:gd name="T3" fmla="*/ 0 h 1047"/>
                    <a:gd name="T4" fmla="*/ 146 w 564"/>
                    <a:gd name="T5" fmla="*/ 0 h 1047"/>
                    <a:gd name="T6" fmla="*/ 418 w 564"/>
                    <a:gd name="T7" fmla="*/ 0 h 1047"/>
                    <a:gd name="T8" fmla="*/ 564 w 564"/>
                    <a:gd name="T9" fmla="*/ 0 h 1047"/>
                    <a:gd name="T10" fmla="*/ 564 w 564"/>
                    <a:gd name="T11" fmla="*/ 158 h 1047"/>
                    <a:gd name="T12" fmla="*/ 564 w 564"/>
                    <a:gd name="T13" fmla="*/ 1047 h 1047"/>
                    <a:gd name="T14" fmla="*/ 418 w 564"/>
                    <a:gd name="T15" fmla="*/ 1047 h 1047"/>
                    <a:gd name="T16" fmla="*/ 418 w 564"/>
                    <a:gd name="T17" fmla="*/ 158 h 1047"/>
                    <a:gd name="T18" fmla="*/ 146 w 564"/>
                    <a:gd name="T19" fmla="*/ 158 h 1047"/>
                    <a:gd name="T20" fmla="*/ 146 w 564"/>
                    <a:gd name="T21" fmla="*/ 1047 h 1047"/>
                    <a:gd name="T22" fmla="*/ 0 w 564"/>
                    <a:gd name="T23" fmla="*/ 1047 h 1047"/>
                    <a:gd name="T24" fmla="*/ 0 w 564"/>
                    <a:gd name="T25" fmla="*/ 158 h 1047"/>
                    <a:gd name="T26" fmla="*/ 0 w 564"/>
                    <a:gd name="T27" fmla="*/ 158 h 1047"/>
                    <a:gd name="T28" fmla="*/ 0 w 564"/>
                    <a:gd name="T29" fmla="*/ 0 h 10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4" h="1047">
                      <a:moveTo>
                        <a:pt x="0" y="0"/>
                      </a:moveTo>
                      <a:lnTo>
                        <a:pt x="0" y="0"/>
                      </a:lnTo>
                      <a:lnTo>
                        <a:pt x="146" y="0"/>
                      </a:lnTo>
                      <a:lnTo>
                        <a:pt x="418" y="0"/>
                      </a:lnTo>
                      <a:lnTo>
                        <a:pt x="564" y="0"/>
                      </a:lnTo>
                      <a:lnTo>
                        <a:pt x="564" y="158"/>
                      </a:lnTo>
                      <a:lnTo>
                        <a:pt x="564" y="1047"/>
                      </a:lnTo>
                      <a:lnTo>
                        <a:pt x="418" y="1047"/>
                      </a:lnTo>
                      <a:lnTo>
                        <a:pt x="418" y="158"/>
                      </a:lnTo>
                      <a:lnTo>
                        <a:pt x="146" y="158"/>
                      </a:lnTo>
                      <a:lnTo>
                        <a:pt x="146" y="1047"/>
                      </a:lnTo>
                      <a:lnTo>
                        <a:pt x="0" y="1047"/>
                      </a:lnTo>
                      <a:lnTo>
                        <a:pt x="0" y="158"/>
                      </a:lnTo>
                      <a:lnTo>
                        <a:pt x="0" y="158"/>
                      </a:lnTo>
                      <a:lnTo>
                        <a:pt x="0" y="0"/>
                      </a:lnTo>
                      <a:close/>
                    </a:path>
                  </a:pathLst>
                </a:custGeom>
                <a:solidFill>
                  <a:srgbClr val="BB25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3" name="Freeform 37"/>
                <p:cNvSpPr>
                  <a:spLocks/>
                </p:cNvSpPr>
                <p:nvPr/>
              </p:nvSpPr>
              <p:spPr bwMode="auto">
                <a:xfrm>
                  <a:off x="9283700" y="4819650"/>
                  <a:ext cx="536575" cy="241300"/>
                </a:xfrm>
                <a:custGeom>
                  <a:avLst/>
                  <a:gdLst>
                    <a:gd name="T0" fmla="*/ 22 w 51"/>
                    <a:gd name="T1" fmla="*/ 0 h 23"/>
                    <a:gd name="T2" fmla="*/ 51 w 51"/>
                    <a:gd name="T3" fmla="*/ 23 h 23"/>
                    <a:gd name="T4" fmla="*/ 22 w 51"/>
                    <a:gd name="T5" fmla="*/ 23 h 23"/>
                    <a:gd name="T6" fmla="*/ 0 w 51"/>
                    <a:gd name="T7" fmla="*/ 23 h 23"/>
                    <a:gd name="T8" fmla="*/ 0 w 51"/>
                    <a:gd name="T9" fmla="*/ 0 h 23"/>
                    <a:gd name="T10" fmla="*/ 22 w 51"/>
                    <a:gd name="T11" fmla="*/ 0 h 23"/>
                  </a:gdLst>
                  <a:ahLst/>
                  <a:cxnLst>
                    <a:cxn ang="0">
                      <a:pos x="T0" y="T1"/>
                    </a:cxn>
                    <a:cxn ang="0">
                      <a:pos x="T2" y="T3"/>
                    </a:cxn>
                    <a:cxn ang="0">
                      <a:pos x="T4" y="T5"/>
                    </a:cxn>
                    <a:cxn ang="0">
                      <a:pos x="T6" y="T7"/>
                    </a:cxn>
                    <a:cxn ang="0">
                      <a:pos x="T8" y="T9"/>
                    </a:cxn>
                    <a:cxn ang="0">
                      <a:pos x="T10" y="T11"/>
                    </a:cxn>
                  </a:cxnLst>
                  <a:rect l="0" t="0" r="r" b="b"/>
                  <a:pathLst>
                    <a:path w="51" h="23">
                      <a:moveTo>
                        <a:pt x="22" y="0"/>
                      </a:moveTo>
                      <a:cubicBezTo>
                        <a:pt x="37" y="0"/>
                        <a:pt x="50" y="10"/>
                        <a:pt x="51" y="23"/>
                      </a:cubicBezTo>
                      <a:cubicBezTo>
                        <a:pt x="22" y="23"/>
                        <a:pt x="22" y="23"/>
                        <a:pt x="22" y="23"/>
                      </a:cubicBezTo>
                      <a:cubicBezTo>
                        <a:pt x="0" y="23"/>
                        <a:pt x="0" y="23"/>
                        <a:pt x="0" y="23"/>
                      </a:cubicBezTo>
                      <a:cubicBezTo>
                        <a:pt x="0" y="0"/>
                        <a:pt x="0" y="0"/>
                        <a:pt x="0" y="0"/>
                      </a:cubicBezTo>
                      <a:lnTo>
                        <a:pt x="22" y="0"/>
                      </a:lnTo>
                      <a:close/>
                    </a:path>
                  </a:pathLst>
                </a:custGeom>
                <a:solidFill>
                  <a:srgbClr val="5741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4" name="Freeform 38"/>
                <p:cNvSpPr>
                  <a:spLocks/>
                </p:cNvSpPr>
                <p:nvPr/>
              </p:nvSpPr>
              <p:spPr bwMode="auto">
                <a:xfrm>
                  <a:off x="8956675" y="1819275"/>
                  <a:ext cx="1558925" cy="1370012"/>
                </a:xfrm>
                <a:custGeom>
                  <a:avLst/>
                  <a:gdLst>
                    <a:gd name="T0" fmla="*/ 31 w 148"/>
                    <a:gd name="T1" fmla="*/ 0 h 131"/>
                    <a:gd name="T2" fmla="*/ 116 w 148"/>
                    <a:gd name="T3" fmla="*/ 0 h 131"/>
                    <a:gd name="T4" fmla="*/ 148 w 148"/>
                    <a:gd name="T5" fmla="*/ 27 h 131"/>
                    <a:gd name="T6" fmla="*/ 148 w 148"/>
                    <a:gd name="T7" fmla="*/ 49 h 131"/>
                    <a:gd name="T8" fmla="*/ 116 w 148"/>
                    <a:gd name="T9" fmla="*/ 49 h 131"/>
                    <a:gd name="T10" fmla="*/ 116 w 148"/>
                    <a:gd name="T11" fmla="*/ 131 h 131"/>
                    <a:gd name="T12" fmla="*/ 31 w 148"/>
                    <a:gd name="T13" fmla="*/ 131 h 131"/>
                    <a:gd name="T14" fmla="*/ 31 w 148"/>
                    <a:gd name="T15" fmla="*/ 49 h 131"/>
                    <a:gd name="T16" fmla="*/ 0 w 148"/>
                    <a:gd name="T17" fmla="*/ 49 h 131"/>
                    <a:gd name="T18" fmla="*/ 0 w 148"/>
                    <a:gd name="T19" fmla="*/ 27 h 131"/>
                    <a:gd name="T20" fmla="*/ 31 w 148"/>
                    <a:gd name="T21"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8" h="131">
                      <a:moveTo>
                        <a:pt x="31" y="0"/>
                      </a:moveTo>
                      <a:cubicBezTo>
                        <a:pt x="116" y="0"/>
                        <a:pt x="116" y="0"/>
                        <a:pt x="116" y="0"/>
                      </a:cubicBezTo>
                      <a:cubicBezTo>
                        <a:pt x="134" y="0"/>
                        <a:pt x="148" y="12"/>
                        <a:pt x="148" y="27"/>
                      </a:cubicBezTo>
                      <a:cubicBezTo>
                        <a:pt x="148" y="49"/>
                        <a:pt x="148" y="49"/>
                        <a:pt x="148" y="49"/>
                      </a:cubicBezTo>
                      <a:cubicBezTo>
                        <a:pt x="116" y="49"/>
                        <a:pt x="116" y="49"/>
                        <a:pt x="116" y="49"/>
                      </a:cubicBezTo>
                      <a:cubicBezTo>
                        <a:pt x="116" y="131"/>
                        <a:pt x="116" y="131"/>
                        <a:pt x="116" y="131"/>
                      </a:cubicBezTo>
                      <a:cubicBezTo>
                        <a:pt x="31" y="131"/>
                        <a:pt x="31" y="131"/>
                        <a:pt x="31" y="131"/>
                      </a:cubicBezTo>
                      <a:cubicBezTo>
                        <a:pt x="31" y="49"/>
                        <a:pt x="31" y="49"/>
                        <a:pt x="31" y="49"/>
                      </a:cubicBezTo>
                      <a:cubicBezTo>
                        <a:pt x="0" y="49"/>
                        <a:pt x="0" y="49"/>
                        <a:pt x="0" y="49"/>
                      </a:cubicBezTo>
                      <a:cubicBezTo>
                        <a:pt x="0" y="27"/>
                        <a:pt x="0" y="27"/>
                        <a:pt x="0" y="27"/>
                      </a:cubicBezTo>
                      <a:cubicBezTo>
                        <a:pt x="0" y="12"/>
                        <a:pt x="14" y="0"/>
                        <a:pt x="31" y="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5" name="Freeform 39"/>
                <p:cNvSpPr>
                  <a:spLocks/>
                </p:cNvSpPr>
                <p:nvPr/>
              </p:nvSpPr>
              <p:spPr bwMode="auto">
                <a:xfrm>
                  <a:off x="10231438" y="2332038"/>
                  <a:ext cx="547688" cy="709612"/>
                </a:xfrm>
                <a:custGeom>
                  <a:avLst/>
                  <a:gdLst>
                    <a:gd name="T0" fmla="*/ 19 w 52"/>
                    <a:gd name="T1" fmla="*/ 68 h 68"/>
                    <a:gd name="T2" fmla="*/ 52 w 52"/>
                    <a:gd name="T3" fmla="*/ 68 h 68"/>
                    <a:gd name="T4" fmla="*/ 52 w 52"/>
                    <a:gd name="T5" fmla="*/ 48 h 68"/>
                    <a:gd name="T6" fmla="*/ 22 w 52"/>
                    <a:gd name="T7" fmla="*/ 48 h 68"/>
                    <a:gd name="T8" fmla="*/ 22 w 52"/>
                    <a:gd name="T9" fmla="*/ 0 h 68"/>
                    <a:gd name="T10" fmla="*/ 0 w 52"/>
                    <a:gd name="T11" fmla="*/ 0 h 68"/>
                    <a:gd name="T12" fmla="*/ 0 w 52"/>
                    <a:gd name="T13" fmla="*/ 51 h 68"/>
                    <a:gd name="T14" fmla="*/ 19 w 52"/>
                    <a:gd name="T15" fmla="*/ 68 h 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68">
                      <a:moveTo>
                        <a:pt x="19" y="68"/>
                      </a:moveTo>
                      <a:cubicBezTo>
                        <a:pt x="52" y="68"/>
                        <a:pt x="52" y="68"/>
                        <a:pt x="52" y="68"/>
                      </a:cubicBezTo>
                      <a:cubicBezTo>
                        <a:pt x="52" y="48"/>
                        <a:pt x="52" y="48"/>
                        <a:pt x="52" y="48"/>
                      </a:cubicBezTo>
                      <a:cubicBezTo>
                        <a:pt x="22" y="48"/>
                        <a:pt x="22" y="48"/>
                        <a:pt x="22" y="48"/>
                      </a:cubicBezTo>
                      <a:cubicBezTo>
                        <a:pt x="22" y="0"/>
                        <a:pt x="22" y="0"/>
                        <a:pt x="22" y="0"/>
                      </a:cubicBezTo>
                      <a:cubicBezTo>
                        <a:pt x="0" y="0"/>
                        <a:pt x="0" y="0"/>
                        <a:pt x="0" y="0"/>
                      </a:cubicBezTo>
                      <a:cubicBezTo>
                        <a:pt x="0" y="51"/>
                        <a:pt x="0" y="51"/>
                        <a:pt x="0" y="51"/>
                      </a:cubicBezTo>
                      <a:cubicBezTo>
                        <a:pt x="0" y="60"/>
                        <a:pt x="8" y="68"/>
                        <a:pt x="19" y="68"/>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6" name="Rectangle 40"/>
                <p:cNvSpPr>
                  <a:spLocks noChangeArrowheads="1"/>
                </p:cNvSpPr>
                <p:nvPr/>
              </p:nvSpPr>
              <p:spPr bwMode="auto">
                <a:xfrm>
                  <a:off x="8999538" y="2332038"/>
                  <a:ext cx="241300" cy="1222375"/>
                </a:xfrm>
                <a:prstGeom prst="rect">
                  <a:avLst/>
                </a:prstGeom>
                <a:solidFill>
                  <a:srgbClr val="6E58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7" name="Freeform 41"/>
                <p:cNvSpPr>
                  <a:spLocks/>
                </p:cNvSpPr>
                <p:nvPr/>
              </p:nvSpPr>
              <p:spPr bwMode="auto">
                <a:xfrm>
                  <a:off x="8999538" y="3355975"/>
                  <a:ext cx="241300" cy="407987"/>
                </a:xfrm>
                <a:custGeom>
                  <a:avLst/>
                  <a:gdLst>
                    <a:gd name="T0" fmla="*/ 23 w 23"/>
                    <a:gd name="T1" fmla="*/ 0 h 39"/>
                    <a:gd name="T2" fmla="*/ 23 w 23"/>
                    <a:gd name="T3" fmla="*/ 39 h 39"/>
                    <a:gd name="T4" fmla="*/ 0 w 23"/>
                    <a:gd name="T5" fmla="*/ 19 h 39"/>
                    <a:gd name="T6" fmla="*/ 23 w 23"/>
                    <a:gd name="T7" fmla="*/ 0 h 39"/>
                  </a:gdLst>
                  <a:ahLst/>
                  <a:cxnLst>
                    <a:cxn ang="0">
                      <a:pos x="T0" y="T1"/>
                    </a:cxn>
                    <a:cxn ang="0">
                      <a:pos x="T2" y="T3"/>
                    </a:cxn>
                    <a:cxn ang="0">
                      <a:pos x="T4" y="T5"/>
                    </a:cxn>
                    <a:cxn ang="0">
                      <a:pos x="T6" y="T7"/>
                    </a:cxn>
                  </a:cxnLst>
                  <a:rect l="0" t="0" r="r" b="b"/>
                  <a:pathLst>
                    <a:path w="23" h="39">
                      <a:moveTo>
                        <a:pt x="23" y="0"/>
                      </a:moveTo>
                      <a:cubicBezTo>
                        <a:pt x="23" y="39"/>
                        <a:pt x="23" y="39"/>
                        <a:pt x="23" y="39"/>
                      </a:cubicBezTo>
                      <a:cubicBezTo>
                        <a:pt x="10" y="39"/>
                        <a:pt x="0" y="30"/>
                        <a:pt x="0" y="19"/>
                      </a:cubicBezTo>
                      <a:cubicBezTo>
                        <a:pt x="0" y="8"/>
                        <a:pt x="10" y="0"/>
                        <a:pt x="23" y="0"/>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8" name="Freeform 42"/>
                <p:cNvSpPr>
                  <a:spLocks/>
                </p:cNvSpPr>
                <p:nvPr/>
              </p:nvSpPr>
              <p:spPr bwMode="auto">
                <a:xfrm>
                  <a:off x="10536238" y="2833688"/>
                  <a:ext cx="484188" cy="207962"/>
                </a:xfrm>
                <a:custGeom>
                  <a:avLst/>
                  <a:gdLst>
                    <a:gd name="T0" fmla="*/ 0 w 46"/>
                    <a:gd name="T1" fmla="*/ 0 h 20"/>
                    <a:gd name="T2" fmla="*/ 46 w 46"/>
                    <a:gd name="T3" fmla="*/ 0 h 20"/>
                    <a:gd name="T4" fmla="*/ 23 w 46"/>
                    <a:gd name="T5" fmla="*/ 20 h 20"/>
                    <a:gd name="T6" fmla="*/ 0 w 46"/>
                    <a:gd name="T7" fmla="*/ 0 h 20"/>
                  </a:gdLst>
                  <a:ahLst/>
                  <a:cxnLst>
                    <a:cxn ang="0">
                      <a:pos x="T0" y="T1"/>
                    </a:cxn>
                    <a:cxn ang="0">
                      <a:pos x="T2" y="T3"/>
                    </a:cxn>
                    <a:cxn ang="0">
                      <a:pos x="T4" y="T5"/>
                    </a:cxn>
                    <a:cxn ang="0">
                      <a:pos x="T6" y="T7"/>
                    </a:cxn>
                  </a:cxnLst>
                  <a:rect l="0" t="0" r="r" b="b"/>
                  <a:pathLst>
                    <a:path w="46" h="20">
                      <a:moveTo>
                        <a:pt x="0" y="0"/>
                      </a:moveTo>
                      <a:cubicBezTo>
                        <a:pt x="46" y="0"/>
                        <a:pt x="46" y="0"/>
                        <a:pt x="46" y="0"/>
                      </a:cubicBezTo>
                      <a:cubicBezTo>
                        <a:pt x="46" y="11"/>
                        <a:pt x="36" y="20"/>
                        <a:pt x="23" y="20"/>
                      </a:cubicBezTo>
                      <a:cubicBezTo>
                        <a:pt x="10" y="20"/>
                        <a:pt x="0" y="11"/>
                        <a:pt x="0" y="0"/>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9" name="Rectangle 44"/>
                <p:cNvSpPr>
                  <a:spLocks noChangeArrowheads="1"/>
                </p:cNvSpPr>
                <p:nvPr/>
              </p:nvSpPr>
              <p:spPr bwMode="auto">
                <a:xfrm>
                  <a:off x="8999538" y="2332038"/>
                  <a:ext cx="241300" cy="61912"/>
                </a:xfrm>
                <a:prstGeom prst="rect">
                  <a:avLst/>
                </a:prstGeom>
                <a:solidFill>
                  <a:srgbClr val="4B39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0" name="Rectangle 45"/>
                <p:cNvSpPr>
                  <a:spLocks noChangeArrowheads="1"/>
                </p:cNvSpPr>
                <p:nvPr/>
              </p:nvSpPr>
              <p:spPr bwMode="auto">
                <a:xfrm>
                  <a:off x="10231438" y="2332038"/>
                  <a:ext cx="231775" cy="61912"/>
                </a:xfrm>
                <a:prstGeom prst="rect">
                  <a:avLst/>
                </a:prstGeom>
                <a:solidFill>
                  <a:srgbClr val="4B39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1" name="Freeform 46"/>
                <p:cNvSpPr>
                  <a:spLocks/>
                </p:cNvSpPr>
                <p:nvPr/>
              </p:nvSpPr>
              <p:spPr bwMode="auto">
                <a:xfrm>
                  <a:off x="9947275" y="4819650"/>
                  <a:ext cx="536575" cy="241300"/>
                </a:xfrm>
                <a:custGeom>
                  <a:avLst/>
                  <a:gdLst>
                    <a:gd name="T0" fmla="*/ 22 w 51"/>
                    <a:gd name="T1" fmla="*/ 0 h 23"/>
                    <a:gd name="T2" fmla="*/ 51 w 51"/>
                    <a:gd name="T3" fmla="*/ 23 h 23"/>
                    <a:gd name="T4" fmla="*/ 22 w 51"/>
                    <a:gd name="T5" fmla="*/ 23 h 23"/>
                    <a:gd name="T6" fmla="*/ 0 w 51"/>
                    <a:gd name="T7" fmla="*/ 23 h 23"/>
                    <a:gd name="T8" fmla="*/ 0 w 51"/>
                    <a:gd name="T9" fmla="*/ 0 h 23"/>
                    <a:gd name="T10" fmla="*/ 22 w 51"/>
                    <a:gd name="T11" fmla="*/ 0 h 23"/>
                  </a:gdLst>
                  <a:ahLst/>
                  <a:cxnLst>
                    <a:cxn ang="0">
                      <a:pos x="T0" y="T1"/>
                    </a:cxn>
                    <a:cxn ang="0">
                      <a:pos x="T2" y="T3"/>
                    </a:cxn>
                    <a:cxn ang="0">
                      <a:pos x="T4" y="T5"/>
                    </a:cxn>
                    <a:cxn ang="0">
                      <a:pos x="T6" y="T7"/>
                    </a:cxn>
                    <a:cxn ang="0">
                      <a:pos x="T8" y="T9"/>
                    </a:cxn>
                    <a:cxn ang="0">
                      <a:pos x="T10" y="T11"/>
                    </a:cxn>
                  </a:cxnLst>
                  <a:rect l="0" t="0" r="r" b="b"/>
                  <a:pathLst>
                    <a:path w="51" h="23">
                      <a:moveTo>
                        <a:pt x="22" y="0"/>
                      </a:moveTo>
                      <a:cubicBezTo>
                        <a:pt x="37" y="0"/>
                        <a:pt x="50" y="10"/>
                        <a:pt x="51" y="23"/>
                      </a:cubicBezTo>
                      <a:cubicBezTo>
                        <a:pt x="22" y="23"/>
                        <a:pt x="22" y="23"/>
                        <a:pt x="22" y="23"/>
                      </a:cubicBezTo>
                      <a:cubicBezTo>
                        <a:pt x="0" y="23"/>
                        <a:pt x="0" y="23"/>
                        <a:pt x="0" y="23"/>
                      </a:cubicBezTo>
                      <a:cubicBezTo>
                        <a:pt x="0" y="0"/>
                        <a:pt x="0" y="0"/>
                        <a:pt x="0" y="0"/>
                      </a:cubicBezTo>
                      <a:lnTo>
                        <a:pt x="22" y="0"/>
                      </a:lnTo>
                      <a:close/>
                    </a:path>
                  </a:pathLst>
                </a:custGeom>
                <a:solidFill>
                  <a:srgbClr val="5741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2" name="Freeform 47"/>
                <p:cNvSpPr>
                  <a:spLocks/>
                </p:cNvSpPr>
                <p:nvPr/>
              </p:nvSpPr>
              <p:spPr bwMode="auto">
                <a:xfrm>
                  <a:off x="9483725" y="1609725"/>
                  <a:ext cx="515938" cy="366712"/>
                </a:xfrm>
                <a:custGeom>
                  <a:avLst/>
                  <a:gdLst>
                    <a:gd name="T0" fmla="*/ 0 w 49"/>
                    <a:gd name="T1" fmla="*/ 27 h 35"/>
                    <a:gd name="T2" fmla="*/ 26 w 49"/>
                    <a:gd name="T3" fmla="*/ 35 h 35"/>
                    <a:gd name="T4" fmla="*/ 49 w 49"/>
                    <a:gd name="T5" fmla="*/ 27 h 35"/>
                    <a:gd name="T6" fmla="*/ 49 w 49"/>
                    <a:gd name="T7" fmla="*/ 0 h 35"/>
                    <a:gd name="T8" fmla="*/ 0 w 49"/>
                    <a:gd name="T9" fmla="*/ 0 h 35"/>
                    <a:gd name="T10" fmla="*/ 0 w 49"/>
                    <a:gd name="T11" fmla="*/ 27 h 35"/>
                  </a:gdLst>
                  <a:ahLst/>
                  <a:cxnLst>
                    <a:cxn ang="0">
                      <a:pos x="T0" y="T1"/>
                    </a:cxn>
                    <a:cxn ang="0">
                      <a:pos x="T2" y="T3"/>
                    </a:cxn>
                    <a:cxn ang="0">
                      <a:pos x="T4" y="T5"/>
                    </a:cxn>
                    <a:cxn ang="0">
                      <a:pos x="T6" y="T7"/>
                    </a:cxn>
                    <a:cxn ang="0">
                      <a:pos x="T8" y="T9"/>
                    </a:cxn>
                    <a:cxn ang="0">
                      <a:pos x="T10" y="T11"/>
                    </a:cxn>
                  </a:cxnLst>
                  <a:rect l="0" t="0" r="r" b="b"/>
                  <a:pathLst>
                    <a:path w="49" h="35">
                      <a:moveTo>
                        <a:pt x="0" y="27"/>
                      </a:moveTo>
                      <a:cubicBezTo>
                        <a:pt x="0" y="33"/>
                        <a:pt x="26" y="35"/>
                        <a:pt x="26" y="35"/>
                      </a:cubicBezTo>
                      <a:cubicBezTo>
                        <a:pt x="26" y="35"/>
                        <a:pt x="49" y="32"/>
                        <a:pt x="49" y="27"/>
                      </a:cubicBezTo>
                      <a:cubicBezTo>
                        <a:pt x="49" y="22"/>
                        <a:pt x="49" y="0"/>
                        <a:pt x="49" y="0"/>
                      </a:cubicBezTo>
                      <a:cubicBezTo>
                        <a:pt x="0" y="0"/>
                        <a:pt x="0" y="0"/>
                        <a:pt x="0" y="0"/>
                      </a:cubicBezTo>
                      <a:cubicBezTo>
                        <a:pt x="0" y="0"/>
                        <a:pt x="0" y="22"/>
                        <a:pt x="0" y="27"/>
                      </a:cubicBezTo>
                      <a:close/>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3" name="Freeform 48"/>
                <p:cNvSpPr>
                  <a:spLocks/>
                </p:cNvSpPr>
                <p:nvPr/>
              </p:nvSpPr>
              <p:spPr bwMode="auto">
                <a:xfrm>
                  <a:off x="9483725" y="1609725"/>
                  <a:ext cx="515938" cy="188912"/>
                </a:xfrm>
                <a:custGeom>
                  <a:avLst/>
                  <a:gdLst>
                    <a:gd name="T0" fmla="*/ 0 w 49"/>
                    <a:gd name="T1" fmla="*/ 14 h 18"/>
                    <a:gd name="T2" fmla="*/ 26 w 49"/>
                    <a:gd name="T3" fmla="*/ 18 h 18"/>
                    <a:gd name="T4" fmla="*/ 49 w 49"/>
                    <a:gd name="T5" fmla="*/ 14 h 18"/>
                    <a:gd name="T6" fmla="*/ 49 w 49"/>
                    <a:gd name="T7" fmla="*/ 0 h 18"/>
                    <a:gd name="T8" fmla="*/ 0 w 49"/>
                    <a:gd name="T9" fmla="*/ 0 h 18"/>
                    <a:gd name="T10" fmla="*/ 0 w 49"/>
                    <a:gd name="T11" fmla="*/ 14 h 18"/>
                  </a:gdLst>
                  <a:ahLst/>
                  <a:cxnLst>
                    <a:cxn ang="0">
                      <a:pos x="T0" y="T1"/>
                    </a:cxn>
                    <a:cxn ang="0">
                      <a:pos x="T2" y="T3"/>
                    </a:cxn>
                    <a:cxn ang="0">
                      <a:pos x="T4" y="T5"/>
                    </a:cxn>
                    <a:cxn ang="0">
                      <a:pos x="T6" y="T7"/>
                    </a:cxn>
                    <a:cxn ang="0">
                      <a:pos x="T8" y="T9"/>
                    </a:cxn>
                    <a:cxn ang="0">
                      <a:pos x="T10" y="T11"/>
                    </a:cxn>
                  </a:cxnLst>
                  <a:rect l="0" t="0" r="r" b="b"/>
                  <a:pathLst>
                    <a:path w="49" h="18">
                      <a:moveTo>
                        <a:pt x="0" y="14"/>
                      </a:moveTo>
                      <a:cubicBezTo>
                        <a:pt x="0" y="16"/>
                        <a:pt x="26" y="18"/>
                        <a:pt x="26" y="18"/>
                      </a:cubicBezTo>
                      <a:cubicBezTo>
                        <a:pt x="26" y="18"/>
                        <a:pt x="49" y="16"/>
                        <a:pt x="49" y="14"/>
                      </a:cubicBezTo>
                      <a:cubicBezTo>
                        <a:pt x="49" y="11"/>
                        <a:pt x="49" y="0"/>
                        <a:pt x="49" y="0"/>
                      </a:cubicBezTo>
                      <a:cubicBezTo>
                        <a:pt x="0" y="0"/>
                        <a:pt x="0" y="0"/>
                        <a:pt x="0" y="0"/>
                      </a:cubicBezTo>
                      <a:cubicBezTo>
                        <a:pt x="0" y="0"/>
                        <a:pt x="0" y="11"/>
                        <a:pt x="0" y="14"/>
                      </a:cubicBezTo>
                      <a:close/>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4" name="Freeform 49"/>
                <p:cNvSpPr>
                  <a:spLocks/>
                </p:cNvSpPr>
                <p:nvPr/>
              </p:nvSpPr>
              <p:spPr bwMode="auto">
                <a:xfrm>
                  <a:off x="9315450" y="554038"/>
                  <a:ext cx="831850" cy="1139825"/>
                </a:xfrm>
                <a:custGeom>
                  <a:avLst/>
                  <a:gdLst>
                    <a:gd name="T0" fmla="*/ 77 w 79"/>
                    <a:gd name="T1" fmla="*/ 27 h 109"/>
                    <a:gd name="T2" fmla="*/ 62 w 79"/>
                    <a:gd name="T3" fmla="*/ 0 h 109"/>
                    <a:gd name="T4" fmla="*/ 20 w 79"/>
                    <a:gd name="T5" fmla="*/ 0 h 109"/>
                    <a:gd name="T6" fmla="*/ 7 w 79"/>
                    <a:gd name="T7" fmla="*/ 25 h 109"/>
                    <a:gd name="T8" fmla="*/ 7 w 79"/>
                    <a:gd name="T9" fmla="*/ 39 h 109"/>
                    <a:gd name="T10" fmla="*/ 0 w 79"/>
                    <a:gd name="T11" fmla="*/ 41 h 109"/>
                    <a:gd name="T12" fmla="*/ 0 w 79"/>
                    <a:gd name="T13" fmla="*/ 43 h 109"/>
                    <a:gd name="T14" fmla="*/ 0 w 79"/>
                    <a:gd name="T15" fmla="*/ 55 h 109"/>
                    <a:gd name="T16" fmla="*/ 1 w 79"/>
                    <a:gd name="T17" fmla="*/ 62 h 109"/>
                    <a:gd name="T18" fmla="*/ 1 w 79"/>
                    <a:gd name="T19" fmla="*/ 90 h 109"/>
                    <a:gd name="T20" fmla="*/ 45 w 79"/>
                    <a:gd name="T21" fmla="*/ 109 h 109"/>
                    <a:gd name="T22" fmla="*/ 79 w 79"/>
                    <a:gd name="T23" fmla="*/ 90 h 109"/>
                    <a:gd name="T24" fmla="*/ 79 w 79"/>
                    <a:gd name="T25" fmla="*/ 74 h 109"/>
                    <a:gd name="T26" fmla="*/ 77 w 79"/>
                    <a:gd name="T27" fmla="*/ 2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 h="109">
                      <a:moveTo>
                        <a:pt x="77" y="27"/>
                      </a:moveTo>
                      <a:cubicBezTo>
                        <a:pt x="77" y="24"/>
                        <a:pt x="71" y="0"/>
                        <a:pt x="62" y="0"/>
                      </a:cubicBezTo>
                      <a:cubicBezTo>
                        <a:pt x="20" y="0"/>
                        <a:pt x="20" y="0"/>
                        <a:pt x="20" y="0"/>
                      </a:cubicBezTo>
                      <a:cubicBezTo>
                        <a:pt x="12" y="0"/>
                        <a:pt x="7" y="17"/>
                        <a:pt x="7" y="25"/>
                      </a:cubicBezTo>
                      <a:cubicBezTo>
                        <a:pt x="7" y="39"/>
                        <a:pt x="7" y="39"/>
                        <a:pt x="7" y="39"/>
                      </a:cubicBezTo>
                      <a:cubicBezTo>
                        <a:pt x="0" y="41"/>
                        <a:pt x="0" y="41"/>
                        <a:pt x="0" y="41"/>
                      </a:cubicBezTo>
                      <a:cubicBezTo>
                        <a:pt x="0" y="42"/>
                        <a:pt x="0" y="43"/>
                        <a:pt x="0" y="43"/>
                      </a:cubicBezTo>
                      <a:cubicBezTo>
                        <a:pt x="0" y="47"/>
                        <a:pt x="0" y="51"/>
                        <a:pt x="0" y="55"/>
                      </a:cubicBezTo>
                      <a:cubicBezTo>
                        <a:pt x="0" y="57"/>
                        <a:pt x="0" y="60"/>
                        <a:pt x="1" y="62"/>
                      </a:cubicBezTo>
                      <a:cubicBezTo>
                        <a:pt x="1" y="61"/>
                        <a:pt x="1" y="90"/>
                        <a:pt x="1" y="90"/>
                      </a:cubicBezTo>
                      <a:cubicBezTo>
                        <a:pt x="6" y="109"/>
                        <a:pt x="32" y="109"/>
                        <a:pt x="45" y="109"/>
                      </a:cubicBezTo>
                      <a:cubicBezTo>
                        <a:pt x="58" y="109"/>
                        <a:pt x="76" y="103"/>
                        <a:pt x="79" y="90"/>
                      </a:cubicBezTo>
                      <a:cubicBezTo>
                        <a:pt x="79" y="74"/>
                        <a:pt x="79" y="74"/>
                        <a:pt x="79" y="74"/>
                      </a:cubicBezTo>
                      <a:cubicBezTo>
                        <a:pt x="79" y="74"/>
                        <a:pt x="79" y="34"/>
                        <a:pt x="77" y="27"/>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5" name="Freeform 50"/>
                <p:cNvSpPr>
                  <a:spLocks/>
                </p:cNvSpPr>
                <p:nvPr/>
              </p:nvSpPr>
              <p:spPr bwMode="auto">
                <a:xfrm>
                  <a:off x="9663113" y="1411288"/>
                  <a:ext cx="157163" cy="41275"/>
                </a:xfrm>
                <a:custGeom>
                  <a:avLst/>
                  <a:gdLst>
                    <a:gd name="T0" fmla="*/ 15 w 15"/>
                    <a:gd name="T1" fmla="*/ 0 h 4"/>
                    <a:gd name="T2" fmla="*/ 8 w 15"/>
                    <a:gd name="T3" fmla="*/ 4 h 4"/>
                    <a:gd name="T4" fmla="*/ 0 w 15"/>
                    <a:gd name="T5" fmla="*/ 0 h 4"/>
                    <a:gd name="T6" fmla="*/ 15 w 15"/>
                    <a:gd name="T7" fmla="*/ 0 h 4"/>
                  </a:gdLst>
                  <a:ahLst/>
                  <a:cxnLst>
                    <a:cxn ang="0">
                      <a:pos x="T0" y="T1"/>
                    </a:cxn>
                    <a:cxn ang="0">
                      <a:pos x="T2" y="T3"/>
                    </a:cxn>
                    <a:cxn ang="0">
                      <a:pos x="T4" y="T5"/>
                    </a:cxn>
                    <a:cxn ang="0">
                      <a:pos x="T6" y="T7"/>
                    </a:cxn>
                  </a:cxnLst>
                  <a:rect l="0" t="0" r="r" b="b"/>
                  <a:pathLst>
                    <a:path w="15" h="4">
                      <a:moveTo>
                        <a:pt x="15" y="0"/>
                      </a:moveTo>
                      <a:cubicBezTo>
                        <a:pt x="15" y="2"/>
                        <a:pt x="12" y="4"/>
                        <a:pt x="8" y="4"/>
                      </a:cubicBezTo>
                      <a:cubicBezTo>
                        <a:pt x="3" y="4"/>
                        <a:pt x="0" y="2"/>
                        <a:pt x="0" y="0"/>
                      </a:cubicBezTo>
                      <a:lnTo>
                        <a:pt x="1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6" name="Freeform 51"/>
                <p:cNvSpPr>
                  <a:spLocks/>
                </p:cNvSpPr>
                <p:nvPr/>
              </p:nvSpPr>
              <p:spPr bwMode="auto">
                <a:xfrm>
                  <a:off x="9324975" y="1192213"/>
                  <a:ext cx="74613" cy="125412"/>
                </a:xfrm>
                <a:custGeom>
                  <a:avLst/>
                  <a:gdLst>
                    <a:gd name="T0" fmla="*/ 7 w 7"/>
                    <a:gd name="T1" fmla="*/ 0 h 12"/>
                    <a:gd name="T2" fmla="*/ 4 w 7"/>
                    <a:gd name="T3" fmla="*/ 4 h 12"/>
                    <a:gd name="T4" fmla="*/ 0 w 7"/>
                    <a:gd name="T5" fmla="*/ 8 h 12"/>
                    <a:gd name="T6" fmla="*/ 0 w 7"/>
                    <a:gd name="T7" fmla="*/ 12 h 12"/>
                    <a:gd name="T8" fmla="*/ 0 w 7"/>
                    <a:gd name="T9" fmla="*/ 12 h 12"/>
                    <a:gd name="T10" fmla="*/ 3 w 7"/>
                    <a:gd name="T11" fmla="*/ 11 h 12"/>
                    <a:gd name="T12" fmla="*/ 3 w 7"/>
                    <a:gd name="T13" fmla="*/ 11 h 12"/>
                    <a:gd name="T14" fmla="*/ 4 w 7"/>
                    <a:gd name="T15" fmla="*/ 10 h 12"/>
                    <a:gd name="T16" fmla="*/ 7 w 7"/>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2">
                      <a:moveTo>
                        <a:pt x="7" y="0"/>
                      </a:moveTo>
                      <a:cubicBezTo>
                        <a:pt x="4" y="4"/>
                        <a:pt x="4" y="4"/>
                        <a:pt x="4" y="4"/>
                      </a:cubicBezTo>
                      <a:cubicBezTo>
                        <a:pt x="3" y="6"/>
                        <a:pt x="2" y="7"/>
                        <a:pt x="0" y="8"/>
                      </a:cubicBezTo>
                      <a:cubicBezTo>
                        <a:pt x="0" y="12"/>
                        <a:pt x="0" y="12"/>
                        <a:pt x="0" y="12"/>
                      </a:cubicBezTo>
                      <a:cubicBezTo>
                        <a:pt x="0" y="12"/>
                        <a:pt x="0" y="12"/>
                        <a:pt x="0" y="12"/>
                      </a:cubicBezTo>
                      <a:cubicBezTo>
                        <a:pt x="1" y="12"/>
                        <a:pt x="2" y="12"/>
                        <a:pt x="3" y="11"/>
                      </a:cubicBezTo>
                      <a:cubicBezTo>
                        <a:pt x="3" y="11"/>
                        <a:pt x="3" y="11"/>
                        <a:pt x="3" y="11"/>
                      </a:cubicBezTo>
                      <a:cubicBezTo>
                        <a:pt x="4" y="11"/>
                        <a:pt x="4" y="10"/>
                        <a:pt x="4" y="10"/>
                      </a:cubicBezTo>
                      <a:cubicBezTo>
                        <a:pt x="7" y="5"/>
                        <a:pt x="7" y="0"/>
                        <a:pt x="7" y="0"/>
                      </a:cubicBezTo>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7" name="Freeform 52"/>
                <p:cNvSpPr>
                  <a:spLocks/>
                </p:cNvSpPr>
                <p:nvPr/>
              </p:nvSpPr>
              <p:spPr bwMode="auto">
                <a:xfrm>
                  <a:off x="9263063" y="449263"/>
                  <a:ext cx="936625" cy="679450"/>
                </a:xfrm>
                <a:custGeom>
                  <a:avLst/>
                  <a:gdLst>
                    <a:gd name="T0" fmla="*/ 88 w 89"/>
                    <a:gd name="T1" fmla="*/ 29 h 65"/>
                    <a:gd name="T2" fmla="*/ 46 w 89"/>
                    <a:gd name="T3" fmla="*/ 0 h 65"/>
                    <a:gd name="T4" fmla="*/ 46 w 89"/>
                    <a:gd name="T5" fmla="*/ 0 h 65"/>
                    <a:gd name="T6" fmla="*/ 46 w 89"/>
                    <a:gd name="T7" fmla="*/ 0 h 65"/>
                    <a:gd name="T8" fmla="*/ 45 w 89"/>
                    <a:gd name="T9" fmla="*/ 0 h 65"/>
                    <a:gd name="T10" fmla="*/ 44 w 89"/>
                    <a:gd name="T11" fmla="*/ 0 h 65"/>
                    <a:gd name="T12" fmla="*/ 43 w 89"/>
                    <a:gd name="T13" fmla="*/ 0 h 65"/>
                    <a:gd name="T14" fmla="*/ 43 w 89"/>
                    <a:gd name="T15" fmla="*/ 0 h 65"/>
                    <a:gd name="T16" fmla="*/ 2 w 89"/>
                    <a:gd name="T17" fmla="*/ 29 h 65"/>
                    <a:gd name="T18" fmla="*/ 2 w 89"/>
                    <a:gd name="T19" fmla="*/ 52 h 65"/>
                    <a:gd name="T20" fmla="*/ 5 w 89"/>
                    <a:gd name="T21" fmla="*/ 54 h 65"/>
                    <a:gd name="T22" fmla="*/ 5 w 89"/>
                    <a:gd name="T23" fmla="*/ 54 h 65"/>
                    <a:gd name="T24" fmla="*/ 11 w 89"/>
                    <a:gd name="T25" fmla="*/ 65 h 65"/>
                    <a:gd name="T26" fmla="*/ 12 w 89"/>
                    <a:gd name="T27" fmla="*/ 34 h 65"/>
                    <a:gd name="T28" fmla="*/ 45 w 89"/>
                    <a:gd name="T29" fmla="*/ 16 h 65"/>
                    <a:gd name="T30" fmla="*/ 78 w 89"/>
                    <a:gd name="T31" fmla="*/ 34 h 65"/>
                    <a:gd name="T32" fmla="*/ 79 w 89"/>
                    <a:gd name="T33" fmla="*/ 65 h 65"/>
                    <a:gd name="T34" fmla="*/ 84 w 89"/>
                    <a:gd name="T35" fmla="*/ 54 h 65"/>
                    <a:gd name="T36" fmla="*/ 84 w 89"/>
                    <a:gd name="T37" fmla="*/ 54 h 65"/>
                    <a:gd name="T38" fmla="*/ 88 w 89"/>
                    <a:gd name="T39" fmla="*/ 52 h 65"/>
                    <a:gd name="T40" fmla="*/ 88 w 89"/>
                    <a:gd name="T41" fmla="*/ 2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9" h="65">
                      <a:moveTo>
                        <a:pt x="88" y="29"/>
                      </a:moveTo>
                      <a:cubicBezTo>
                        <a:pt x="86" y="11"/>
                        <a:pt x="71" y="1"/>
                        <a:pt x="46" y="0"/>
                      </a:cubicBezTo>
                      <a:cubicBezTo>
                        <a:pt x="46" y="0"/>
                        <a:pt x="46" y="0"/>
                        <a:pt x="46" y="0"/>
                      </a:cubicBezTo>
                      <a:cubicBezTo>
                        <a:pt x="46" y="0"/>
                        <a:pt x="46" y="0"/>
                        <a:pt x="46" y="0"/>
                      </a:cubicBezTo>
                      <a:cubicBezTo>
                        <a:pt x="45" y="0"/>
                        <a:pt x="45" y="0"/>
                        <a:pt x="45" y="0"/>
                      </a:cubicBezTo>
                      <a:cubicBezTo>
                        <a:pt x="44" y="0"/>
                        <a:pt x="44" y="0"/>
                        <a:pt x="44" y="0"/>
                      </a:cubicBezTo>
                      <a:cubicBezTo>
                        <a:pt x="43" y="0"/>
                        <a:pt x="43" y="0"/>
                        <a:pt x="43" y="0"/>
                      </a:cubicBezTo>
                      <a:cubicBezTo>
                        <a:pt x="43" y="0"/>
                        <a:pt x="43" y="0"/>
                        <a:pt x="43" y="0"/>
                      </a:cubicBezTo>
                      <a:cubicBezTo>
                        <a:pt x="19" y="1"/>
                        <a:pt x="4" y="11"/>
                        <a:pt x="2" y="29"/>
                      </a:cubicBezTo>
                      <a:cubicBezTo>
                        <a:pt x="1" y="33"/>
                        <a:pt x="0" y="52"/>
                        <a:pt x="2" y="52"/>
                      </a:cubicBezTo>
                      <a:cubicBezTo>
                        <a:pt x="3" y="53"/>
                        <a:pt x="5" y="54"/>
                        <a:pt x="5" y="54"/>
                      </a:cubicBezTo>
                      <a:cubicBezTo>
                        <a:pt x="5" y="54"/>
                        <a:pt x="5" y="54"/>
                        <a:pt x="5" y="54"/>
                      </a:cubicBezTo>
                      <a:cubicBezTo>
                        <a:pt x="9" y="56"/>
                        <a:pt x="11" y="60"/>
                        <a:pt x="11" y="65"/>
                      </a:cubicBezTo>
                      <a:cubicBezTo>
                        <a:pt x="11" y="65"/>
                        <a:pt x="12" y="51"/>
                        <a:pt x="12" y="34"/>
                      </a:cubicBezTo>
                      <a:cubicBezTo>
                        <a:pt x="12" y="24"/>
                        <a:pt x="25" y="16"/>
                        <a:pt x="45" y="16"/>
                      </a:cubicBezTo>
                      <a:cubicBezTo>
                        <a:pt x="65" y="16"/>
                        <a:pt x="78" y="24"/>
                        <a:pt x="78" y="34"/>
                      </a:cubicBezTo>
                      <a:cubicBezTo>
                        <a:pt x="78" y="51"/>
                        <a:pt x="79" y="65"/>
                        <a:pt x="79" y="65"/>
                      </a:cubicBezTo>
                      <a:cubicBezTo>
                        <a:pt x="79" y="60"/>
                        <a:pt x="81" y="56"/>
                        <a:pt x="84" y="54"/>
                      </a:cubicBezTo>
                      <a:cubicBezTo>
                        <a:pt x="84" y="54"/>
                        <a:pt x="84" y="54"/>
                        <a:pt x="84" y="54"/>
                      </a:cubicBezTo>
                      <a:cubicBezTo>
                        <a:pt x="84" y="54"/>
                        <a:pt x="87" y="53"/>
                        <a:pt x="88" y="52"/>
                      </a:cubicBezTo>
                      <a:cubicBezTo>
                        <a:pt x="89" y="52"/>
                        <a:pt x="89" y="33"/>
                        <a:pt x="88" y="29"/>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8" name="Freeform 53"/>
                <p:cNvSpPr>
                  <a:spLocks/>
                </p:cNvSpPr>
                <p:nvPr/>
              </p:nvSpPr>
              <p:spPr bwMode="auto">
                <a:xfrm>
                  <a:off x="10072688" y="1192213"/>
                  <a:ext cx="74613" cy="125412"/>
                </a:xfrm>
                <a:custGeom>
                  <a:avLst/>
                  <a:gdLst>
                    <a:gd name="T0" fmla="*/ 0 w 7"/>
                    <a:gd name="T1" fmla="*/ 0 h 12"/>
                    <a:gd name="T2" fmla="*/ 2 w 7"/>
                    <a:gd name="T3" fmla="*/ 4 h 12"/>
                    <a:gd name="T4" fmla="*/ 7 w 7"/>
                    <a:gd name="T5" fmla="*/ 8 h 12"/>
                    <a:gd name="T6" fmla="*/ 7 w 7"/>
                    <a:gd name="T7" fmla="*/ 12 h 12"/>
                    <a:gd name="T8" fmla="*/ 6 w 7"/>
                    <a:gd name="T9" fmla="*/ 12 h 12"/>
                    <a:gd name="T10" fmla="*/ 4 w 7"/>
                    <a:gd name="T11" fmla="*/ 11 h 12"/>
                    <a:gd name="T12" fmla="*/ 4 w 7"/>
                    <a:gd name="T13" fmla="*/ 11 h 12"/>
                    <a:gd name="T14" fmla="*/ 2 w 7"/>
                    <a:gd name="T15" fmla="*/ 10 h 12"/>
                    <a:gd name="T16" fmla="*/ 0 w 7"/>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2">
                      <a:moveTo>
                        <a:pt x="0" y="0"/>
                      </a:moveTo>
                      <a:cubicBezTo>
                        <a:pt x="2" y="4"/>
                        <a:pt x="2" y="4"/>
                        <a:pt x="2" y="4"/>
                      </a:cubicBezTo>
                      <a:cubicBezTo>
                        <a:pt x="4" y="6"/>
                        <a:pt x="5" y="7"/>
                        <a:pt x="7" y="8"/>
                      </a:cubicBezTo>
                      <a:cubicBezTo>
                        <a:pt x="7" y="12"/>
                        <a:pt x="7" y="12"/>
                        <a:pt x="7" y="12"/>
                      </a:cubicBezTo>
                      <a:cubicBezTo>
                        <a:pt x="6" y="12"/>
                        <a:pt x="6" y="12"/>
                        <a:pt x="6" y="12"/>
                      </a:cubicBezTo>
                      <a:cubicBezTo>
                        <a:pt x="6" y="12"/>
                        <a:pt x="5" y="12"/>
                        <a:pt x="4" y="11"/>
                      </a:cubicBezTo>
                      <a:cubicBezTo>
                        <a:pt x="4" y="11"/>
                        <a:pt x="4" y="11"/>
                        <a:pt x="4" y="11"/>
                      </a:cubicBezTo>
                      <a:cubicBezTo>
                        <a:pt x="3" y="11"/>
                        <a:pt x="3" y="10"/>
                        <a:pt x="2" y="10"/>
                      </a:cubicBezTo>
                      <a:cubicBezTo>
                        <a:pt x="0" y="5"/>
                        <a:pt x="0" y="0"/>
                        <a:pt x="0" y="0"/>
                      </a:cubicBezTo>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9" name="Freeform 54"/>
                <p:cNvSpPr>
                  <a:spLocks/>
                </p:cNvSpPr>
                <p:nvPr/>
              </p:nvSpPr>
              <p:spPr bwMode="auto">
                <a:xfrm>
                  <a:off x="9220200" y="962025"/>
                  <a:ext cx="188913" cy="323850"/>
                </a:xfrm>
                <a:custGeom>
                  <a:avLst/>
                  <a:gdLst>
                    <a:gd name="T0" fmla="*/ 16 w 18"/>
                    <a:gd name="T1" fmla="*/ 14 h 31"/>
                    <a:gd name="T2" fmla="*/ 12 w 18"/>
                    <a:gd name="T3" fmla="*/ 30 h 31"/>
                    <a:gd name="T4" fmla="*/ 2 w 18"/>
                    <a:gd name="T5" fmla="*/ 17 h 31"/>
                    <a:gd name="T6" fmla="*/ 5 w 18"/>
                    <a:gd name="T7" fmla="*/ 1 h 31"/>
                    <a:gd name="T8" fmla="*/ 16 w 18"/>
                    <a:gd name="T9" fmla="*/ 14 h 31"/>
                  </a:gdLst>
                  <a:ahLst/>
                  <a:cxnLst>
                    <a:cxn ang="0">
                      <a:pos x="T0" y="T1"/>
                    </a:cxn>
                    <a:cxn ang="0">
                      <a:pos x="T2" y="T3"/>
                    </a:cxn>
                    <a:cxn ang="0">
                      <a:pos x="T4" y="T5"/>
                    </a:cxn>
                    <a:cxn ang="0">
                      <a:pos x="T6" y="T7"/>
                    </a:cxn>
                    <a:cxn ang="0">
                      <a:pos x="T8" y="T9"/>
                    </a:cxn>
                  </a:cxnLst>
                  <a:rect l="0" t="0" r="r" b="b"/>
                  <a:pathLst>
                    <a:path w="18" h="31">
                      <a:moveTo>
                        <a:pt x="16" y="14"/>
                      </a:moveTo>
                      <a:cubicBezTo>
                        <a:pt x="18" y="22"/>
                        <a:pt x="16" y="29"/>
                        <a:pt x="12" y="30"/>
                      </a:cubicBezTo>
                      <a:cubicBezTo>
                        <a:pt x="8" y="31"/>
                        <a:pt x="4" y="25"/>
                        <a:pt x="2" y="17"/>
                      </a:cubicBezTo>
                      <a:cubicBezTo>
                        <a:pt x="0" y="10"/>
                        <a:pt x="1" y="2"/>
                        <a:pt x="5" y="1"/>
                      </a:cubicBezTo>
                      <a:cubicBezTo>
                        <a:pt x="9" y="0"/>
                        <a:pt x="14" y="6"/>
                        <a:pt x="16" y="14"/>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0" name="Freeform 55"/>
                <p:cNvSpPr>
                  <a:spLocks/>
                </p:cNvSpPr>
                <p:nvPr/>
              </p:nvSpPr>
              <p:spPr bwMode="auto">
                <a:xfrm>
                  <a:off x="10063163" y="962025"/>
                  <a:ext cx="188913" cy="323850"/>
                </a:xfrm>
                <a:custGeom>
                  <a:avLst/>
                  <a:gdLst>
                    <a:gd name="T0" fmla="*/ 2 w 18"/>
                    <a:gd name="T1" fmla="*/ 14 h 31"/>
                    <a:gd name="T2" fmla="*/ 5 w 18"/>
                    <a:gd name="T3" fmla="*/ 30 h 31"/>
                    <a:gd name="T4" fmla="*/ 16 w 18"/>
                    <a:gd name="T5" fmla="*/ 17 h 31"/>
                    <a:gd name="T6" fmla="*/ 12 w 18"/>
                    <a:gd name="T7" fmla="*/ 1 h 31"/>
                    <a:gd name="T8" fmla="*/ 2 w 18"/>
                    <a:gd name="T9" fmla="*/ 14 h 31"/>
                  </a:gdLst>
                  <a:ahLst/>
                  <a:cxnLst>
                    <a:cxn ang="0">
                      <a:pos x="T0" y="T1"/>
                    </a:cxn>
                    <a:cxn ang="0">
                      <a:pos x="T2" y="T3"/>
                    </a:cxn>
                    <a:cxn ang="0">
                      <a:pos x="T4" y="T5"/>
                    </a:cxn>
                    <a:cxn ang="0">
                      <a:pos x="T6" y="T7"/>
                    </a:cxn>
                    <a:cxn ang="0">
                      <a:pos x="T8" y="T9"/>
                    </a:cxn>
                  </a:cxnLst>
                  <a:rect l="0" t="0" r="r" b="b"/>
                  <a:pathLst>
                    <a:path w="18" h="31">
                      <a:moveTo>
                        <a:pt x="2" y="14"/>
                      </a:moveTo>
                      <a:cubicBezTo>
                        <a:pt x="0" y="22"/>
                        <a:pt x="1" y="29"/>
                        <a:pt x="5" y="30"/>
                      </a:cubicBezTo>
                      <a:cubicBezTo>
                        <a:pt x="9" y="31"/>
                        <a:pt x="14" y="25"/>
                        <a:pt x="16" y="17"/>
                      </a:cubicBezTo>
                      <a:cubicBezTo>
                        <a:pt x="18" y="10"/>
                        <a:pt x="16" y="2"/>
                        <a:pt x="12" y="1"/>
                      </a:cubicBezTo>
                      <a:cubicBezTo>
                        <a:pt x="9" y="0"/>
                        <a:pt x="4" y="6"/>
                        <a:pt x="2" y="14"/>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1" name="Rectangle 56"/>
                <p:cNvSpPr>
                  <a:spLocks noChangeArrowheads="1"/>
                </p:cNvSpPr>
                <p:nvPr/>
              </p:nvSpPr>
              <p:spPr bwMode="auto">
                <a:xfrm>
                  <a:off x="9388475" y="919163"/>
                  <a:ext cx="1588" cy="42862"/>
                </a:xfrm>
                <a:prstGeom prst="rect">
                  <a:avLst/>
                </a:prstGeom>
                <a:solidFill>
                  <a:srgbClr val="40404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2" name="Freeform 57"/>
                <p:cNvSpPr>
                  <a:spLocks/>
                </p:cNvSpPr>
                <p:nvPr/>
              </p:nvSpPr>
              <p:spPr bwMode="auto">
                <a:xfrm>
                  <a:off x="9378950" y="857250"/>
                  <a:ext cx="704850" cy="428625"/>
                </a:xfrm>
                <a:custGeom>
                  <a:avLst/>
                  <a:gdLst>
                    <a:gd name="T0" fmla="*/ 34 w 67"/>
                    <a:gd name="T1" fmla="*/ 0 h 41"/>
                    <a:gd name="T2" fmla="*/ 34 w 67"/>
                    <a:gd name="T3" fmla="*/ 0 h 41"/>
                    <a:gd name="T4" fmla="*/ 1 w 67"/>
                    <a:gd name="T5" fmla="*/ 5 h 41"/>
                    <a:gd name="T6" fmla="*/ 1 w 67"/>
                    <a:gd name="T7" fmla="*/ 6 h 41"/>
                    <a:gd name="T8" fmla="*/ 1 w 67"/>
                    <a:gd name="T9" fmla="*/ 10 h 41"/>
                    <a:gd name="T10" fmla="*/ 1 w 67"/>
                    <a:gd name="T11" fmla="*/ 10 h 41"/>
                    <a:gd name="T12" fmla="*/ 0 w 67"/>
                    <a:gd name="T13" fmla="*/ 22 h 41"/>
                    <a:gd name="T14" fmla="*/ 1 w 67"/>
                    <a:gd name="T15" fmla="*/ 24 h 41"/>
                    <a:gd name="T16" fmla="*/ 2 w 67"/>
                    <a:gd name="T17" fmla="*/ 33 h 41"/>
                    <a:gd name="T18" fmla="*/ 2 w 67"/>
                    <a:gd name="T19" fmla="*/ 32 h 41"/>
                    <a:gd name="T20" fmla="*/ 1 w 67"/>
                    <a:gd name="T21" fmla="*/ 36 h 41"/>
                    <a:gd name="T22" fmla="*/ 5 w 67"/>
                    <a:gd name="T23" fmla="*/ 38 h 41"/>
                    <a:gd name="T24" fmla="*/ 24 w 67"/>
                    <a:gd name="T25" fmla="*/ 41 h 41"/>
                    <a:gd name="T26" fmla="*/ 26 w 67"/>
                    <a:gd name="T27" fmla="*/ 41 h 41"/>
                    <a:gd name="T28" fmla="*/ 30 w 67"/>
                    <a:gd name="T29" fmla="*/ 36 h 41"/>
                    <a:gd name="T30" fmla="*/ 32 w 67"/>
                    <a:gd name="T31" fmla="*/ 30 h 41"/>
                    <a:gd name="T32" fmla="*/ 32 w 67"/>
                    <a:gd name="T33" fmla="*/ 30 h 41"/>
                    <a:gd name="T34" fmla="*/ 32 w 67"/>
                    <a:gd name="T35" fmla="*/ 30 h 41"/>
                    <a:gd name="T36" fmla="*/ 34 w 67"/>
                    <a:gd name="T37" fmla="*/ 30 h 41"/>
                    <a:gd name="T38" fmla="*/ 35 w 67"/>
                    <a:gd name="T39" fmla="*/ 30 h 41"/>
                    <a:gd name="T40" fmla="*/ 35 w 67"/>
                    <a:gd name="T41" fmla="*/ 30 h 41"/>
                    <a:gd name="T42" fmla="*/ 35 w 67"/>
                    <a:gd name="T43" fmla="*/ 30 h 41"/>
                    <a:gd name="T44" fmla="*/ 37 w 67"/>
                    <a:gd name="T45" fmla="*/ 36 h 41"/>
                    <a:gd name="T46" fmla="*/ 41 w 67"/>
                    <a:gd name="T47" fmla="*/ 41 h 41"/>
                    <a:gd name="T48" fmla="*/ 43 w 67"/>
                    <a:gd name="T49" fmla="*/ 41 h 41"/>
                    <a:gd name="T50" fmla="*/ 62 w 67"/>
                    <a:gd name="T51" fmla="*/ 38 h 41"/>
                    <a:gd name="T52" fmla="*/ 66 w 67"/>
                    <a:gd name="T53" fmla="*/ 36 h 41"/>
                    <a:gd name="T54" fmla="*/ 66 w 67"/>
                    <a:gd name="T55" fmla="*/ 32 h 41"/>
                    <a:gd name="T56" fmla="*/ 66 w 67"/>
                    <a:gd name="T57" fmla="*/ 33 h 41"/>
                    <a:gd name="T58" fmla="*/ 67 w 67"/>
                    <a:gd name="T59" fmla="*/ 24 h 41"/>
                    <a:gd name="T60" fmla="*/ 67 w 67"/>
                    <a:gd name="T61" fmla="*/ 22 h 41"/>
                    <a:gd name="T62" fmla="*/ 67 w 67"/>
                    <a:gd name="T63" fmla="*/ 5 h 41"/>
                    <a:gd name="T64" fmla="*/ 34 w 67"/>
                    <a:gd name="T6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41">
                      <a:moveTo>
                        <a:pt x="34" y="0"/>
                      </a:moveTo>
                      <a:cubicBezTo>
                        <a:pt x="34" y="0"/>
                        <a:pt x="34" y="0"/>
                        <a:pt x="34" y="0"/>
                      </a:cubicBezTo>
                      <a:cubicBezTo>
                        <a:pt x="29" y="0"/>
                        <a:pt x="11" y="0"/>
                        <a:pt x="1" y="5"/>
                      </a:cubicBezTo>
                      <a:cubicBezTo>
                        <a:pt x="1" y="5"/>
                        <a:pt x="1" y="5"/>
                        <a:pt x="1" y="6"/>
                      </a:cubicBezTo>
                      <a:cubicBezTo>
                        <a:pt x="1" y="10"/>
                        <a:pt x="1" y="10"/>
                        <a:pt x="1" y="10"/>
                      </a:cubicBezTo>
                      <a:cubicBezTo>
                        <a:pt x="1" y="10"/>
                        <a:pt x="1" y="10"/>
                        <a:pt x="1" y="10"/>
                      </a:cubicBezTo>
                      <a:cubicBezTo>
                        <a:pt x="0" y="15"/>
                        <a:pt x="0" y="19"/>
                        <a:pt x="0" y="22"/>
                      </a:cubicBezTo>
                      <a:cubicBezTo>
                        <a:pt x="0" y="23"/>
                        <a:pt x="1" y="23"/>
                        <a:pt x="1" y="24"/>
                      </a:cubicBezTo>
                      <a:cubicBezTo>
                        <a:pt x="2" y="27"/>
                        <a:pt x="2" y="30"/>
                        <a:pt x="2" y="33"/>
                      </a:cubicBezTo>
                      <a:cubicBezTo>
                        <a:pt x="2" y="32"/>
                        <a:pt x="2" y="32"/>
                        <a:pt x="2" y="32"/>
                      </a:cubicBezTo>
                      <a:cubicBezTo>
                        <a:pt x="2" y="32"/>
                        <a:pt x="2" y="34"/>
                        <a:pt x="1" y="36"/>
                      </a:cubicBezTo>
                      <a:cubicBezTo>
                        <a:pt x="2" y="37"/>
                        <a:pt x="3" y="38"/>
                        <a:pt x="5" y="38"/>
                      </a:cubicBezTo>
                      <a:cubicBezTo>
                        <a:pt x="13" y="40"/>
                        <a:pt x="21" y="41"/>
                        <a:pt x="24" y="41"/>
                      </a:cubicBezTo>
                      <a:cubicBezTo>
                        <a:pt x="25" y="41"/>
                        <a:pt x="26" y="41"/>
                        <a:pt x="26" y="41"/>
                      </a:cubicBezTo>
                      <a:cubicBezTo>
                        <a:pt x="29" y="40"/>
                        <a:pt x="30" y="38"/>
                        <a:pt x="30" y="36"/>
                      </a:cubicBezTo>
                      <a:cubicBezTo>
                        <a:pt x="30" y="34"/>
                        <a:pt x="32" y="30"/>
                        <a:pt x="32" y="30"/>
                      </a:cubicBezTo>
                      <a:cubicBezTo>
                        <a:pt x="32" y="30"/>
                        <a:pt x="32" y="30"/>
                        <a:pt x="32" y="30"/>
                      </a:cubicBezTo>
                      <a:cubicBezTo>
                        <a:pt x="32" y="30"/>
                        <a:pt x="32" y="30"/>
                        <a:pt x="32" y="30"/>
                      </a:cubicBezTo>
                      <a:cubicBezTo>
                        <a:pt x="32" y="30"/>
                        <a:pt x="33" y="30"/>
                        <a:pt x="34" y="30"/>
                      </a:cubicBezTo>
                      <a:cubicBezTo>
                        <a:pt x="34" y="30"/>
                        <a:pt x="35" y="30"/>
                        <a:pt x="35" y="30"/>
                      </a:cubicBezTo>
                      <a:cubicBezTo>
                        <a:pt x="35" y="30"/>
                        <a:pt x="35" y="30"/>
                        <a:pt x="35" y="30"/>
                      </a:cubicBezTo>
                      <a:cubicBezTo>
                        <a:pt x="35" y="30"/>
                        <a:pt x="35" y="30"/>
                        <a:pt x="35" y="30"/>
                      </a:cubicBezTo>
                      <a:cubicBezTo>
                        <a:pt x="35" y="30"/>
                        <a:pt x="37" y="34"/>
                        <a:pt x="37" y="36"/>
                      </a:cubicBezTo>
                      <a:cubicBezTo>
                        <a:pt x="37" y="38"/>
                        <a:pt x="38" y="40"/>
                        <a:pt x="41" y="41"/>
                      </a:cubicBezTo>
                      <a:cubicBezTo>
                        <a:pt x="41" y="41"/>
                        <a:pt x="42" y="41"/>
                        <a:pt x="43" y="41"/>
                      </a:cubicBezTo>
                      <a:cubicBezTo>
                        <a:pt x="46" y="41"/>
                        <a:pt x="54" y="40"/>
                        <a:pt x="62" y="38"/>
                      </a:cubicBezTo>
                      <a:cubicBezTo>
                        <a:pt x="64" y="38"/>
                        <a:pt x="65" y="37"/>
                        <a:pt x="66" y="36"/>
                      </a:cubicBezTo>
                      <a:cubicBezTo>
                        <a:pt x="66" y="34"/>
                        <a:pt x="66" y="32"/>
                        <a:pt x="66" y="32"/>
                      </a:cubicBezTo>
                      <a:cubicBezTo>
                        <a:pt x="66" y="33"/>
                        <a:pt x="66" y="33"/>
                        <a:pt x="66" y="33"/>
                      </a:cubicBezTo>
                      <a:cubicBezTo>
                        <a:pt x="66" y="30"/>
                        <a:pt x="66" y="27"/>
                        <a:pt x="67" y="24"/>
                      </a:cubicBezTo>
                      <a:cubicBezTo>
                        <a:pt x="67" y="23"/>
                        <a:pt x="67" y="23"/>
                        <a:pt x="67" y="22"/>
                      </a:cubicBezTo>
                      <a:cubicBezTo>
                        <a:pt x="67" y="18"/>
                        <a:pt x="67" y="12"/>
                        <a:pt x="67" y="5"/>
                      </a:cubicBezTo>
                      <a:cubicBezTo>
                        <a:pt x="57" y="0"/>
                        <a:pt x="38" y="0"/>
                        <a:pt x="34"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3" name="Freeform 58"/>
                <p:cNvSpPr>
                  <a:spLocks/>
                </p:cNvSpPr>
                <p:nvPr/>
              </p:nvSpPr>
              <p:spPr bwMode="auto">
                <a:xfrm>
                  <a:off x="9388475" y="1192213"/>
                  <a:ext cx="11113" cy="41275"/>
                </a:xfrm>
                <a:custGeom>
                  <a:avLst/>
                  <a:gdLst>
                    <a:gd name="T0" fmla="*/ 1 w 1"/>
                    <a:gd name="T1" fmla="*/ 0 h 4"/>
                    <a:gd name="T2" fmla="*/ 1 w 1"/>
                    <a:gd name="T3" fmla="*/ 1 h 4"/>
                    <a:gd name="T4" fmla="*/ 0 w 1"/>
                    <a:gd name="T5" fmla="*/ 4 h 4"/>
                    <a:gd name="T6" fmla="*/ 0 w 1"/>
                    <a:gd name="T7" fmla="*/ 4 h 4"/>
                    <a:gd name="T8" fmla="*/ 1 w 1"/>
                    <a:gd name="T9" fmla="*/ 0 h 4"/>
                  </a:gdLst>
                  <a:ahLst/>
                  <a:cxnLst>
                    <a:cxn ang="0">
                      <a:pos x="T0" y="T1"/>
                    </a:cxn>
                    <a:cxn ang="0">
                      <a:pos x="T2" y="T3"/>
                    </a:cxn>
                    <a:cxn ang="0">
                      <a:pos x="T4" y="T5"/>
                    </a:cxn>
                    <a:cxn ang="0">
                      <a:pos x="T6" y="T7"/>
                    </a:cxn>
                    <a:cxn ang="0">
                      <a:pos x="T8" y="T9"/>
                    </a:cxn>
                  </a:cxnLst>
                  <a:rect l="0" t="0" r="r" b="b"/>
                  <a:pathLst>
                    <a:path w="1" h="4">
                      <a:moveTo>
                        <a:pt x="1" y="0"/>
                      </a:moveTo>
                      <a:cubicBezTo>
                        <a:pt x="1" y="1"/>
                        <a:pt x="1" y="1"/>
                        <a:pt x="1" y="1"/>
                      </a:cubicBezTo>
                      <a:cubicBezTo>
                        <a:pt x="0" y="2"/>
                        <a:pt x="0" y="3"/>
                        <a:pt x="0" y="4"/>
                      </a:cubicBezTo>
                      <a:cubicBezTo>
                        <a:pt x="0" y="4"/>
                        <a:pt x="0" y="4"/>
                        <a:pt x="0" y="4"/>
                      </a:cubicBezTo>
                      <a:cubicBezTo>
                        <a:pt x="1" y="2"/>
                        <a:pt x="1" y="0"/>
                        <a:pt x="1" y="0"/>
                      </a:cubicBezTo>
                    </a:path>
                  </a:pathLst>
                </a:custGeom>
                <a:solidFill>
                  <a:srgbClr val="2120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4" name="Freeform 59"/>
                <p:cNvSpPr>
                  <a:spLocks noEditPoints="1"/>
                </p:cNvSpPr>
                <p:nvPr/>
              </p:nvSpPr>
              <p:spPr bwMode="auto">
                <a:xfrm>
                  <a:off x="9324975" y="909638"/>
                  <a:ext cx="811213" cy="177800"/>
                </a:xfrm>
                <a:custGeom>
                  <a:avLst/>
                  <a:gdLst>
                    <a:gd name="T0" fmla="*/ 72 w 77"/>
                    <a:gd name="T1" fmla="*/ 0 h 17"/>
                    <a:gd name="T2" fmla="*/ 72 w 77"/>
                    <a:gd name="T3" fmla="*/ 17 h 17"/>
                    <a:gd name="T4" fmla="*/ 77 w 77"/>
                    <a:gd name="T5" fmla="*/ 9 h 17"/>
                    <a:gd name="T6" fmla="*/ 77 w 77"/>
                    <a:gd name="T7" fmla="*/ 3 h 17"/>
                    <a:gd name="T8" fmla="*/ 72 w 77"/>
                    <a:gd name="T9" fmla="*/ 0 h 17"/>
                    <a:gd name="T10" fmla="*/ 6 w 77"/>
                    <a:gd name="T11" fmla="*/ 0 h 17"/>
                    <a:gd name="T12" fmla="*/ 0 w 77"/>
                    <a:gd name="T13" fmla="*/ 3 h 17"/>
                    <a:gd name="T14" fmla="*/ 0 w 77"/>
                    <a:gd name="T15" fmla="*/ 8 h 17"/>
                    <a:gd name="T16" fmla="*/ 5 w 77"/>
                    <a:gd name="T17" fmla="*/ 17 h 17"/>
                    <a:gd name="T18" fmla="*/ 6 w 77"/>
                    <a:gd name="T19" fmla="*/ 5 h 17"/>
                    <a:gd name="T20" fmla="*/ 6 w 77"/>
                    <a:gd name="T21" fmla="*/ 1 h 17"/>
                    <a:gd name="T22" fmla="*/ 6 w 77"/>
                    <a:gd name="T2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 h="17">
                      <a:moveTo>
                        <a:pt x="72" y="0"/>
                      </a:moveTo>
                      <a:cubicBezTo>
                        <a:pt x="72" y="7"/>
                        <a:pt x="72" y="13"/>
                        <a:pt x="72" y="17"/>
                      </a:cubicBezTo>
                      <a:cubicBezTo>
                        <a:pt x="73" y="14"/>
                        <a:pt x="75" y="11"/>
                        <a:pt x="77" y="9"/>
                      </a:cubicBezTo>
                      <a:cubicBezTo>
                        <a:pt x="77" y="5"/>
                        <a:pt x="77" y="3"/>
                        <a:pt x="77" y="3"/>
                      </a:cubicBezTo>
                      <a:cubicBezTo>
                        <a:pt x="76" y="2"/>
                        <a:pt x="74" y="1"/>
                        <a:pt x="72" y="0"/>
                      </a:cubicBezTo>
                      <a:moveTo>
                        <a:pt x="6" y="0"/>
                      </a:moveTo>
                      <a:cubicBezTo>
                        <a:pt x="3" y="0"/>
                        <a:pt x="2" y="1"/>
                        <a:pt x="0" y="3"/>
                      </a:cubicBezTo>
                      <a:cubicBezTo>
                        <a:pt x="0" y="3"/>
                        <a:pt x="0" y="5"/>
                        <a:pt x="0" y="8"/>
                      </a:cubicBezTo>
                      <a:cubicBezTo>
                        <a:pt x="2" y="10"/>
                        <a:pt x="4" y="13"/>
                        <a:pt x="5" y="17"/>
                      </a:cubicBezTo>
                      <a:cubicBezTo>
                        <a:pt x="5" y="14"/>
                        <a:pt x="5" y="10"/>
                        <a:pt x="6" y="5"/>
                      </a:cubicBezTo>
                      <a:cubicBezTo>
                        <a:pt x="6" y="4"/>
                        <a:pt x="6" y="2"/>
                        <a:pt x="6" y="1"/>
                      </a:cubicBezTo>
                      <a:cubicBezTo>
                        <a:pt x="6" y="0"/>
                        <a:pt x="6" y="0"/>
                        <a:pt x="6"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5" name="Freeform 60"/>
                <p:cNvSpPr>
                  <a:spLocks/>
                </p:cNvSpPr>
                <p:nvPr/>
              </p:nvSpPr>
              <p:spPr bwMode="auto">
                <a:xfrm>
                  <a:off x="10072688" y="1192213"/>
                  <a:ext cx="11113" cy="41275"/>
                </a:xfrm>
                <a:custGeom>
                  <a:avLst/>
                  <a:gdLst>
                    <a:gd name="T0" fmla="*/ 0 w 1"/>
                    <a:gd name="T1" fmla="*/ 0 h 4"/>
                    <a:gd name="T2" fmla="*/ 0 w 1"/>
                    <a:gd name="T3" fmla="*/ 4 h 4"/>
                    <a:gd name="T4" fmla="*/ 1 w 1"/>
                    <a:gd name="T5" fmla="*/ 4 h 4"/>
                    <a:gd name="T6" fmla="*/ 0 w 1"/>
                    <a:gd name="T7" fmla="*/ 1 h 4"/>
                    <a:gd name="T8" fmla="*/ 0 w 1"/>
                    <a:gd name="T9" fmla="*/ 0 h 4"/>
                  </a:gdLst>
                  <a:ahLst/>
                  <a:cxnLst>
                    <a:cxn ang="0">
                      <a:pos x="T0" y="T1"/>
                    </a:cxn>
                    <a:cxn ang="0">
                      <a:pos x="T2" y="T3"/>
                    </a:cxn>
                    <a:cxn ang="0">
                      <a:pos x="T4" y="T5"/>
                    </a:cxn>
                    <a:cxn ang="0">
                      <a:pos x="T6" y="T7"/>
                    </a:cxn>
                    <a:cxn ang="0">
                      <a:pos x="T8" y="T9"/>
                    </a:cxn>
                  </a:cxnLst>
                  <a:rect l="0" t="0" r="r" b="b"/>
                  <a:pathLst>
                    <a:path w="1" h="4">
                      <a:moveTo>
                        <a:pt x="0" y="0"/>
                      </a:moveTo>
                      <a:cubicBezTo>
                        <a:pt x="0" y="0"/>
                        <a:pt x="0" y="2"/>
                        <a:pt x="0" y="4"/>
                      </a:cubicBezTo>
                      <a:cubicBezTo>
                        <a:pt x="0" y="4"/>
                        <a:pt x="1" y="4"/>
                        <a:pt x="1" y="4"/>
                      </a:cubicBezTo>
                      <a:cubicBezTo>
                        <a:pt x="0" y="3"/>
                        <a:pt x="0" y="2"/>
                        <a:pt x="0" y="1"/>
                      </a:cubicBezTo>
                      <a:cubicBezTo>
                        <a:pt x="0" y="0"/>
                        <a:pt x="0" y="0"/>
                        <a:pt x="0" y="0"/>
                      </a:cubicBezTo>
                    </a:path>
                  </a:pathLst>
                </a:custGeom>
                <a:solidFill>
                  <a:srgbClr val="2120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6" name="Freeform 61"/>
                <p:cNvSpPr>
                  <a:spLocks/>
                </p:cNvSpPr>
                <p:nvPr/>
              </p:nvSpPr>
              <p:spPr bwMode="auto">
                <a:xfrm>
                  <a:off x="9324975" y="992188"/>
                  <a:ext cx="74613" cy="241300"/>
                </a:xfrm>
                <a:custGeom>
                  <a:avLst/>
                  <a:gdLst>
                    <a:gd name="T0" fmla="*/ 0 w 7"/>
                    <a:gd name="T1" fmla="*/ 0 h 23"/>
                    <a:gd name="T2" fmla="*/ 6 w 7"/>
                    <a:gd name="T3" fmla="*/ 23 h 23"/>
                    <a:gd name="T4" fmla="*/ 7 w 7"/>
                    <a:gd name="T5" fmla="*/ 20 h 23"/>
                    <a:gd name="T6" fmla="*/ 6 w 7"/>
                    <a:gd name="T7" fmla="*/ 11 h 23"/>
                    <a:gd name="T8" fmla="*/ 5 w 7"/>
                    <a:gd name="T9" fmla="*/ 9 h 23"/>
                    <a:gd name="T10" fmla="*/ 0 w 7"/>
                    <a:gd name="T11" fmla="*/ 0 h 23"/>
                  </a:gdLst>
                  <a:ahLst/>
                  <a:cxnLst>
                    <a:cxn ang="0">
                      <a:pos x="T0" y="T1"/>
                    </a:cxn>
                    <a:cxn ang="0">
                      <a:pos x="T2" y="T3"/>
                    </a:cxn>
                    <a:cxn ang="0">
                      <a:pos x="T4" y="T5"/>
                    </a:cxn>
                    <a:cxn ang="0">
                      <a:pos x="T6" y="T7"/>
                    </a:cxn>
                    <a:cxn ang="0">
                      <a:pos x="T8" y="T9"/>
                    </a:cxn>
                    <a:cxn ang="0">
                      <a:pos x="T10" y="T11"/>
                    </a:cxn>
                  </a:cxnLst>
                  <a:rect l="0" t="0" r="r" b="b"/>
                  <a:pathLst>
                    <a:path w="7" h="23">
                      <a:moveTo>
                        <a:pt x="0" y="0"/>
                      </a:moveTo>
                      <a:cubicBezTo>
                        <a:pt x="0" y="7"/>
                        <a:pt x="1" y="18"/>
                        <a:pt x="6" y="23"/>
                      </a:cubicBezTo>
                      <a:cubicBezTo>
                        <a:pt x="6" y="22"/>
                        <a:pt x="6" y="21"/>
                        <a:pt x="7" y="20"/>
                      </a:cubicBezTo>
                      <a:cubicBezTo>
                        <a:pt x="7" y="17"/>
                        <a:pt x="7" y="14"/>
                        <a:pt x="6" y="11"/>
                      </a:cubicBezTo>
                      <a:cubicBezTo>
                        <a:pt x="6" y="10"/>
                        <a:pt x="5" y="10"/>
                        <a:pt x="5" y="9"/>
                      </a:cubicBezTo>
                      <a:cubicBezTo>
                        <a:pt x="4" y="5"/>
                        <a:pt x="2" y="2"/>
                        <a:pt x="0"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7" name="Freeform 62"/>
                <p:cNvSpPr>
                  <a:spLocks/>
                </p:cNvSpPr>
                <p:nvPr/>
              </p:nvSpPr>
              <p:spPr bwMode="auto">
                <a:xfrm>
                  <a:off x="10072688" y="1003300"/>
                  <a:ext cx="63500" cy="230187"/>
                </a:xfrm>
                <a:custGeom>
                  <a:avLst/>
                  <a:gdLst>
                    <a:gd name="T0" fmla="*/ 6 w 6"/>
                    <a:gd name="T1" fmla="*/ 0 h 22"/>
                    <a:gd name="T2" fmla="*/ 1 w 6"/>
                    <a:gd name="T3" fmla="*/ 8 h 22"/>
                    <a:gd name="T4" fmla="*/ 1 w 6"/>
                    <a:gd name="T5" fmla="*/ 10 h 22"/>
                    <a:gd name="T6" fmla="*/ 0 w 6"/>
                    <a:gd name="T7" fmla="*/ 19 h 22"/>
                    <a:gd name="T8" fmla="*/ 1 w 6"/>
                    <a:gd name="T9" fmla="*/ 22 h 22"/>
                    <a:gd name="T10" fmla="*/ 6 w 6"/>
                    <a:gd name="T11" fmla="*/ 0 h 22"/>
                  </a:gdLst>
                  <a:ahLst/>
                  <a:cxnLst>
                    <a:cxn ang="0">
                      <a:pos x="T0" y="T1"/>
                    </a:cxn>
                    <a:cxn ang="0">
                      <a:pos x="T2" y="T3"/>
                    </a:cxn>
                    <a:cxn ang="0">
                      <a:pos x="T4" y="T5"/>
                    </a:cxn>
                    <a:cxn ang="0">
                      <a:pos x="T6" y="T7"/>
                    </a:cxn>
                    <a:cxn ang="0">
                      <a:pos x="T8" y="T9"/>
                    </a:cxn>
                    <a:cxn ang="0">
                      <a:pos x="T10" y="T11"/>
                    </a:cxn>
                  </a:cxnLst>
                  <a:rect l="0" t="0" r="r" b="b"/>
                  <a:pathLst>
                    <a:path w="6" h="22">
                      <a:moveTo>
                        <a:pt x="6" y="0"/>
                      </a:moveTo>
                      <a:cubicBezTo>
                        <a:pt x="4" y="2"/>
                        <a:pt x="2" y="5"/>
                        <a:pt x="1" y="8"/>
                      </a:cubicBezTo>
                      <a:cubicBezTo>
                        <a:pt x="1" y="9"/>
                        <a:pt x="1" y="9"/>
                        <a:pt x="1" y="10"/>
                      </a:cubicBezTo>
                      <a:cubicBezTo>
                        <a:pt x="0" y="13"/>
                        <a:pt x="0" y="16"/>
                        <a:pt x="0" y="19"/>
                      </a:cubicBezTo>
                      <a:cubicBezTo>
                        <a:pt x="0" y="20"/>
                        <a:pt x="0" y="21"/>
                        <a:pt x="1" y="22"/>
                      </a:cubicBezTo>
                      <a:cubicBezTo>
                        <a:pt x="5" y="17"/>
                        <a:pt x="6" y="6"/>
                        <a:pt x="6"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8" name="Freeform 63"/>
                <p:cNvSpPr>
                  <a:spLocks/>
                </p:cNvSpPr>
                <p:nvPr/>
              </p:nvSpPr>
              <p:spPr bwMode="auto">
                <a:xfrm>
                  <a:off x="9304338" y="857250"/>
                  <a:ext cx="852488" cy="134937"/>
                </a:xfrm>
                <a:custGeom>
                  <a:avLst/>
                  <a:gdLst>
                    <a:gd name="T0" fmla="*/ 0 w 81"/>
                    <a:gd name="T1" fmla="*/ 13 h 13"/>
                    <a:gd name="T2" fmla="*/ 41 w 81"/>
                    <a:gd name="T3" fmla="*/ 5 h 13"/>
                    <a:gd name="T4" fmla="*/ 81 w 81"/>
                    <a:gd name="T5" fmla="*/ 13 h 13"/>
                    <a:gd name="T6" fmla="*/ 81 w 81"/>
                    <a:gd name="T7" fmla="*/ 8 h 13"/>
                    <a:gd name="T8" fmla="*/ 40 w 81"/>
                    <a:gd name="T9" fmla="*/ 0 h 13"/>
                    <a:gd name="T10" fmla="*/ 0 w 81"/>
                    <a:gd name="T11" fmla="*/ 8 h 13"/>
                    <a:gd name="T12" fmla="*/ 0 w 81"/>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81" h="13">
                      <a:moveTo>
                        <a:pt x="0" y="13"/>
                      </a:moveTo>
                      <a:cubicBezTo>
                        <a:pt x="8" y="5"/>
                        <a:pt x="35" y="5"/>
                        <a:pt x="41" y="5"/>
                      </a:cubicBezTo>
                      <a:cubicBezTo>
                        <a:pt x="47" y="5"/>
                        <a:pt x="73" y="5"/>
                        <a:pt x="81" y="13"/>
                      </a:cubicBezTo>
                      <a:cubicBezTo>
                        <a:pt x="81" y="8"/>
                        <a:pt x="81" y="8"/>
                        <a:pt x="81" y="8"/>
                      </a:cubicBezTo>
                      <a:cubicBezTo>
                        <a:pt x="72" y="1"/>
                        <a:pt x="46" y="0"/>
                        <a:pt x="40" y="0"/>
                      </a:cubicBezTo>
                      <a:cubicBezTo>
                        <a:pt x="34" y="0"/>
                        <a:pt x="8" y="1"/>
                        <a:pt x="0" y="8"/>
                      </a:cubicBezTo>
                      <a:lnTo>
                        <a:pt x="0" y="13"/>
                      </a:lnTo>
                      <a:close/>
                    </a:path>
                  </a:pathLst>
                </a:custGeom>
                <a:solidFill>
                  <a:srgbClr val="9091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nvGrpSpPr>
              <p:cNvPr id="50" name="Group 49"/>
              <p:cNvGrpSpPr/>
              <p:nvPr/>
            </p:nvGrpSpPr>
            <p:grpSpPr>
              <a:xfrm>
                <a:off x="6527800" y="3994753"/>
                <a:ext cx="3240121" cy="2863247"/>
                <a:chOff x="7045326" y="4452083"/>
                <a:chExt cx="2722595" cy="2405917"/>
              </a:xfrm>
            </p:grpSpPr>
            <p:sp>
              <p:nvSpPr>
                <p:cNvPr id="51" name="Rectangle 21"/>
                <p:cNvSpPr>
                  <a:spLocks noChangeArrowheads="1"/>
                </p:cNvSpPr>
                <p:nvPr/>
              </p:nvSpPr>
              <p:spPr bwMode="auto">
                <a:xfrm>
                  <a:off x="7045326" y="5357845"/>
                  <a:ext cx="2124953" cy="148747"/>
                </a:xfrm>
                <a:prstGeom prst="rect">
                  <a:avLst/>
                </a:prstGeom>
                <a:solidFill>
                  <a:srgbClr val="985F2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2" name="Rectangle 22"/>
                <p:cNvSpPr>
                  <a:spLocks noChangeArrowheads="1"/>
                </p:cNvSpPr>
                <p:nvPr/>
              </p:nvSpPr>
              <p:spPr bwMode="auto">
                <a:xfrm>
                  <a:off x="8431858" y="5498622"/>
                  <a:ext cx="140777" cy="1359378"/>
                </a:xfrm>
                <a:prstGeom prst="rect">
                  <a:avLst/>
                </a:prstGeom>
                <a:solidFill>
                  <a:srgbClr val="52302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3" name="Freeform 23"/>
                <p:cNvSpPr>
                  <a:spLocks/>
                </p:cNvSpPr>
                <p:nvPr/>
              </p:nvSpPr>
              <p:spPr bwMode="auto">
                <a:xfrm>
                  <a:off x="7045326" y="5498622"/>
                  <a:ext cx="2124953" cy="1359378"/>
                </a:xfrm>
                <a:custGeom>
                  <a:avLst/>
                  <a:gdLst>
                    <a:gd name="T0" fmla="*/ 0 w 800"/>
                    <a:gd name="T1" fmla="*/ 477 h 477"/>
                    <a:gd name="T2" fmla="*/ 50 w 800"/>
                    <a:gd name="T3" fmla="*/ 477 h 477"/>
                    <a:gd name="T4" fmla="*/ 50 w 800"/>
                    <a:gd name="T5" fmla="*/ 50 h 477"/>
                    <a:gd name="T6" fmla="*/ 800 w 800"/>
                    <a:gd name="T7" fmla="*/ 50 h 477"/>
                    <a:gd name="T8" fmla="*/ 800 w 800"/>
                    <a:gd name="T9" fmla="*/ 0 h 477"/>
                    <a:gd name="T10" fmla="*/ 0 w 800"/>
                    <a:gd name="T11" fmla="*/ 0 h 477"/>
                    <a:gd name="T12" fmla="*/ 0 w 800"/>
                    <a:gd name="T13" fmla="*/ 477 h 477"/>
                  </a:gdLst>
                  <a:ahLst/>
                  <a:cxnLst>
                    <a:cxn ang="0">
                      <a:pos x="T0" y="T1"/>
                    </a:cxn>
                    <a:cxn ang="0">
                      <a:pos x="T2" y="T3"/>
                    </a:cxn>
                    <a:cxn ang="0">
                      <a:pos x="T4" y="T5"/>
                    </a:cxn>
                    <a:cxn ang="0">
                      <a:pos x="T6" y="T7"/>
                    </a:cxn>
                    <a:cxn ang="0">
                      <a:pos x="T8" y="T9"/>
                    </a:cxn>
                    <a:cxn ang="0">
                      <a:pos x="T10" y="T11"/>
                    </a:cxn>
                    <a:cxn ang="0">
                      <a:pos x="T12" y="T13"/>
                    </a:cxn>
                  </a:cxnLst>
                  <a:rect l="0" t="0" r="r" b="b"/>
                  <a:pathLst>
                    <a:path w="800" h="477">
                      <a:moveTo>
                        <a:pt x="0" y="477"/>
                      </a:moveTo>
                      <a:lnTo>
                        <a:pt x="50" y="477"/>
                      </a:lnTo>
                      <a:lnTo>
                        <a:pt x="50" y="50"/>
                      </a:lnTo>
                      <a:lnTo>
                        <a:pt x="800" y="50"/>
                      </a:lnTo>
                      <a:lnTo>
                        <a:pt x="800" y="0"/>
                      </a:lnTo>
                      <a:lnTo>
                        <a:pt x="0" y="0"/>
                      </a:lnTo>
                      <a:lnTo>
                        <a:pt x="0" y="477"/>
                      </a:lnTo>
                      <a:close/>
                    </a:path>
                  </a:pathLst>
                </a:custGeom>
                <a:solidFill>
                  <a:srgbClr val="6E45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4" name="Rectangle 24"/>
                <p:cNvSpPr>
                  <a:spLocks noChangeArrowheads="1"/>
                </p:cNvSpPr>
                <p:nvPr/>
              </p:nvSpPr>
              <p:spPr bwMode="auto">
                <a:xfrm>
                  <a:off x="8822317" y="5357845"/>
                  <a:ext cx="945604" cy="148747"/>
                </a:xfrm>
                <a:prstGeom prst="rect">
                  <a:avLst/>
                </a:prstGeom>
                <a:solidFill>
                  <a:srgbClr val="6E45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5" name="Freeform 25"/>
                <p:cNvSpPr>
                  <a:spLocks/>
                </p:cNvSpPr>
                <p:nvPr/>
              </p:nvSpPr>
              <p:spPr bwMode="auto">
                <a:xfrm>
                  <a:off x="8822317" y="5498622"/>
                  <a:ext cx="945604" cy="1359378"/>
                </a:xfrm>
                <a:custGeom>
                  <a:avLst/>
                  <a:gdLst>
                    <a:gd name="T0" fmla="*/ 0 w 356"/>
                    <a:gd name="T1" fmla="*/ 477 h 477"/>
                    <a:gd name="T2" fmla="*/ 50 w 356"/>
                    <a:gd name="T3" fmla="*/ 477 h 477"/>
                    <a:gd name="T4" fmla="*/ 50 w 356"/>
                    <a:gd name="T5" fmla="*/ 50 h 477"/>
                    <a:gd name="T6" fmla="*/ 303 w 356"/>
                    <a:gd name="T7" fmla="*/ 50 h 477"/>
                    <a:gd name="T8" fmla="*/ 303 w 356"/>
                    <a:gd name="T9" fmla="*/ 477 h 477"/>
                    <a:gd name="T10" fmla="*/ 356 w 356"/>
                    <a:gd name="T11" fmla="*/ 477 h 477"/>
                    <a:gd name="T12" fmla="*/ 356 w 356"/>
                    <a:gd name="T13" fmla="*/ 0 h 477"/>
                    <a:gd name="T14" fmla="*/ 0 w 356"/>
                    <a:gd name="T15" fmla="*/ 0 h 477"/>
                    <a:gd name="T16" fmla="*/ 0 w 356"/>
                    <a:gd name="T17" fmla="*/ 477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6" h="477">
                      <a:moveTo>
                        <a:pt x="0" y="477"/>
                      </a:moveTo>
                      <a:lnTo>
                        <a:pt x="50" y="477"/>
                      </a:lnTo>
                      <a:lnTo>
                        <a:pt x="50" y="50"/>
                      </a:lnTo>
                      <a:lnTo>
                        <a:pt x="303" y="50"/>
                      </a:lnTo>
                      <a:lnTo>
                        <a:pt x="303" y="477"/>
                      </a:lnTo>
                      <a:lnTo>
                        <a:pt x="356" y="477"/>
                      </a:lnTo>
                      <a:lnTo>
                        <a:pt x="356" y="0"/>
                      </a:lnTo>
                      <a:lnTo>
                        <a:pt x="0" y="0"/>
                      </a:lnTo>
                      <a:lnTo>
                        <a:pt x="0" y="477"/>
                      </a:lnTo>
                      <a:close/>
                    </a:path>
                  </a:pathLst>
                </a:custGeom>
                <a:solidFill>
                  <a:srgbClr val="5230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6" name="Freeform 26"/>
                <p:cNvSpPr>
                  <a:spLocks/>
                </p:cNvSpPr>
                <p:nvPr/>
              </p:nvSpPr>
              <p:spPr bwMode="auto">
                <a:xfrm>
                  <a:off x="8697477" y="5233003"/>
                  <a:ext cx="783576" cy="132810"/>
                </a:xfrm>
                <a:custGeom>
                  <a:avLst/>
                  <a:gdLst>
                    <a:gd name="T0" fmla="*/ 9 w 106"/>
                    <a:gd name="T1" fmla="*/ 0 h 18"/>
                    <a:gd name="T2" fmla="*/ 61 w 106"/>
                    <a:gd name="T3" fmla="*/ 0 h 18"/>
                    <a:gd name="T4" fmla="*/ 98 w 106"/>
                    <a:gd name="T5" fmla="*/ 7 h 18"/>
                    <a:gd name="T6" fmla="*/ 105 w 106"/>
                    <a:gd name="T7" fmla="*/ 17 h 18"/>
                    <a:gd name="T8" fmla="*/ 69 w 106"/>
                    <a:gd name="T9" fmla="*/ 11 h 18"/>
                    <a:gd name="T10" fmla="*/ 59 w 106"/>
                    <a:gd name="T11" fmla="*/ 17 h 18"/>
                    <a:gd name="T12" fmla="*/ 7 w 106"/>
                    <a:gd name="T13" fmla="*/ 17 h 18"/>
                    <a:gd name="T14" fmla="*/ 0 w 106"/>
                    <a:gd name="T15" fmla="*/ 8 h 18"/>
                    <a:gd name="T16" fmla="*/ 0 w 106"/>
                    <a:gd name="T17" fmla="*/ 8 h 18"/>
                    <a:gd name="T18" fmla="*/ 9 w 106"/>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
                      <a:moveTo>
                        <a:pt x="9" y="0"/>
                      </a:moveTo>
                      <a:cubicBezTo>
                        <a:pt x="18" y="0"/>
                        <a:pt x="61" y="0"/>
                        <a:pt x="61" y="0"/>
                      </a:cubicBezTo>
                      <a:cubicBezTo>
                        <a:pt x="98" y="7"/>
                        <a:pt x="98" y="7"/>
                        <a:pt x="98" y="7"/>
                      </a:cubicBezTo>
                      <a:cubicBezTo>
                        <a:pt x="103" y="8"/>
                        <a:pt x="106" y="12"/>
                        <a:pt x="105" y="17"/>
                      </a:cubicBezTo>
                      <a:cubicBezTo>
                        <a:pt x="69" y="11"/>
                        <a:pt x="69" y="11"/>
                        <a:pt x="69" y="11"/>
                      </a:cubicBezTo>
                      <a:cubicBezTo>
                        <a:pt x="68" y="15"/>
                        <a:pt x="63" y="18"/>
                        <a:pt x="59" y="17"/>
                      </a:cubicBezTo>
                      <a:cubicBezTo>
                        <a:pt x="59" y="17"/>
                        <a:pt x="13" y="17"/>
                        <a:pt x="7" y="17"/>
                      </a:cubicBezTo>
                      <a:cubicBezTo>
                        <a:pt x="3" y="17"/>
                        <a:pt x="0" y="13"/>
                        <a:pt x="0" y="8"/>
                      </a:cubicBezTo>
                      <a:cubicBezTo>
                        <a:pt x="0" y="8"/>
                        <a:pt x="0" y="8"/>
                        <a:pt x="0" y="8"/>
                      </a:cubicBezTo>
                      <a:cubicBezTo>
                        <a:pt x="0" y="8"/>
                        <a:pt x="0" y="0"/>
                        <a:pt x="9" y="0"/>
                      </a:cubicBezTo>
                      <a:close/>
                    </a:path>
                  </a:pathLst>
                </a:cu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7" name="Freeform 27"/>
                <p:cNvSpPr>
                  <a:spLocks/>
                </p:cNvSpPr>
                <p:nvPr/>
              </p:nvSpPr>
              <p:spPr bwMode="auto">
                <a:xfrm>
                  <a:off x="9082624" y="5217066"/>
                  <a:ext cx="390459" cy="148747"/>
                </a:xfrm>
                <a:custGeom>
                  <a:avLst/>
                  <a:gdLst>
                    <a:gd name="T0" fmla="*/ 0 w 53"/>
                    <a:gd name="T1" fmla="*/ 10 h 20"/>
                    <a:gd name="T2" fmla="*/ 10 w 53"/>
                    <a:gd name="T3" fmla="*/ 2 h 20"/>
                    <a:gd name="T4" fmla="*/ 46 w 53"/>
                    <a:gd name="T5" fmla="*/ 9 h 20"/>
                    <a:gd name="T6" fmla="*/ 51 w 53"/>
                    <a:gd name="T7" fmla="*/ 13 h 20"/>
                    <a:gd name="T8" fmla="*/ 53 w 53"/>
                    <a:gd name="T9" fmla="*/ 19 h 20"/>
                    <a:gd name="T10" fmla="*/ 17 w 53"/>
                    <a:gd name="T11" fmla="*/ 13 h 20"/>
                    <a:gd name="T12" fmla="*/ 7 w 53"/>
                    <a:gd name="T13" fmla="*/ 19 h 20"/>
                    <a:gd name="T14" fmla="*/ 0 w 53"/>
                    <a:gd name="T15" fmla="*/ 1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20">
                      <a:moveTo>
                        <a:pt x="0" y="10"/>
                      </a:moveTo>
                      <a:cubicBezTo>
                        <a:pt x="0" y="10"/>
                        <a:pt x="0" y="0"/>
                        <a:pt x="10" y="2"/>
                      </a:cubicBezTo>
                      <a:cubicBezTo>
                        <a:pt x="16" y="3"/>
                        <a:pt x="35" y="7"/>
                        <a:pt x="46" y="9"/>
                      </a:cubicBezTo>
                      <a:cubicBezTo>
                        <a:pt x="48" y="9"/>
                        <a:pt x="50" y="11"/>
                        <a:pt x="51" y="13"/>
                      </a:cubicBezTo>
                      <a:cubicBezTo>
                        <a:pt x="53" y="15"/>
                        <a:pt x="53" y="17"/>
                        <a:pt x="53" y="19"/>
                      </a:cubicBezTo>
                      <a:cubicBezTo>
                        <a:pt x="17" y="13"/>
                        <a:pt x="17" y="13"/>
                        <a:pt x="17" y="13"/>
                      </a:cubicBezTo>
                      <a:cubicBezTo>
                        <a:pt x="16" y="17"/>
                        <a:pt x="11" y="20"/>
                        <a:pt x="7" y="19"/>
                      </a:cubicBezTo>
                      <a:cubicBezTo>
                        <a:pt x="3" y="19"/>
                        <a:pt x="0" y="15"/>
                        <a:pt x="0" y="10"/>
                      </a:cubicBezTo>
                      <a:close/>
                    </a:path>
                  </a:pathLst>
                </a:custGeom>
                <a:solidFill>
                  <a:srgbClr val="99AD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8" name="Oval 28"/>
                <p:cNvSpPr>
                  <a:spLocks noChangeArrowheads="1"/>
                </p:cNvSpPr>
                <p:nvPr/>
              </p:nvSpPr>
              <p:spPr bwMode="auto">
                <a:xfrm>
                  <a:off x="9103873" y="5254252"/>
                  <a:ext cx="82341" cy="87655"/>
                </a:xfrm>
                <a:prstGeom prst="ellipse">
                  <a:avLst/>
                </a:pr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9" name="Freeform 29"/>
                <p:cNvSpPr>
                  <a:spLocks/>
                </p:cNvSpPr>
                <p:nvPr/>
              </p:nvSpPr>
              <p:spPr bwMode="auto">
                <a:xfrm>
                  <a:off x="8801067" y="4452083"/>
                  <a:ext cx="244370" cy="913730"/>
                </a:xfrm>
                <a:custGeom>
                  <a:avLst/>
                  <a:gdLst>
                    <a:gd name="T0" fmla="*/ 12 w 33"/>
                    <a:gd name="T1" fmla="*/ 1 h 124"/>
                    <a:gd name="T2" fmla="*/ 20 w 33"/>
                    <a:gd name="T3" fmla="*/ 11 h 124"/>
                    <a:gd name="T4" fmla="*/ 31 w 33"/>
                    <a:gd name="T5" fmla="*/ 111 h 124"/>
                    <a:gd name="T6" fmla="*/ 24 w 33"/>
                    <a:gd name="T7" fmla="*/ 123 h 124"/>
                    <a:gd name="T8" fmla="*/ 14 w 33"/>
                    <a:gd name="T9" fmla="*/ 123 h 124"/>
                    <a:gd name="T10" fmla="*/ 0 w 33"/>
                    <a:gd name="T11" fmla="*/ 0 h 124"/>
                    <a:gd name="T12" fmla="*/ 12 w 33"/>
                    <a:gd name="T13" fmla="*/ 1 h 124"/>
                  </a:gdLst>
                  <a:ahLst/>
                  <a:cxnLst>
                    <a:cxn ang="0">
                      <a:pos x="T0" y="T1"/>
                    </a:cxn>
                    <a:cxn ang="0">
                      <a:pos x="T2" y="T3"/>
                    </a:cxn>
                    <a:cxn ang="0">
                      <a:pos x="T4" y="T5"/>
                    </a:cxn>
                    <a:cxn ang="0">
                      <a:pos x="T6" y="T7"/>
                    </a:cxn>
                    <a:cxn ang="0">
                      <a:pos x="T8" y="T9"/>
                    </a:cxn>
                    <a:cxn ang="0">
                      <a:pos x="T10" y="T11"/>
                    </a:cxn>
                    <a:cxn ang="0">
                      <a:pos x="T12" y="T13"/>
                    </a:cxn>
                  </a:cxnLst>
                  <a:rect l="0" t="0" r="r" b="b"/>
                  <a:pathLst>
                    <a:path w="33" h="124">
                      <a:moveTo>
                        <a:pt x="12" y="1"/>
                      </a:moveTo>
                      <a:cubicBezTo>
                        <a:pt x="16" y="1"/>
                        <a:pt x="20" y="4"/>
                        <a:pt x="20" y="11"/>
                      </a:cubicBezTo>
                      <a:cubicBezTo>
                        <a:pt x="31" y="111"/>
                        <a:pt x="31" y="111"/>
                        <a:pt x="31" y="111"/>
                      </a:cubicBezTo>
                      <a:cubicBezTo>
                        <a:pt x="33" y="119"/>
                        <a:pt x="29" y="124"/>
                        <a:pt x="24" y="123"/>
                      </a:cubicBezTo>
                      <a:cubicBezTo>
                        <a:pt x="14" y="123"/>
                        <a:pt x="14" y="123"/>
                        <a:pt x="14" y="123"/>
                      </a:cubicBezTo>
                      <a:cubicBezTo>
                        <a:pt x="0" y="0"/>
                        <a:pt x="0" y="0"/>
                        <a:pt x="0" y="0"/>
                      </a:cubicBezTo>
                      <a:lnTo>
                        <a:pt x="12" y="1"/>
                      </a:lnTo>
                      <a:close/>
                    </a:path>
                  </a:pathLst>
                </a:custGeom>
                <a:solidFill>
                  <a:srgbClr val="99AD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0" name="Freeform 30"/>
                <p:cNvSpPr>
                  <a:spLocks/>
                </p:cNvSpPr>
                <p:nvPr/>
              </p:nvSpPr>
              <p:spPr bwMode="auto">
                <a:xfrm>
                  <a:off x="7820934" y="4452083"/>
                  <a:ext cx="1142162" cy="905762"/>
                </a:xfrm>
                <a:custGeom>
                  <a:avLst/>
                  <a:gdLst>
                    <a:gd name="T0" fmla="*/ 9 w 155"/>
                    <a:gd name="T1" fmla="*/ 0 h 123"/>
                    <a:gd name="T2" fmla="*/ 132 w 155"/>
                    <a:gd name="T3" fmla="*/ 0 h 123"/>
                    <a:gd name="T4" fmla="*/ 142 w 155"/>
                    <a:gd name="T5" fmla="*/ 9 h 123"/>
                    <a:gd name="T6" fmla="*/ 154 w 155"/>
                    <a:gd name="T7" fmla="*/ 112 h 123"/>
                    <a:gd name="T8" fmla="*/ 144 w 155"/>
                    <a:gd name="T9" fmla="*/ 123 h 123"/>
                    <a:gd name="T10" fmla="*/ 21 w 155"/>
                    <a:gd name="T11" fmla="*/ 123 h 123"/>
                    <a:gd name="T12" fmla="*/ 13 w 155"/>
                    <a:gd name="T13" fmla="*/ 116 h 123"/>
                    <a:gd name="T14" fmla="*/ 1 w 155"/>
                    <a:gd name="T15" fmla="*/ 10 h 123"/>
                    <a:gd name="T16" fmla="*/ 9 w 155"/>
                    <a:gd name="T17"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5" h="123">
                      <a:moveTo>
                        <a:pt x="9" y="0"/>
                      </a:moveTo>
                      <a:cubicBezTo>
                        <a:pt x="132" y="0"/>
                        <a:pt x="132" y="0"/>
                        <a:pt x="132" y="0"/>
                      </a:cubicBezTo>
                      <a:cubicBezTo>
                        <a:pt x="137" y="0"/>
                        <a:pt x="142" y="4"/>
                        <a:pt x="142" y="9"/>
                      </a:cubicBezTo>
                      <a:cubicBezTo>
                        <a:pt x="154" y="112"/>
                        <a:pt x="154" y="112"/>
                        <a:pt x="154" y="112"/>
                      </a:cubicBezTo>
                      <a:cubicBezTo>
                        <a:pt x="155" y="118"/>
                        <a:pt x="150" y="123"/>
                        <a:pt x="144" y="123"/>
                      </a:cubicBezTo>
                      <a:cubicBezTo>
                        <a:pt x="21" y="123"/>
                        <a:pt x="21" y="123"/>
                        <a:pt x="21" y="123"/>
                      </a:cubicBezTo>
                      <a:cubicBezTo>
                        <a:pt x="17" y="123"/>
                        <a:pt x="13" y="120"/>
                        <a:pt x="13" y="116"/>
                      </a:cubicBezTo>
                      <a:cubicBezTo>
                        <a:pt x="1" y="10"/>
                        <a:pt x="1" y="10"/>
                        <a:pt x="1" y="10"/>
                      </a:cubicBezTo>
                      <a:cubicBezTo>
                        <a:pt x="0" y="5"/>
                        <a:pt x="4" y="0"/>
                        <a:pt x="9" y="0"/>
                      </a:cubicBezTo>
                      <a:close/>
                    </a:path>
                  </a:pathLst>
                </a:cu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1" name="Freeform 31"/>
                <p:cNvSpPr>
                  <a:spLocks/>
                </p:cNvSpPr>
                <p:nvPr/>
              </p:nvSpPr>
              <p:spPr bwMode="auto">
                <a:xfrm>
                  <a:off x="8174206" y="4871761"/>
                  <a:ext cx="435615" cy="74373"/>
                </a:xfrm>
                <a:custGeom>
                  <a:avLst/>
                  <a:gdLst>
                    <a:gd name="T0" fmla="*/ 59 w 59"/>
                    <a:gd name="T1" fmla="*/ 5 h 10"/>
                    <a:gd name="T2" fmla="*/ 54 w 59"/>
                    <a:gd name="T3" fmla="*/ 10 h 10"/>
                    <a:gd name="T4" fmla="*/ 5 w 59"/>
                    <a:gd name="T5" fmla="*/ 10 h 10"/>
                    <a:gd name="T6" fmla="*/ 0 w 59"/>
                    <a:gd name="T7" fmla="*/ 5 h 10"/>
                    <a:gd name="T8" fmla="*/ 0 w 59"/>
                    <a:gd name="T9" fmla="*/ 5 h 10"/>
                    <a:gd name="T10" fmla="*/ 5 w 59"/>
                    <a:gd name="T11" fmla="*/ 0 h 10"/>
                    <a:gd name="T12" fmla="*/ 54 w 59"/>
                    <a:gd name="T13" fmla="*/ 0 h 10"/>
                    <a:gd name="T14" fmla="*/ 59 w 59"/>
                    <a:gd name="T15" fmla="*/ 5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10">
                      <a:moveTo>
                        <a:pt x="59" y="5"/>
                      </a:moveTo>
                      <a:cubicBezTo>
                        <a:pt x="59" y="8"/>
                        <a:pt x="56" y="10"/>
                        <a:pt x="54" y="10"/>
                      </a:cubicBezTo>
                      <a:cubicBezTo>
                        <a:pt x="5" y="10"/>
                        <a:pt x="5" y="10"/>
                        <a:pt x="5" y="10"/>
                      </a:cubicBezTo>
                      <a:cubicBezTo>
                        <a:pt x="3" y="10"/>
                        <a:pt x="0" y="8"/>
                        <a:pt x="0" y="5"/>
                      </a:cubicBezTo>
                      <a:cubicBezTo>
                        <a:pt x="0" y="5"/>
                        <a:pt x="0" y="5"/>
                        <a:pt x="0" y="5"/>
                      </a:cubicBezTo>
                      <a:cubicBezTo>
                        <a:pt x="0" y="2"/>
                        <a:pt x="3" y="0"/>
                        <a:pt x="5" y="0"/>
                      </a:cubicBezTo>
                      <a:cubicBezTo>
                        <a:pt x="54" y="0"/>
                        <a:pt x="54" y="0"/>
                        <a:pt x="54" y="0"/>
                      </a:cubicBezTo>
                      <a:cubicBezTo>
                        <a:pt x="56" y="0"/>
                        <a:pt x="59" y="2"/>
                        <a:pt x="59" y="5"/>
                      </a:cubicBezTo>
                      <a:close/>
                    </a:path>
                  </a:pathLst>
                </a:custGeom>
                <a:solidFill>
                  <a:srgbClr val="99AD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grpSp>
      <p:sp>
        <p:nvSpPr>
          <p:cNvPr id="114" name="TextBox 113"/>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18"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115" name="Picture 114"/>
          <p:cNvPicPr>
            <a:picLocks noChangeAspect="1"/>
          </p:cNvPicPr>
          <p:nvPr userDrawn="1"/>
        </p:nvPicPr>
        <p:blipFill>
          <a:blip r:embed="rId2"/>
          <a:stretch>
            <a:fillRect/>
          </a:stretch>
        </p:blipFill>
        <p:spPr>
          <a:xfrm>
            <a:off x="436564" y="6148991"/>
            <a:ext cx="1161288" cy="367578"/>
          </a:xfrm>
          <a:prstGeom prst="rect">
            <a:avLst/>
          </a:prstGeom>
        </p:spPr>
      </p:pic>
    </p:spTree>
    <p:extLst>
      <p:ext uri="{BB962C8B-B14F-4D97-AF65-F5344CB8AC3E}">
        <p14:creationId xmlns:p14="http://schemas.microsoft.com/office/powerpoint/2010/main" val="282150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12"/>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9" name="Picture 8"/>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4179946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1"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7" name="Picture 6"/>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189335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Light Orang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5389">
                      <a:srgbClr val="262626"/>
                    </a:gs>
                    <a:gs pos="48000">
                      <a:srgbClr val="262626"/>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rgbClr val="262626"/>
                    </a:gs>
                    <a:gs pos="26000">
                      <a:srgbClr val="262626"/>
                    </a:gs>
                  </a:gsLst>
                  <a:lin ang="5400000" scaled="0"/>
                </a:gradFill>
                <a:latin typeface="+mj-lt"/>
              </a:defRPr>
            </a:lvl1pPr>
          </a:lstStyle>
          <a:p>
            <a:pPr lvl="0"/>
            <a:r>
              <a:rPr lang="en-US" dirty="0"/>
              <a:t>Speaker Name</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7" name="Picture 6"/>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7446946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mo slide Re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mo slide Green">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9270709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mo slide Medium Blu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4615446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Blue">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1878408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Demo slide Blue">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8138726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7"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6" name="Picture 5"/>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0258259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Yellow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p:cNvSpPr>
            <a:spLocks noGrp="1"/>
          </p:cNvSpPr>
          <p:nvPr>
            <p:ph type="ftr" sz="quarter" idx="12"/>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10" name="TextBox 9"/>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2"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11" name="Picture 10"/>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048579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5232335" cy="1828786"/>
          </a:xfrm>
          <a:noFill/>
        </p:spPr>
        <p:txBody>
          <a:bodyPr lIns="146304" tIns="91440" rIns="146304" bIns="91440" anchor="t" anchorCtr="0"/>
          <a:lstStyle>
            <a:lvl1pPr>
              <a:defRPr sz="5400" spc="-100" baseline="0">
                <a:gradFill>
                  <a:gsLst>
                    <a:gs pos="7186">
                      <a:schemeClr val="bg1"/>
                    </a:gs>
                    <a:gs pos="28000">
                      <a:schemeClr val="bg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955786"/>
            <a:ext cx="5251386" cy="1828007"/>
          </a:xfrm>
          <a:noFill/>
        </p:spPr>
        <p:txBody>
          <a:bodyPr lIns="146304" tIns="109728" rIns="146304" bIns="109728">
            <a:noAutofit/>
          </a:bodyPr>
          <a:lstStyle>
            <a:lvl1pPr marL="0" indent="0">
              <a:spcBef>
                <a:spcPts val="0"/>
              </a:spcBef>
              <a:buNone/>
              <a:defRPr sz="3200" spc="0" baseline="0">
                <a:gradFill>
                  <a:gsLst>
                    <a:gs pos="8982">
                      <a:schemeClr val="bg1"/>
                    </a:gs>
                    <a:gs pos="23000">
                      <a:schemeClr val="bg1"/>
                    </a:gs>
                  </a:gsLst>
                  <a:lin ang="5400000" scaled="0"/>
                </a:gradFill>
                <a:latin typeface="+mj-lt"/>
              </a:defRPr>
            </a:lvl1pPr>
          </a:lstStyle>
          <a:p>
            <a:pPr lvl="0"/>
            <a:r>
              <a:rPr lang="en-US" dirty="0"/>
              <a:t>Speaker Name</a:t>
            </a:r>
          </a:p>
        </p:txBody>
      </p:sp>
      <p:grpSp>
        <p:nvGrpSpPr>
          <p:cNvPr id="2" name="Group 1"/>
          <p:cNvGrpSpPr/>
          <p:nvPr userDrawn="1"/>
        </p:nvGrpSpPr>
        <p:grpSpPr>
          <a:xfrm>
            <a:off x="5654676" y="1252538"/>
            <a:ext cx="5227954" cy="5280025"/>
            <a:chOff x="5654676" y="1252538"/>
            <a:chExt cx="5227954" cy="5280025"/>
          </a:xfrm>
        </p:grpSpPr>
        <p:grpSp>
          <p:nvGrpSpPr>
            <p:cNvPr id="6" name="Group 5"/>
            <p:cNvGrpSpPr/>
            <p:nvPr userDrawn="1"/>
          </p:nvGrpSpPr>
          <p:grpSpPr>
            <a:xfrm>
              <a:off x="5654676" y="1252538"/>
              <a:ext cx="5024436" cy="4213226"/>
              <a:chOff x="5654676" y="1252538"/>
              <a:chExt cx="5024436" cy="4213226"/>
            </a:xfrm>
          </p:grpSpPr>
          <p:grpSp>
            <p:nvGrpSpPr>
              <p:cNvPr id="8" name="Group 7"/>
              <p:cNvGrpSpPr/>
              <p:nvPr/>
            </p:nvGrpSpPr>
            <p:grpSpPr>
              <a:xfrm>
                <a:off x="9685338" y="2705101"/>
                <a:ext cx="993774" cy="1214438"/>
                <a:chOff x="9685338" y="2705101"/>
                <a:chExt cx="993774" cy="1214438"/>
              </a:xfrm>
            </p:grpSpPr>
            <p:sp>
              <p:nvSpPr>
                <p:cNvPr id="41" name="Rectangle 98"/>
                <p:cNvSpPr>
                  <a:spLocks noChangeArrowheads="1"/>
                </p:cNvSpPr>
                <p:nvPr/>
              </p:nvSpPr>
              <p:spPr bwMode="auto">
                <a:xfrm>
                  <a:off x="10015538" y="2705101"/>
                  <a:ext cx="331787"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99"/>
                <p:cNvSpPr>
                  <a:spLocks noEditPoints="1"/>
                </p:cNvSpPr>
                <p:nvPr/>
              </p:nvSpPr>
              <p:spPr bwMode="auto">
                <a:xfrm>
                  <a:off x="10090150" y="2779713"/>
                  <a:ext cx="165100" cy="238125"/>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1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7"/>
                      </a:cubicBezTo>
                      <a:cubicBezTo>
                        <a:pt x="0" y="11"/>
                        <a:pt x="2" y="13"/>
                        <a:pt x="5" y="13"/>
                      </a:cubicBezTo>
                      <a:cubicBezTo>
                        <a:pt x="8" y="13"/>
                        <a:pt x="9" y="11"/>
                        <a:pt x="9" y="7"/>
                      </a:cubicBezTo>
                      <a:cubicBezTo>
                        <a:pt x="9" y="2"/>
                        <a:pt x="8" y="0"/>
                        <a:pt x="5" y="0"/>
                      </a:cubicBezTo>
                      <a:close/>
                      <a:moveTo>
                        <a:pt x="5" y="2"/>
                      </a:moveTo>
                      <a:cubicBezTo>
                        <a:pt x="6" y="2"/>
                        <a:pt x="7" y="3"/>
                        <a:pt x="7" y="7"/>
                      </a:cubicBezTo>
                      <a:cubicBezTo>
                        <a:pt x="7" y="10"/>
                        <a:pt x="6" y="11"/>
                        <a:pt x="5" y="11"/>
                      </a:cubicBezTo>
                      <a:cubicBezTo>
                        <a:pt x="3" y="11"/>
                        <a:pt x="3" y="10"/>
                        <a:pt x="3" y="7"/>
                      </a:cubicBezTo>
                      <a:cubicBezTo>
                        <a:pt x="3" y="3"/>
                        <a:pt x="3" y="2"/>
                        <a:pt x="5" y="2"/>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Rectangle 100"/>
                <p:cNvSpPr>
                  <a:spLocks noChangeArrowheads="1"/>
                </p:cNvSpPr>
                <p:nvPr/>
              </p:nvSpPr>
              <p:spPr bwMode="auto">
                <a:xfrm>
                  <a:off x="9685338" y="3109913"/>
                  <a:ext cx="330200" cy="404813"/>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101"/>
                <p:cNvSpPr>
                  <a:spLocks/>
                </p:cNvSpPr>
                <p:nvPr/>
              </p:nvSpPr>
              <p:spPr bwMode="auto">
                <a:xfrm>
                  <a:off x="9777413" y="3184526"/>
                  <a:ext cx="109537" cy="238125"/>
                </a:xfrm>
                <a:custGeom>
                  <a:avLst/>
                  <a:gdLst>
                    <a:gd name="T0" fmla="*/ 69 w 69"/>
                    <a:gd name="T1" fmla="*/ 150 h 150"/>
                    <a:gd name="T2" fmla="*/ 69 w 69"/>
                    <a:gd name="T3" fmla="*/ 0 h 150"/>
                    <a:gd name="T4" fmla="*/ 46 w 69"/>
                    <a:gd name="T5" fmla="*/ 0 h 150"/>
                    <a:gd name="T6" fmla="*/ 0 w 69"/>
                    <a:gd name="T7" fmla="*/ 34 h 150"/>
                    <a:gd name="T8" fmla="*/ 11 w 69"/>
                    <a:gd name="T9" fmla="*/ 58 h 150"/>
                    <a:gd name="T10" fmla="*/ 46 w 69"/>
                    <a:gd name="T11" fmla="*/ 34 h 150"/>
                    <a:gd name="T12" fmla="*/ 46 w 69"/>
                    <a:gd name="T13" fmla="*/ 150 h 150"/>
                    <a:gd name="T14" fmla="*/ 69 w 69"/>
                    <a:gd name="T15" fmla="*/ 150 h 1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50">
                      <a:moveTo>
                        <a:pt x="69" y="150"/>
                      </a:moveTo>
                      <a:lnTo>
                        <a:pt x="69" y="0"/>
                      </a:lnTo>
                      <a:lnTo>
                        <a:pt x="46" y="0"/>
                      </a:lnTo>
                      <a:lnTo>
                        <a:pt x="0" y="34"/>
                      </a:lnTo>
                      <a:lnTo>
                        <a:pt x="11" y="58"/>
                      </a:lnTo>
                      <a:lnTo>
                        <a:pt x="46" y="34"/>
                      </a:lnTo>
                      <a:lnTo>
                        <a:pt x="46" y="150"/>
                      </a:lnTo>
                      <a:lnTo>
                        <a:pt x="69" y="15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Rectangle 102"/>
                <p:cNvSpPr>
                  <a:spLocks noChangeArrowheads="1"/>
                </p:cNvSpPr>
                <p:nvPr/>
              </p:nvSpPr>
              <p:spPr bwMode="auto">
                <a:xfrm>
                  <a:off x="10347325" y="3109913"/>
                  <a:ext cx="331787" cy="40481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103"/>
                <p:cNvSpPr>
                  <a:spLocks/>
                </p:cNvSpPr>
                <p:nvPr/>
              </p:nvSpPr>
              <p:spPr bwMode="auto">
                <a:xfrm>
                  <a:off x="10439400" y="3184526"/>
                  <a:ext cx="111125" cy="238125"/>
                </a:xfrm>
                <a:custGeom>
                  <a:avLst/>
                  <a:gdLst>
                    <a:gd name="T0" fmla="*/ 70 w 70"/>
                    <a:gd name="T1" fmla="*/ 150 h 150"/>
                    <a:gd name="T2" fmla="*/ 70 w 70"/>
                    <a:gd name="T3" fmla="*/ 0 h 150"/>
                    <a:gd name="T4" fmla="*/ 46 w 70"/>
                    <a:gd name="T5" fmla="*/ 0 h 150"/>
                    <a:gd name="T6" fmla="*/ 0 w 70"/>
                    <a:gd name="T7" fmla="*/ 34 h 150"/>
                    <a:gd name="T8" fmla="*/ 12 w 70"/>
                    <a:gd name="T9" fmla="*/ 58 h 150"/>
                    <a:gd name="T10" fmla="*/ 46 w 70"/>
                    <a:gd name="T11" fmla="*/ 34 h 150"/>
                    <a:gd name="T12" fmla="*/ 46 w 70"/>
                    <a:gd name="T13" fmla="*/ 150 h 150"/>
                    <a:gd name="T14" fmla="*/ 70 w 70"/>
                    <a:gd name="T15" fmla="*/ 150 h 1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0">
                      <a:moveTo>
                        <a:pt x="70" y="150"/>
                      </a:moveTo>
                      <a:lnTo>
                        <a:pt x="70" y="0"/>
                      </a:lnTo>
                      <a:lnTo>
                        <a:pt x="46" y="0"/>
                      </a:lnTo>
                      <a:lnTo>
                        <a:pt x="0" y="34"/>
                      </a:lnTo>
                      <a:lnTo>
                        <a:pt x="12" y="58"/>
                      </a:lnTo>
                      <a:lnTo>
                        <a:pt x="46" y="34"/>
                      </a:lnTo>
                      <a:lnTo>
                        <a:pt x="46" y="150"/>
                      </a:lnTo>
                      <a:lnTo>
                        <a:pt x="70" y="15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Rectangle 104"/>
                <p:cNvSpPr>
                  <a:spLocks noChangeArrowheads="1"/>
                </p:cNvSpPr>
                <p:nvPr/>
              </p:nvSpPr>
              <p:spPr bwMode="auto">
                <a:xfrm>
                  <a:off x="10347325" y="3514726"/>
                  <a:ext cx="331787"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105"/>
                <p:cNvSpPr>
                  <a:spLocks noEditPoints="1"/>
                </p:cNvSpPr>
                <p:nvPr/>
              </p:nvSpPr>
              <p:spPr bwMode="auto">
                <a:xfrm>
                  <a:off x="10420350" y="3589338"/>
                  <a:ext cx="166687" cy="238125"/>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2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2"/>
                        <a:pt x="5" y="12"/>
                      </a:cubicBezTo>
                      <a:cubicBezTo>
                        <a:pt x="4" y="12"/>
                        <a:pt x="3" y="10"/>
                        <a:pt x="3" y="7"/>
                      </a:cubicBezTo>
                      <a:cubicBezTo>
                        <a:pt x="3" y="3"/>
                        <a:pt x="4" y="2"/>
                        <a:pt x="5" y="2"/>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0" name="Group 9"/>
              <p:cNvGrpSpPr/>
              <p:nvPr/>
            </p:nvGrpSpPr>
            <p:grpSpPr>
              <a:xfrm>
                <a:off x="6997700" y="1252538"/>
                <a:ext cx="2908300" cy="1195388"/>
                <a:chOff x="6997700" y="1252538"/>
                <a:chExt cx="2908300" cy="1195388"/>
              </a:xfrm>
            </p:grpSpPr>
            <p:sp>
              <p:nvSpPr>
                <p:cNvPr id="25" name="Rectangle 86"/>
                <p:cNvSpPr>
                  <a:spLocks noChangeArrowheads="1"/>
                </p:cNvSpPr>
                <p:nvPr/>
              </p:nvSpPr>
              <p:spPr bwMode="auto">
                <a:xfrm>
                  <a:off x="8580438" y="1252538"/>
                  <a:ext cx="331787" cy="40481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87"/>
                <p:cNvSpPr>
                  <a:spLocks/>
                </p:cNvSpPr>
                <p:nvPr/>
              </p:nvSpPr>
              <p:spPr bwMode="auto">
                <a:xfrm>
                  <a:off x="8672513" y="1325563"/>
                  <a:ext cx="111125" cy="239713"/>
                </a:xfrm>
                <a:custGeom>
                  <a:avLst/>
                  <a:gdLst>
                    <a:gd name="T0" fmla="*/ 70 w 70"/>
                    <a:gd name="T1" fmla="*/ 151 h 151"/>
                    <a:gd name="T2" fmla="*/ 70 w 70"/>
                    <a:gd name="T3" fmla="*/ 0 h 151"/>
                    <a:gd name="T4" fmla="*/ 46 w 70"/>
                    <a:gd name="T5" fmla="*/ 0 h 151"/>
                    <a:gd name="T6" fmla="*/ 0 w 70"/>
                    <a:gd name="T7" fmla="*/ 35 h 151"/>
                    <a:gd name="T8" fmla="*/ 12 w 70"/>
                    <a:gd name="T9" fmla="*/ 58 h 151"/>
                    <a:gd name="T10" fmla="*/ 46 w 70"/>
                    <a:gd name="T11" fmla="*/ 35 h 151"/>
                    <a:gd name="T12" fmla="*/ 46 w 70"/>
                    <a:gd name="T13" fmla="*/ 151 h 151"/>
                    <a:gd name="T14" fmla="*/ 70 w 70"/>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1">
                      <a:moveTo>
                        <a:pt x="70" y="151"/>
                      </a:moveTo>
                      <a:lnTo>
                        <a:pt x="70" y="0"/>
                      </a:lnTo>
                      <a:lnTo>
                        <a:pt x="46" y="0"/>
                      </a:lnTo>
                      <a:lnTo>
                        <a:pt x="0" y="35"/>
                      </a:lnTo>
                      <a:lnTo>
                        <a:pt x="12" y="58"/>
                      </a:lnTo>
                      <a:lnTo>
                        <a:pt x="46" y="35"/>
                      </a:lnTo>
                      <a:lnTo>
                        <a:pt x="46" y="151"/>
                      </a:lnTo>
                      <a:lnTo>
                        <a:pt x="70"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Rectangle 88"/>
                <p:cNvSpPr>
                  <a:spLocks noChangeArrowheads="1"/>
                </p:cNvSpPr>
                <p:nvPr/>
              </p:nvSpPr>
              <p:spPr bwMode="auto">
                <a:xfrm>
                  <a:off x="8912225" y="1252538"/>
                  <a:ext cx="330200"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9"/>
                <p:cNvSpPr>
                  <a:spLocks noEditPoints="1"/>
                </p:cNvSpPr>
                <p:nvPr/>
              </p:nvSpPr>
              <p:spPr bwMode="auto">
                <a:xfrm>
                  <a:off x="8985250" y="1325563"/>
                  <a:ext cx="166687" cy="239713"/>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1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1"/>
                        <a:pt x="5" y="11"/>
                      </a:cubicBezTo>
                      <a:cubicBezTo>
                        <a:pt x="3" y="11"/>
                        <a:pt x="3" y="10"/>
                        <a:pt x="3" y="7"/>
                      </a:cubicBezTo>
                      <a:cubicBezTo>
                        <a:pt x="3" y="3"/>
                        <a:pt x="3"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Rectangle 90"/>
                <p:cNvSpPr>
                  <a:spLocks noChangeArrowheads="1"/>
                </p:cNvSpPr>
                <p:nvPr/>
              </p:nvSpPr>
              <p:spPr bwMode="auto">
                <a:xfrm>
                  <a:off x="9242425" y="1657351"/>
                  <a:ext cx="331787" cy="38576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91"/>
                <p:cNvSpPr>
                  <a:spLocks/>
                </p:cNvSpPr>
                <p:nvPr/>
              </p:nvSpPr>
              <p:spPr bwMode="auto">
                <a:xfrm>
                  <a:off x="9334500" y="1730376"/>
                  <a:ext cx="111125" cy="239713"/>
                </a:xfrm>
                <a:custGeom>
                  <a:avLst/>
                  <a:gdLst>
                    <a:gd name="T0" fmla="*/ 70 w 70"/>
                    <a:gd name="T1" fmla="*/ 151 h 151"/>
                    <a:gd name="T2" fmla="*/ 70 w 70"/>
                    <a:gd name="T3" fmla="*/ 0 h 151"/>
                    <a:gd name="T4" fmla="*/ 47 w 70"/>
                    <a:gd name="T5" fmla="*/ 0 h 151"/>
                    <a:gd name="T6" fmla="*/ 0 w 70"/>
                    <a:gd name="T7" fmla="*/ 35 h 151"/>
                    <a:gd name="T8" fmla="*/ 12 w 70"/>
                    <a:gd name="T9" fmla="*/ 46 h 151"/>
                    <a:gd name="T10" fmla="*/ 47 w 70"/>
                    <a:gd name="T11" fmla="*/ 35 h 151"/>
                    <a:gd name="T12" fmla="*/ 47 w 70"/>
                    <a:gd name="T13" fmla="*/ 151 h 151"/>
                    <a:gd name="T14" fmla="*/ 70 w 70"/>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1">
                      <a:moveTo>
                        <a:pt x="70" y="151"/>
                      </a:moveTo>
                      <a:lnTo>
                        <a:pt x="70" y="0"/>
                      </a:lnTo>
                      <a:lnTo>
                        <a:pt x="47" y="0"/>
                      </a:lnTo>
                      <a:lnTo>
                        <a:pt x="0" y="35"/>
                      </a:lnTo>
                      <a:lnTo>
                        <a:pt x="12" y="46"/>
                      </a:lnTo>
                      <a:lnTo>
                        <a:pt x="47" y="35"/>
                      </a:lnTo>
                      <a:lnTo>
                        <a:pt x="47" y="151"/>
                      </a:lnTo>
                      <a:lnTo>
                        <a:pt x="70"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Rectangle 92"/>
                <p:cNvSpPr>
                  <a:spLocks noChangeArrowheads="1"/>
                </p:cNvSpPr>
                <p:nvPr/>
              </p:nvSpPr>
              <p:spPr bwMode="auto">
                <a:xfrm>
                  <a:off x="9574213" y="1657351"/>
                  <a:ext cx="331787" cy="38576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93"/>
                <p:cNvSpPr>
                  <a:spLocks noEditPoints="1"/>
                </p:cNvSpPr>
                <p:nvPr/>
              </p:nvSpPr>
              <p:spPr bwMode="auto">
                <a:xfrm>
                  <a:off x="9648825" y="1730376"/>
                  <a:ext cx="165100" cy="239713"/>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2 h 13"/>
                    <a:gd name="T12" fmla="*/ 7 w 9"/>
                    <a:gd name="T13" fmla="*/ 6 h 13"/>
                    <a:gd name="T14" fmla="*/ 5 w 9"/>
                    <a:gd name="T15" fmla="*/ 11 h 13"/>
                    <a:gd name="T16" fmla="*/ 3 w 9"/>
                    <a:gd name="T17" fmla="*/ 6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1"/>
                        <a:pt x="2" y="13"/>
                        <a:pt x="5" y="13"/>
                      </a:cubicBezTo>
                      <a:cubicBezTo>
                        <a:pt x="8" y="13"/>
                        <a:pt x="9" y="11"/>
                        <a:pt x="9" y="6"/>
                      </a:cubicBezTo>
                      <a:cubicBezTo>
                        <a:pt x="9" y="2"/>
                        <a:pt x="8" y="0"/>
                        <a:pt x="5" y="0"/>
                      </a:cubicBezTo>
                      <a:close/>
                      <a:moveTo>
                        <a:pt x="5" y="2"/>
                      </a:moveTo>
                      <a:cubicBezTo>
                        <a:pt x="6" y="2"/>
                        <a:pt x="7" y="3"/>
                        <a:pt x="7" y="6"/>
                      </a:cubicBezTo>
                      <a:cubicBezTo>
                        <a:pt x="7" y="10"/>
                        <a:pt x="6" y="11"/>
                        <a:pt x="5" y="11"/>
                      </a:cubicBezTo>
                      <a:cubicBezTo>
                        <a:pt x="3" y="11"/>
                        <a:pt x="3" y="10"/>
                        <a:pt x="3" y="6"/>
                      </a:cubicBezTo>
                      <a:cubicBezTo>
                        <a:pt x="3" y="3"/>
                        <a:pt x="3"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Rectangle 94"/>
                <p:cNvSpPr>
                  <a:spLocks noChangeArrowheads="1"/>
                </p:cNvSpPr>
                <p:nvPr/>
              </p:nvSpPr>
              <p:spPr bwMode="auto">
                <a:xfrm>
                  <a:off x="8912225" y="1657351"/>
                  <a:ext cx="330200" cy="385763"/>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95"/>
                <p:cNvSpPr>
                  <a:spLocks/>
                </p:cNvSpPr>
                <p:nvPr/>
              </p:nvSpPr>
              <p:spPr bwMode="auto">
                <a:xfrm>
                  <a:off x="9004300" y="1730376"/>
                  <a:ext cx="109537" cy="239713"/>
                </a:xfrm>
                <a:custGeom>
                  <a:avLst/>
                  <a:gdLst>
                    <a:gd name="T0" fmla="*/ 69 w 69"/>
                    <a:gd name="T1" fmla="*/ 151 h 151"/>
                    <a:gd name="T2" fmla="*/ 69 w 69"/>
                    <a:gd name="T3" fmla="*/ 0 h 151"/>
                    <a:gd name="T4" fmla="*/ 46 w 69"/>
                    <a:gd name="T5" fmla="*/ 0 h 151"/>
                    <a:gd name="T6" fmla="*/ 0 w 69"/>
                    <a:gd name="T7" fmla="*/ 35 h 151"/>
                    <a:gd name="T8" fmla="*/ 11 w 69"/>
                    <a:gd name="T9" fmla="*/ 46 h 151"/>
                    <a:gd name="T10" fmla="*/ 46 w 69"/>
                    <a:gd name="T11" fmla="*/ 35 h 151"/>
                    <a:gd name="T12" fmla="*/ 46 w 69"/>
                    <a:gd name="T13" fmla="*/ 151 h 151"/>
                    <a:gd name="T14" fmla="*/ 69 w 69"/>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51">
                      <a:moveTo>
                        <a:pt x="69" y="151"/>
                      </a:moveTo>
                      <a:lnTo>
                        <a:pt x="69" y="0"/>
                      </a:lnTo>
                      <a:lnTo>
                        <a:pt x="46" y="0"/>
                      </a:lnTo>
                      <a:lnTo>
                        <a:pt x="0" y="35"/>
                      </a:lnTo>
                      <a:lnTo>
                        <a:pt x="11" y="46"/>
                      </a:lnTo>
                      <a:lnTo>
                        <a:pt x="46" y="35"/>
                      </a:lnTo>
                      <a:lnTo>
                        <a:pt x="46" y="151"/>
                      </a:lnTo>
                      <a:lnTo>
                        <a:pt x="69"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Rectangle 96"/>
                <p:cNvSpPr>
                  <a:spLocks noChangeArrowheads="1"/>
                </p:cNvSpPr>
                <p:nvPr/>
              </p:nvSpPr>
              <p:spPr bwMode="auto">
                <a:xfrm>
                  <a:off x="9242425" y="2062163"/>
                  <a:ext cx="331787" cy="38576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97"/>
                <p:cNvSpPr>
                  <a:spLocks noEditPoints="1"/>
                </p:cNvSpPr>
                <p:nvPr/>
              </p:nvSpPr>
              <p:spPr bwMode="auto">
                <a:xfrm>
                  <a:off x="9317038" y="2135188"/>
                  <a:ext cx="165100" cy="239713"/>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1 h 13"/>
                    <a:gd name="T12" fmla="*/ 7 w 9"/>
                    <a:gd name="T13" fmla="*/ 6 h 13"/>
                    <a:gd name="T14" fmla="*/ 5 w 9"/>
                    <a:gd name="T15" fmla="*/ 11 h 13"/>
                    <a:gd name="T16" fmla="*/ 3 w 9"/>
                    <a:gd name="T17" fmla="*/ 6 h 13"/>
                    <a:gd name="T18" fmla="*/ 5 w 9"/>
                    <a:gd name="T1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0"/>
                        <a:pt x="2" y="13"/>
                        <a:pt x="5" y="13"/>
                      </a:cubicBezTo>
                      <a:cubicBezTo>
                        <a:pt x="8" y="13"/>
                        <a:pt x="9" y="10"/>
                        <a:pt x="9" y="6"/>
                      </a:cubicBezTo>
                      <a:cubicBezTo>
                        <a:pt x="9" y="2"/>
                        <a:pt x="8" y="0"/>
                        <a:pt x="5" y="0"/>
                      </a:cubicBezTo>
                      <a:close/>
                      <a:moveTo>
                        <a:pt x="5" y="1"/>
                      </a:moveTo>
                      <a:cubicBezTo>
                        <a:pt x="6" y="1"/>
                        <a:pt x="7" y="3"/>
                        <a:pt x="7" y="6"/>
                      </a:cubicBezTo>
                      <a:cubicBezTo>
                        <a:pt x="7" y="10"/>
                        <a:pt x="6" y="11"/>
                        <a:pt x="5" y="11"/>
                      </a:cubicBezTo>
                      <a:cubicBezTo>
                        <a:pt x="3" y="11"/>
                        <a:pt x="3" y="10"/>
                        <a:pt x="3" y="6"/>
                      </a:cubicBezTo>
                      <a:cubicBezTo>
                        <a:pt x="3" y="3"/>
                        <a:pt x="3" y="1"/>
                        <a:pt x="5" y="1"/>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Rectangle 106"/>
                <p:cNvSpPr>
                  <a:spLocks noChangeArrowheads="1"/>
                </p:cNvSpPr>
                <p:nvPr/>
              </p:nvSpPr>
              <p:spPr bwMode="auto">
                <a:xfrm>
                  <a:off x="6997700" y="1362076"/>
                  <a:ext cx="331787"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07"/>
                <p:cNvSpPr>
                  <a:spLocks noEditPoints="1"/>
                </p:cNvSpPr>
                <p:nvPr/>
              </p:nvSpPr>
              <p:spPr bwMode="auto">
                <a:xfrm>
                  <a:off x="7070725" y="1436688"/>
                  <a:ext cx="166687" cy="238125"/>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2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2"/>
                        <a:pt x="5" y="12"/>
                      </a:cubicBezTo>
                      <a:cubicBezTo>
                        <a:pt x="3" y="12"/>
                        <a:pt x="3" y="10"/>
                        <a:pt x="3" y="7"/>
                      </a:cubicBezTo>
                      <a:cubicBezTo>
                        <a:pt x="3" y="3"/>
                        <a:pt x="3"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Rectangle 108"/>
                <p:cNvSpPr>
                  <a:spLocks noChangeArrowheads="1"/>
                </p:cNvSpPr>
                <p:nvPr/>
              </p:nvSpPr>
              <p:spPr bwMode="auto">
                <a:xfrm>
                  <a:off x="7346950" y="1362076"/>
                  <a:ext cx="312737" cy="404813"/>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09"/>
                <p:cNvSpPr>
                  <a:spLocks/>
                </p:cNvSpPr>
                <p:nvPr/>
              </p:nvSpPr>
              <p:spPr bwMode="auto">
                <a:xfrm>
                  <a:off x="7421563" y="1454151"/>
                  <a:ext cx="128587" cy="220663"/>
                </a:xfrm>
                <a:custGeom>
                  <a:avLst/>
                  <a:gdLst>
                    <a:gd name="T0" fmla="*/ 81 w 81"/>
                    <a:gd name="T1" fmla="*/ 139 h 139"/>
                    <a:gd name="T2" fmla="*/ 81 w 81"/>
                    <a:gd name="T3" fmla="*/ 0 h 139"/>
                    <a:gd name="T4" fmla="*/ 46 w 81"/>
                    <a:gd name="T5" fmla="*/ 0 h 139"/>
                    <a:gd name="T6" fmla="*/ 0 w 81"/>
                    <a:gd name="T7" fmla="*/ 23 h 139"/>
                    <a:gd name="T8" fmla="*/ 11 w 81"/>
                    <a:gd name="T9" fmla="*/ 47 h 139"/>
                    <a:gd name="T10" fmla="*/ 46 w 81"/>
                    <a:gd name="T11" fmla="*/ 23 h 139"/>
                    <a:gd name="T12" fmla="*/ 46 w 81"/>
                    <a:gd name="T13" fmla="*/ 139 h 139"/>
                    <a:gd name="T14" fmla="*/ 81 w 81"/>
                    <a:gd name="T15" fmla="*/ 139 h 1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9">
                      <a:moveTo>
                        <a:pt x="81" y="139"/>
                      </a:moveTo>
                      <a:lnTo>
                        <a:pt x="81" y="0"/>
                      </a:lnTo>
                      <a:lnTo>
                        <a:pt x="46" y="0"/>
                      </a:lnTo>
                      <a:lnTo>
                        <a:pt x="0" y="23"/>
                      </a:lnTo>
                      <a:lnTo>
                        <a:pt x="11" y="47"/>
                      </a:lnTo>
                      <a:lnTo>
                        <a:pt x="46" y="23"/>
                      </a:lnTo>
                      <a:lnTo>
                        <a:pt x="46" y="139"/>
                      </a:lnTo>
                      <a:lnTo>
                        <a:pt x="81" y="13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1" name="Group 10"/>
              <p:cNvGrpSpPr/>
              <p:nvPr/>
            </p:nvGrpSpPr>
            <p:grpSpPr>
              <a:xfrm>
                <a:off x="5654676" y="2908301"/>
                <a:ext cx="681036" cy="809625"/>
                <a:chOff x="5654676" y="2908301"/>
                <a:chExt cx="681036" cy="809625"/>
              </a:xfrm>
            </p:grpSpPr>
            <p:sp>
              <p:nvSpPr>
                <p:cNvPr id="21" name="Rectangle 110"/>
                <p:cNvSpPr>
                  <a:spLocks noChangeArrowheads="1"/>
                </p:cNvSpPr>
                <p:nvPr/>
              </p:nvSpPr>
              <p:spPr bwMode="auto">
                <a:xfrm>
                  <a:off x="5654676" y="3313113"/>
                  <a:ext cx="330200"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11"/>
                <p:cNvSpPr>
                  <a:spLocks/>
                </p:cNvSpPr>
                <p:nvPr/>
              </p:nvSpPr>
              <p:spPr bwMode="auto">
                <a:xfrm>
                  <a:off x="5746750" y="3386138"/>
                  <a:ext cx="109537" cy="239713"/>
                </a:xfrm>
                <a:custGeom>
                  <a:avLst/>
                  <a:gdLst>
                    <a:gd name="T0" fmla="*/ 69 w 69"/>
                    <a:gd name="T1" fmla="*/ 151 h 151"/>
                    <a:gd name="T2" fmla="*/ 69 w 69"/>
                    <a:gd name="T3" fmla="*/ 0 h 151"/>
                    <a:gd name="T4" fmla="*/ 46 w 69"/>
                    <a:gd name="T5" fmla="*/ 0 h 151"/>
                    <a:gd name="T6" fmla="*/ 0 w 69"/>
                    <a:gd name="T7" fmla="*/ 35 h 151"/>
                    <a:gd name="T8" fmla="*/ 11 w 69"/>
                    <a:gd name="T9" fmla="*/ 58 h 151"/>
                    <a:gd name="T10" fmla="*/ 46 w 69"/>
                    <a:gd name="T11" fmla="*/ 35 h 151"/>
                    <a:gd name="T12" fmla="*/ 46 w 69"/>
                    <a:gd name="T13" fmla="*/ 151 h 151"/>
                    <a:gd name="T14" fmla="*/ 69 w 69"/>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51">
                      <a:moveTo>
                        <a:pt x="69" y="151"/>
                      </a:moveTo>
                      <a:lnTo>
                        <a:pt x="69" y="0"/>
                      </a:lnTo>
                      <a:lnTo>
                        <a:pt x="46" y="0"/>
                      </a:lnTo>
                      <a:lnTo>
                        <a:pt x="0" y="35"/>
                      </a:lnTo>
                      <a:lnTo>
                        <a:pt x="11" y="58"/>
                      </a:lnTo>
                      <a:lnTo>
                        <a:pt x="46" y="35"/>
                      </a:lnTo>
                      <a:lnTo>
                        <a:pt x="46" y="151"/>
                      </a:lnTo>
                      <a:lnTo>
                        <a:pt x="69" y="15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Rectangle 112"/>
                <p:cNvSpPr>
                  <a:spLocks noChangeArrowheads="1"/>
                </p:cNvSpPr>
                <p:nvPr/>
              </p:nvSpPr>
              <p:spPr bwMode="auto">
                <a:xfrm>
                  <a:off x="6003925" y="2908301"/>
                  <a:ext cx="331787" cy="38576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113"/>
                <p:cNvSpPr>
                  <a:spLocks/>
                </p:cNvSpPr>
                <p:nvPr/>
              </p:nvSpPr>
              <p:spPr bwMode="auto">
                <a:xfrm>
                  <a:off x="6096000" y="2981326"/>
                  <a:ext cx="111125" cy="239713"/>
                </a:xfrm>
                <a:custGeom>
                  <a:avLst/>
                  <a:gdLst>
                    <a:gd name="T0" fmla="*/ 70 w 70"/>
                    <a:gd name="T1" fmla="*/ 151 h 151"/>
                    <a:gd name="T2" fmla="*/ 70 w 70"/>
                    <a:gd name="T3" fmla="*/ 0 h 151"/>
                    <a:gd name="T4" fmla="*/ 46 w 70"/>
                    <a:gd name="T5" fmla="*/ 0 h 151"/>
                    <a:gd name="T6" fmla="*/ 0 w 70"/>
                    <a:gd name="T7" fmla="*/ 35 h 151"/>
                    <a:gd name="T8" fmla="*/ 12 w 70"/>
                    <a:gd name="T9" fmla="*/ 46 h 151"/>
                    <a:gd name="T10" fmla="*/ 35 w 70"/>
                    <a:gd name="T11" fmla="*/ 35 h 151"/>
                    <a:gd name="T12" fmla="*/ 35 w 70"/>
                    <a:gd name="T13" fmla="*/ 151 h 151"/>
                    <a:gd name="T14" fmla="*/ 70 w 70"/>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1">
                      <a:moveTo>
                        <a:pt x="70" y="151"/>
                      </a:moveTo>
                      <a:lnTo>
                        <a:pt x="70" y="0"/>
                      </a:lnTo>
                      <a:lnTo>
                        <a:pt x="46" y="0"/>
                      </a:lnTo>
                      <a:lnTo>
                        <a:pt x="0" y="35"/>
                      </a:lnTo>
                      <a:lnTo>
                        <a:pt x="12" y="46"/>
                      </a:lnTo>
                      <a:lnTo>
                        <a:pt x="35" y="35"/>
                      </a:lnTo>
                      <a:lnTo>
                        <a:pt x="35" y="151"/>
                      </a:lnTo>
                      <a:lnTo>
                        <a:pt x="70"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2" name="Group 11"/>
              <p:cNvGrpSpPr/>
              <p:nvPr/>
            </p:nvGrpSpPr>
            <p:grpSpPr>
              <a:xfrm>
                <a:off x="6481763" y="4656138"/>
                <a:ext cx="1308100" cy="809626"/>
                <a:chOff x="6481763" y="4656138"/>
                <a:chExt cx="1308100" cy="809626"/>
              </a:xfrm>
            </p:grpSpPr>
            <p:sp>
              <p:nvSpPr>
                <p:cNvPr id="13" name="Rectangle 114"/>
                <p:cNvSpPr>
                  <a:spLocks noChangeArrowheads="1"/>
                </p:cNvSpPr>
                <p:nvPr/>
              </p:nvSpPr>
              <p:spPr bwMode="auto">
                <a:xfrm>
                  <a:off x="6813550" y="4656138"/>
                  <a:ext cx="331787"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15"/>
                <p:cNvSpPr>
                  <a:spLocks noEditPoints="1"/>
                </p:cNvSpPr>
                <p:nvPr/>
              </p:nvSpPr>
              <p:spPr bwMode="auto">
                <a:xfrm>
                  <a:off x="6886575" y="4748213"/>
                  <a:ext cx="166687" cy="238125"/>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1 h 13"/>
                    <a:gd name="T12" fmla="*/ 7 w 9"/>
                    <a:gd name="T13" fmla="*/ 6 h 13"/>
                    <a:gd name="T14" fmla="*/ 5 w 9"/>
                    <a:gd name="T15" fmla="*/ 11 h 13"/>
                    <a:gd name="T16" fmla="*/ 3 w 9"/>
                    <a:gd name="T17" fmla="*/ 6 h 13"/>
                    <a:gd name="T18" fmla="*/ 5 w 9"/>
                    <a:gd name="T1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0"/>
                        <a:pt x="2" y="13"/>
                        <a:pt x="5" y="13"/>
                      </a:cubicBezTo>
                      <a:cubicBezTo>
                        <a:pt x="8" y="13"/>
                        <a:pt x="9" y="10"/>
                        <a:pt x="9" y="6"/>
                      </a:cubicBezTo>
                      <a:cubicBezTo>
                        <a:pt x="9" y="2"/>
                        <a:pt x="8" y="0"/>
                        <a:pt x="5" y="0"/>
                      </a:cubicBezTo>
                      <a:close/>
                      <a:moveTo>
                        <a:pt x="5" y="1"/>
                      </a:moveTo>
                      <a:cubicBezTo>
                        <a:pt x="6" y="1"/>
                        <a:pt x="7" y="2"/>
                        <a:pt x="7" y="6"/>
                      </a:cubicBezTo>
                      <a:cubicBezTo>
                        <a:pt x="7" y="10"/>
                        <a:pt x="6" y="11"/>
                        <a:pt x="5" y="11"/>
                      </a:cubicBezTo>
                      <a:cubicBezTo>
                        <a:pt x="3" y="11"/>
                        <a:pt x="3" y="9"/>
                        <a:pt x="3" y="6"/>
                      </a:cubicBezTo>
                      <a:cubicBezTo>
                        <a:pt x="3" y="3"/>
                        <a:pt x="3" y="1"/>
                        <a:pt x="5" y="1"/>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Rectangle 116"/>
                <p:cNvSpPr>
                  <a:spLocks noChangeArrowheads="1"/>
                </p:cNvSpPr>
                <p:nvPr/>
              </p:nvSpPr>
              <p:spPr bwMode="auto">
                <a:xfrm>
                  <a:off x="6481763" y="5060951"/>
                  <a:ext cx="331787"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17"/>
                <p:cNvSpPr>
                  <a:spLocks noEditPoints="1"/>
                </p:cNvSpPr>
                <p:nvPr/>
              </p:nvSpPr>
              <p:spPr bwMode="auto">
                <a:xfrm>
                  <a:off x="6556375" y="5133976"/>
                  <a:ext cx="165100" cy="239713"/>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1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1"/>
                        <a:pt x="5" y="11"/>
                      </a:cubicBezTo>
                      <a:cubicBezTo>
                        <a:pt x="3" y="11"/>
                        <a:pt x="3" y="10"/>
                        <a:pt x="3" y="7"/>
                      </a:cubicBezTo>
                      <a:cubicBezTo>
                        <a:pt x="3" y="3"/>
                        <a:pt x="3" y="2"/>
                        <a:pt x="5" y="2"/>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Rectangle 118"/>
                <p:cNvSpPr>
                  <a:spLocks noChangeArrowheads="1"/>
                </p:cNvSpPr>
                <p:nvPr/>
              </p:nvSpPr>
              <p:spPr bwMode="auto">
                <a:xfrm>
                  <a:off x="7145338" y="4656138"/>
                  <a:ext cx="330200"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19"/>
                <p:cNvSpPr>
                  <a:spLocks noEditPoints="1"/>
                </p:cNvSpPr>
                <p:nvPr/>
              </p:nvSpPr>
              <p:spPr bwMode="auto">
                <a:xfrm>
                  <a:off x="7218363" y="4748213"/>
                  <a:ext cx="166687" cy="238125"/>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1 h 13"/>
                    <a:gd name="T12" fmla="*/ 7 w 9"/>
                    <a:gd name="T13" fmla="*/ 6 h 13"/>
                    <a:gd name="T14" fmla="*/ 5 w 9"/>
                    <a:gd name="T15" fmla="*/ 11 h 13"/>
                    <a:gd name="T16" fmla="*/ 3 w 9"/>
                    <a:gd name="T17" fmla="*/ 6 h 13"/>
                    <a:gd name="T18" fmla="*/ 5 w 9"/>
                    <a:gd name="T1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0"/>
                        <a:pt x="2" y="13"/>
                        <a:pt x="5" y="13"/>
                      </a:cubicBezTo>
                      <a:cubicBezTo>
                        <a:pt x="8" y="13"/>
                        <a:pt x="9" y="10"/>
                        <a:pt x="9" y="6"/>
                      </a:cubicBezTo>
                      <a:cubicBezTo>
                        <a:pt x="9" y="2"/>
                        <a:pt x="8" y="0"/>
                        <a:pt x="5" y="0"/>
                      </a:cubicBezTo>
                      <a:close/>
                      <a:moveTo>
                        <a:pt x="5" y="1"/>
                      </a:moveTo>
                      <a:cubicBezTo>
                        <a:pt x="6" y="1"/>
                        <a:pt x="7" y="2"/>
                        <a:pt x="7" y="6"/>
                      </a:cubicBezTo>
                      <a:cubicBezTo>
                        <a:pt x="7" y="10"/>
                        <a:pt x="6" y="11"/>
                        <a:pt x="5" y="11"/>
                      </a:cubicBezTo>
                      <a:cubicBezTo>
                        <a:pt x="3" y="11"/>
                        <a:pt x="3" y="9"/>
                        <a:pt x="3" y="6"/>
                      </a:cubicBezTo>
                      <a:cubicBezTo>
                        <a:pt x="3" y="3"/>
                        <a:pt x="3" y="1"/>
                        <a:pt x="5" y="1"/>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Rectangle 120"/>
                <p:cNvSpPr>
                  <a:spLocks noChangeArrowheads="1"/>
                </p:cNvSpPr>
                <p:nvPr/>
              </p:nvSpPr>
              <p:spPr bwMode="auto">
                <a:xfrm>
                  <a:off x="7475538" y="4656138"/>
                  <a:ext cx="314325" cy="404813"/>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21"/>
                <p:cNvSpPr>
                  <a:spLocks/>
                </p:cNvSpPr>
                <p:nvPr/>
              </p:nvSpPr>
              <p:spPr bwMode="auto">
                <a:xfrm>
                  <a:off x="7550150" y="4748213"/>
                  <a:ext cx="128587" cy="220663"/>
                </a:xfrm>
                <a:custGeom>
                  <a:avLst/>
                  <a:gdLst>
                    <a:gd name="T0" fmla="*/ 81 w 81"/>
                    <a:gd name="T1" fmla="*/ 139 h 139"/>
                    <a:gd name="T2" fmla="*/ 81 w 81"/>
                    <a:gd name="T3" fmla="*/ 0 h 139"/>
                    <a:gd name="T4" fmla="*/ 58 w 81"/>
                    <a:gd name="T5" fmla="*/ 0 h 139"/>
                    <a:gd name="T6" fmla="*/ 0 w 81"/>
                    <a:gd name="T7" fmla="*/ 23 h 139"/>
                    <a:gd name="T8" fmla="*/ 11 w 81"/>
                    <a:gd name="T9" fmla="*/ 46 h 139"/>
                    <a:gd name="T10" fmla="*/ 46 w 81"/>
                    <a:gd name="T11" fmla="*/ 23 h 139"/>
                    <a:gd name="T12" fmla="*/ 46 w 81"/>
                    <a:gd name="T13" fmla="*/ 139 h 139"/>
                    <a:gd name="T14" fmla="*/ 81 w 81"/>
                    <a:gd name="T15" fmla="*/ 139 h 1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9">
                      <a:moveTo>
                        <a:pt x="81" y="139"/>
                      </a:moveTo>
                      <a:lnTo>
                        <a:pt x="81" y="0"/>
                      </a:lnTo>
                      <a:lnTo>
                        <a:pt x="58" y="0"/>
                      </a:lnTo>
                      <a:lnTo>
                        <a:pt x="0" y="23"/>
                      </a:lnTo>
                      <a:lnTo>
                        <a:pt x="11" y="46"/>
                      </a:lnTo>
                      <a:lnTo>
                        <a:pt x="46" y="23"/>
                      </a:lnTo>
                      <a:lnTo>
                        <a:pt x="46" y="139"/>
                      </a:lnTo>
                      <a:lnTo>
                        <a:pt x="81" y="13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grpSp>
        <p:grpSp>
          <p:nvGrpSpPr>
            <p:cNvPr id="49" name="Group 48"/>
            <p:cNvGrpSpPr/>
            <p:nvPr userDrawn="1"/>
          </p:nvGrpSpPr>
          <p:grpSpPr>
            <a:xfrm>
              <a:off x="5966324" y="2135188"/>
              <a:ext cx="4916306" cy="4397375"/>
              <a:chOff x="5966324" y="2135188"/>
              <a:chExt cx="4916306" cy="4397375"/>
            </a:xfrm>
          </p:grpSpPr>
          <p:grpSp>
            <p:nvGrpSpPr>
              <p:cNvPr id="50" name="Group 49"/>
              <p:cNvGrpSpPr/>
              <p:nvPr/>
            </p:nvGrpSpPr>
            <p:grpSpPr>
              <a:xfrm>
                <a:off x="5966324" y="4167004"/>
                <a:ext cx="4916306" cy="2303514"/>
                <a:chOff x="5966324" y="4167004"/>
                <a:chExt cx="4916306" cy="2303514"/>
              </a:xfrm>
            </p:grpSpPr>
            <p:sp>
              <p:nvSpPr>
                <p:cNvPr id="112" name="Rectangle 21"/>
                <p:cNvSpPr>
                  <a:spLocks noChangeArrowheads="1"/>
                </p:cNvSpPr>
                <p:nvPr/>
              </p:nvSpPr>
              <p:spPr bwMode="auto">
                <a:xfrm>
                  <a:off x="5966324" y="4167004"/>
                  <a:ext cx="4916306" cy="228404"/>
                </a:xfrm>
                <a:prstGeom prst="rect">
                  <a:avLst/>
                </a:prstGeom>
                <a:solidFill>
                  <a:srgbClr val="985F2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13" name="Freeform 23"/>
                <p:cNvSpPr>
                  <a:spLocks/>
                </p:cNvSpPr>
                <p:nvPr/>
              </p:nvSpPr>
              <p:spPr bwMode="auto">
                <a:xfrm>
                  <a:off x="5966324" y="4383169"/>
                  <a:ext cx="3262903" cy="2087349"/>
                </a:xfrm>
                <a:custGeom>
                  <a:avLst/>
                  <a:gdLst>
                    <a:gd name="T0" fmla="*/ 0 w 800"/>
                    <a:gd name="T1" fmla="*/ 477 h 477"/>
                    <a:gd name="T2" fmla="*/ 50 w 800"/>
                    <a:gd name="T3" fmla="*/ 477 h 477"/>
                    <a:gd name="T4" fmla="*/ 50 w 800"/>
                    <a:gd name="T5" fmla="*/ 50 h 477"/>
                    <a:gd name="T6" fmla="*/ 800 w 800"/>
                    <a:gd name="T7" fmla="*/ 50 h 477"/>
                    <a:gd name="T8" fmla="*/ 800 w 800"/>
                    <a:gd name="T9" fmla="*/ 0 h 477"/>
                    <a:gd name="T10" fmla="*/ 0 w 800"/>
                    <a:gd name="T11" fmla="*/ 0 h 477"/>
                    <a:gd name="T12" fmla="*/ 0 w 800"/>
                    <a:gd name="T13" fmla="*/ 477 h 477"/>
                  </a:gdLst>
                  <a:ahLst/>
                  <a:cxnLst>
                    <a:cxn ang="0">
                      <a:pos x="T0" y="T1"/>
                    </a:cxn>
                    <a:cxn ang="0">
                      <a:pos x="T2" y="T3"/>
                    </a:cxn>
                    <a:cxn ang="0">
                      <a:pos x="T4" y="T5"/>
                    </a:cxn>
                    <a:cxn ang="0">
                      <a:pos x="T6" y="T7"/>
                    </a:cxn>
                    <a:cxn ang="0">
                      <a:pos x="T8" y="T9"/>
                    </a:cxn>
                    <a:cxn ang="0">
                      <a:pos x="T10" y="T11"/>
                    </a:cxn>
                    <a:cxn ang="0">
                      <a:pos x="T12" y="T13"/>
                    </a:cxn>
                  </a:cxnLst>
                  <a:rect l="0" t="0" r="r" b="b"/>
                  <a:pathLst>
                    <a:path w="800" h="477">
                      <a:moveTo>
                        <a:pt x="0" y="477"/>
                      </a:moveTo>
                      <a:lnTo>
                        <a:pt x="50" y="477"/>
                      </a:lnTo>
                      <a:lnTo>
                        <a:pt x="50" y="50"/>
                      </a:lnTo>
                      <a:lnTo>
                        <a:pt x="800" y="50"/>
                      </a:lnTo>
                      <a:lnTo>
                        <a:pt x="800" y="0"/>
                      </a:lnTo>
                      <a:lnTo>
                        <a:pt x="0" y="0"/>
                      </a:lnTo>
                      <a:lnTo>
                        <a:pt x="0" y="477"/>
                      </a:lnTo>
                      <a:close/>
                    </a:path>
                  </a:pathLst>
                </a:custGeom>
                <a:solidFill>
                  <a:srgbClr val="6E45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14" name="Freeform 23"/>
                <p:cNvSpPr>
                  <a:spLocks/>
                </p:cNvSpPr>
                <p:nvPr/>
              </p:nvSpPr>
              <p:spPr bwMode="auto">
                <a:xfrm flipH="1">
                  <a:off x="7619727" y="4383169"/>
                  <a:ext cx="3262903" cy="2087349"/>
                </a:xfrm>
                <a:custGeom>
                  <a:avLst/>
                  <a:gdLst>
                    <a:gd name="T0" fmla="*/ 0 w 800"/>
                    <a:gd name="T1" fmla="*/ 477 h 477"/>
                    <a:gd name="T2" fmla="*/ 50 w 800"/>
                    <a:gd name="T3" fmla="*/ 477 h 477"/>
                    <a:gd name="T4" fmla="*/ 50 w 800"/>
                    <a:gd name="T5" fmla="*/ 50 h 477"/>
                    <a:gd name="T6" fmla="*/ 800 w 800"/>
                    <a:gd name="T7" fmla="*/ 50 h 477"/>
                    <a:gd name="T8" fmla="*/ 800 w 800"/>
                    <a:gd name="T9" fmla="*/ 0 h 477"/>
                    <a:gd name="T10" fmla="*/ 0 w 800"/>
                    <a:gd name="T11" fmla="*/ 0 h 477"/>
                    <a:gd name="T12" fmla="*/ 0 w 800"/>
                    <a:gd name="T13" fmla="*/ 477 h 477"/>
                  </a:gdLst>
                  <a:ahLst/>
                  <a:cxnLst>
                    <a:cxn ang="0">
                      <a:pos x="T0" y="T1"/>
                    </a:cxn>
                    <a:cxn ang="0">
                      <a:pos x="T2" y="T3"/>
                    </a:cxn>
                    <a:cxn ang="0">
                      <a:pos x="T4" y="T5"/>
                    </a:cxn>
                    <a:cxn ang="0">
                      <a:pos x="T6" y="T7"/>
                    </a:cxn>
                    <a:cxn ang="0">
                      <a:pos x="T8" y="T9"/>
                    </a:cxn>
                    <a:cxn ang="0">
                      <a:pos x="T10" y="T11"/>
                    </a:cxn>
                    <a:cxn ang="0">
                      <a:pos x="T12" y="T13"/>
                    </a:cxn>
                  </a:cxnLst>
                  <a:rect l="0" t="0" r="r" b="b"/>
                  <a:pathLst>
                    <a:path w="800" h="477">
                      <a:moveTo>
                        <a:pt x="0" y="477"/>
                      </a:moveTo>
                      <a:lnTo>
                        <a:pt x="50" y="477"/>
                      </a:lnTo>
                      <a:lnTo>
                        <a:pt x="50" y="50"/>
                      </a:lnTo>
                      <a:lnTo>
                        <a:pt x="800" y="50"/>
                      </a:lnTo>
                      <a:lnTo>
                        <a:pt x="800" y="0"/>
                      </a:lnTo>
                      <a:lnTo>
                        <a:pt x="0" y="0"/>
                      </a:lnTo>
                      <a:lnTo>
                        <a:pt x="0" y="477"/>
                      </a:lnTo>
                      <a:close/>
                    </a:path>
                  </a:pathLst>
                </a:custGeom>
                <a:solidFill>
                  <a:srgbClr val="6E45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sp>
            <p:nvSpPr>
              <p:cNvPr id="51" name="Freeform 24"/>
              <p:cNvSpPr>
                <a:spLocks/>
              </p:cNvSpPr>
              <p:nvPr/>
            </p:nvSpPr>
            <p:spPr bwMode="auto">
              <a:xfrm>
                <a:off x="6500813" y="2135188"/>
                <a:ext cx="2466975" cy="1636713"/>
              </a:xfrm>
              <a:custGeom>
                <a:avLst/>
                <a:gdLst>
                  <a:gd name="T0" fmla="*/ 7 w 134"/>
                  <a:gd name="T1" fmla="*/ 0 h 89"/>
                  <a:gd name="T2" fmla="*/ 126 w 134"/>
                  <a:gd name="T3" fmla="*/ 0 h 89"/>
                  <a:gd name="T4" fmla="*/ 134 w 134"/>
                  <a:gd name="T5" fmla="*/ 5 h 89"/>
                  <a:gd name="T6" fmla="*/ 134 w 134"/>
                  <a:gd name="T7" fmla="*/ 84 h 89"/>
                  <a:gd name="T8" fmla="*/ 126 w 134"/>
                  <a:gd name="T9" fmla="*/ 89 h 89"/>
                  <a:gd name="T10" fmla="*/ 7 w 134"/>
                  <a:gd name="T11" fmla="*/ 89 h 89"/>
                  <a:gd name="T12" fmla="*/ 0 w 134"/>
                  <a:gd name="T13" fmla="*/ 84 h 89"/>
                  <a:gd name="T14" fmla="*/ 0 w 134"/>
                  <a:gd name="T15" fmla="*/ 5 h 89"/>
                  <a:gd name="T16" fmla="*/ 7 w 134"/>
                  <a:gd name="T17"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89">
                    <a:moveTo>
                      <a:pt x="7" y="0"/>
                    </a:moveTo>
                    <a:cubicBezTo>
                      <a:pt x="126" y="0"/>
                      <a:pt x="126" y="0"/>
                      <a:pt x="126" y="0"/>
                    </a:cubicBezTo>
                    <a:cubicBezTo>
                      <a:pt x="130" y="0"/>
                      <a:pt x="134" y="2"/>
                      <a:pt x="134" y="5"/>
                    </a:cubicBezTo>
                    <a:cubicBezTo>
                      <a:pt x="134" y="84"/>
                      <a:pt x="134" y="84"/>
                      <a:pt x="134" y="84"/>
                    </a:cubicBezTo>
                    <a:cubicBezTo>
                      <a:pt x="134" y="87"/>
                      <a:pt x="130" y="89"/>
                      <a:pt x="126" y="89"/>
                    </a:cubicBezTo>
                    <a:cubicBezTo>
                      <a:pt x="7" y="89"/>
                      <a:pt x="7" y="89"/>
                      <a:pt x="7" y="89"/>
                    </a:cubicBezTo>
                    <a:cubicBezTo>
                      <a:pt x="3" y="89"/>
                      <a:pt x="0" y="87"/>
                      <a:pt x="0" y="84"/>
                    </a:cubicBezTo>
                    <a:cubicBezTo>
                      <a:pt x="0" y="5"/>
                      <a:pt x="0" y="5"/>
                      <a:pt x="0" y="5"/>
                    </a:cubicBezTo>
                    <a:cubicBezTo>
                      <a:pt x="0" y="2"/>
                      <a:pt x="3" y="0"/>
                      <a:pt x="7" y="0"/>
                    </a:cubicBezTo>
                    <a:close/>
                  </a:path>
                </a:pathLst>
              </a:custGeom>
              <a:solidFill>
                <a:srgbClr val="7E90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Rectangle 25"/>
              <p:cNvSpPr>
                <a:spLocks noChangeArrowheads="1"/>
              </p:cNvSpPr>
              <p:nvPr/>
            </p:nvSpPr>
            <p:spPr bwMode="auto">
              <a:xfrm>
                <a:off x="6573838" y="2300288"/>
                <a:ext cx="2301875" cy="1306513"/>
              </a:xfrm>
              <a:prstGeom prst="rect">
                <a:avLst/>
              </a:prstGeom>
              <a:solidFill>
                <a:srgbClr val="34475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26"/>
              <p:cNvSpPr>
                <a:spLocks noChangeArrowheads="1"/>
              </p:cNvSpPr>
              <p:nvPr/>
            </p:nvSpPr>
            <p:spPr bwMode="auto">
              <a:xfrm>
                <a:off x="6611938" y="2355851"/>
                <a:ext cx="2263775" cy="1250950"/>
              </a:xfrm>
              <a:prstGeom prst="rect">
                <a:avLst/>
              </a:prstGeom>
              <a:solidFill>
                <a:schemeClr val="bg2">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27"/>
              <p:cNvSpPr>
                <a:spLocks noChangeArrowheads="1"/>
              </p:cNvSpPr>
              <p:nvPr/>
            </p:nvSpPr>
            <p:spPr bwMode="auto">
              <a:xfrm>
                <a:off x="7421563" y="3771901"/>
                <a:ext cx="606425" cy="276225"/>
              </a:xfrm>
              <a:prstGeom prst="rect">
                <a:avLst/>
              </a:prstGeom>
              <a:solidFill>
                <a:srgbClr val="5B6E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28"/>
              <p:cNvSpPr>
                <a:spLocks/>
              </p:cNvSpPr>
              <p:nvPr/>
            </p:nvSpPr>
            <p:spPr bwMode="auto">
              <a:xfrm>
                <a:off x="7254875" y="4030663"/>
                <a:ext cx="939800" cy="146050"/>
              </a:xfrm>
              <a:custGeom>
                <a:avLst/>
                <a:gdLst>
                  <a:gd name="T0" fmla="*/ 3 w 51"/>
                  <a:gd name="T1" fmla="*/ 0 h 8"/>
                  <a:gd name="T2" fmla="*/ 48 w 51"/>
                  <a:gd name="T3" fmla="*/ 0 h 8"/>
                  <a:gd name="T4" fmla="*/ 51 w 51"/>
                  <a:gd name="T5" fmla="*/ 3 h 8"/>
                  <a:gd name="T6" fmla="*/ 51 w 51"/>
                  <a:gd name="T7" fmla="*/ 8 h 8"/>
                  <a:gd name="T8" fmla="*/ 0 w 51"/>
                  <a:gd name="T9" fmla="*/ 8 h 8"/>
                  <a:gd name="T10" fmla="*/ 0 w 51"/>
                  <a:gd name="T11" fmla="*/ 3 h 8"/>
                  <a:gd name="T12" fmla="*/ 3 w 51"/>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51" h="8">
                    <a:moveTo>
                      <a:pt x="3" y="0"/>
                    </a:moveTo>
                    <a:cubicBezTo>
                      <a:pt x="48" y="0"/>
                      <a:pt x="48" y="0"/>
                      <a:pt x="48" y="0"/>
                    </a:cubicBezTo>
                    <a:cubicBezTo>
                      <a:pt x="50" y="0"/>
                      <a:pt x="51" y="2"/>
                      <a:pt x="51" y="3"/>
                    </a:cubicBezTo>
                    <a:cubicBezTo>
                      <a:pt x="51" y="8"/>
                      <a:pt x="51" y="8"/>
                      <a:pt x="51" y="8"/>
                    </a:cubicBezTo>
                    <a:cubicBezTo>
                      <a:pt x="0" y="8"/>
                      <a:pt x="0" y="8"/>
                      <a:pt x="0" y="8"/>
                    </a:cubicBezTo>
                    <a:cubicBezTo>
                      <a:pt x="0" y="3"/>
                      <a:pt x="0" y="3"/>
                      <a:pt x="0" y="3"/>
                    </a:cubicBezTo>
                    <a:cubicBezTo>
                      <a:pt x="0" y="2"/>
                      <a:pt x="2" y="0"/>
                      <a:pt x="3" y="0"/>
                    </a:cubicBezTo>
                    <a:close/>
                  </a:path>
                </a:pathLst>
              </a:custGeom>
              <a:solidFill>
                <a:srgbClr val="7E90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29"/>
              <p:cNvSpPr>
                <a:spLocks noChangeArrowheads="1"/>
              </p:cNvSpPr>
              <p:nvPr/>
            </p:nvSpPr>
            <p:spPr bwMode="auto">
              <a:xfrm>
                <a:off x="7421563" y="3771901"/>
                <a:ext cx="606425" cy="74613"/>
              </a:xfrm>
              <a:prstGeom prst="rect">
                <a:avLst/>
              </a:prstGeom>
              <a:solidFill>
                <a:srgbClr val="34475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Rectangle 30"/>
              <p:cNvSpPr>
                <a:spLocks noChangeArrowheads="1"/>
              </p:cNvSpPr>
              <p:nvPr/>
            </p:nvSpPr>
            <p:spPr bwMode="auto">
              <a:xfrm>
                <a:off x="6665913" y="2411413"/>
                <a:ext cx="92075" cy="55563"/>
              </a:xfrm>
              <a:prstGeom prst="rect">
                <a:avLst/>
              </a:prstGeom>
              <a:solidFill>
                <a:srgbClr val="9695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Rectangle 31"/>
              <p:cNvSpPr>
                <a:spLocks noChangeArrowheads="1"/>
              </p:cNvSpPr>
              <p:nvPr/>
            </p:nvSpPr>
            <p:spPr bwMode="auto">
              <a:xfrm>
                <a:off x="6813550" y="2411413"/>
                <a:ext cx="1233487" cy="55563"/>
              </a:xfrm>
              <a:prstGeom prst="rect">
                <a:avLst/>
              </a:prstGeom>
              <a:solidFill>
                <a:srgbClr val="DA251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Rectangle 32"/>
              <p:cNvSpPr>
                <a:spLocks noChangeArrowheads="1"/>
              </p:cNvSpPr>
              <p:nvPr/>
            </p:nvSpPr>
            <p:spPr bwMode="auto">
              <a:xfrm>
                <a:off x="6665913" y="2520951"/>
                <a:ext cx="92075" cy="38100"/>
              </a:xfrm>
              <a:prstGeom prst="rect">
                <a:avLst/>
              </a:prstGeom>
              <a:solidFill>
                <a:srgbClr val="9695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Rectangle 33"/>
              <p:cNvSpPr>
                <a:spLocks noChangeArrowheads="1"/>
              </p:cNvSpPr>
              <p:nvPr/>
            </p:nvSpPr>
            <p:spPr bwMode="auto">
              <a:xfrm>
                <a:off x="6813550" y="2520951"/>
                <a:ext cx="1012825" cy="38100"/>
              </a:xfrm>
              <a:prstGeom prst="rect">
                <a:avLst/>
              </a:prstGeom>
              <a:solidFill>
                <a:srgbClr val="DA251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Rectangle 34"/>
              <p:cNvSpPr>
                <a:spLocks noChangeArrowheads="1"/>
              </p:cNvSpPr>
              <p:nvPr/>
            </p:nvSpPr>
            <p:spPr bwMode="auto">
              <a:xfrm>
                <a:off x="6813550" y="2632076"/>
                <a:ext cx="276225" cy="5556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Rectangle 35"/>
              <p:cNvSpPr>
                <a:spLocks noChangeArrowheads="1"/>
              </p:cNvSpPr>
              <p:nvPr/>
            </p:nvSpPr>
            <p:spPr bwMode="auto">
              <a:xfrm>
                <a:off x="6942138" y="2760663"/>
                <a:ext cx="1417637" cy="5556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Rectangle 36"/>
              <p:cNvSpPr>
                <a:spLocks noChangeArrowheads="1"/>
              </p:cNvSpPr>
              <p:nvPr/>
            </p:nvSpPr>
            <p:spPr bwMode="auto">
              <a:xfrm>
                <a:off x="6813550" y="2889251"/>
                <a:ext cx="736600" cy="5556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Rectangle 37"/>
              <p:cNvSpPr>
                <a:spLocks noChangeArrowheads="1"/>
              </p:cNvSpPr>
              <p:nvPr/>
            </p:nvSpPr>
            <p:spPr bwMode="auto">
              <a:xfrm>
                <a:off x="6942138" y="3017838"/>
                <a:ext cx="1252537" cy="3651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Rectangle 38"/>
              <p:cNvSpPr>
                <a:spLocks noChangeArrowheads="1"/>
              </p:cNvSpPr>
              <p:nvPr/>
            </p:nvSpPr>
            <p:spPr bwMode="auto">
              <a:xfrm>
                <a:off x="6813550" y="3146426"/>
                <a:ext cx="1068387" cy="55563"/>
              </a:xfrm>
              <a:prstGeom prst="rect">
                <a:avLst/>
              </a:prstGeom>
              <a:solidFill>
                <a:srgbClr val="9695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Rectangle 39"/>
              <p:cNvSpPr>
                <a:spLocks noChangeArrowheads="1"/>
              </p:cNvSpPr>
              <p:nvPr/>
            </p:nvSpPr>
            <p:spPr bwMode="auto">
              <a:xfrm>
                <a:off x="6942138" y="3276601"/>
                <a:ext cx="1068387" cy="3651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Rectangle 40"/>
              <p:cNvSpPr>
                <a:spLocks noChangeArrowheads="1"/>
              </p:cNvSpPr>
              <p:nvPr/>
            </p:nvSpPr>
            <p:spPr bwMode="auto">
              <a:xfrm>
                <a:off x="6813550" y="3405188"/>
                <a:ext cx="865187" cy="3651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Rectangle 41"/>
              <p:cNvSpPr>
                <a:spLocks noChangeArrowheads="1"/>
              </p:cNvSpPr>
              <p:nvPr/>
            </p:nvSpPr>
            <p:spPr bwMode="auto">
              <a:xfrm>
                <a:off x="6942138" y="3514726"/>
                <a:ext cx="1528762" cy="5556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43"/>
              <p:cNvSpPr>
                <a:spLocks/>
              </p:cNvSpPr>
              <p:nvPr/>
            </p:nvSpPr>
            <p:spPr bwMode="auto">
              <a:xfrm>
                <a:off x="7550150" y="3883026"/>
                <a:ext cx="993775" cy="293688"/>
              </a:xfrm>
              <a:custGeom>
                <a:avLst/>
                <a:gdLst>
                  <a:gd name="T0" fmla="*/ 6 w 54"/>
                  <a:gd name="T1" fmla="*/ 16 h 16"/>
                  <a:gd name="T2" fmla="*/ 7 w 54"/>
                  <a:gd name="T3" fmla="*/ 16 h 16"/>
                  <a:gd name="T4" fmla="*/ 53 w 54"/>
                  <a:gd name="T5" fmla="*/ 16 h 16"/>
                  <a:gd name="T6" fmla="*/ 51 w 54"/>
                  <a:gd name="T7" fmla="*/ 3 h 16"/>
                  <a:gd name="T8" fmla="*/ 51 w 54"/>
                  <a:gd name="T9" fmla="*/ 3 h 16"/>
                  <a:gd name="T10" fmla="*/ 21 w 54"/>
                  <a:gd name="T11" fmla="*/ 1 h 16"/>
                  <a:gd name="T12" fmla="*/ 6 w 54"/>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54" h="16">
                    <a:moveTo>
                      <a:pt x="6" y="16"/>
                    </a:moveTo>
                    <a:cubicBezTo>
                      <a:pt x="7" y="16"/>
                      <a:pt x="7" y="16"/>
                      <a:pt x="7" y="16"/>
                    </a:cubicBezTo>
                    <a:cubicBezTo>
                      <a:pt x="53" y="16"/>
                      <a:pt x="53" y="16"/>
                      <a:pt x="53" y="16"/>
                    </a:cubicBezTo>
                    <a:cubicBezTo>
                      <a:pt x="54" y="13"/>
                      <a:pt x="53" y="7"/>
                      <a:pt x="51" y="3"/>
                    </a:cubicBezTo>
                    <a:cubicBezTo>
                      <a:pt x="51" y="3"/>
                      <a:pt x="51" y="3"/>
                      <a:pt x="51" y="3"/>
                    </a:cubicBezTo>
                    <a:cubicBezTo>
                      <a:pt x="49" y="1"/>
                      <a:pt x="33" y="1"/>
                      <a:pt x="21" y="1"/>
                    </a:cubicBezTo>
                    <a:cubicBezTo>
                      <a:pt x="7" y="0"/>
                      <a:pt x="0" y="8"/>
                      <a:pt x="6" y="16"/>
                    </a:cubicBezTo>
                    <a:close/>
                  </a:path>
                </a:pathLst>
              </a:custGeom>
              <a:solidFill>
                <a:srgbClr val="3849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44"/>
              <p:cNvSpPr>
                <a:spLocks/>
              </p:cNvSpPr>
              <p:nvPr/>
            </p:nvSpPr>
            <p:spPr bwMode="auto">
              <a:xfrm>
                <a:off x="8783638" y="3883026"/>
                <a:ext cx="1011237" cy="293688"/>
              </a:xfrm>
              <a:custGeom>
                <a:avLst/>
                <a:gdLst>
                  <a:gd name="T0" fmla="*/ 48 w 55"/>
                  <a:gd name="T1" fmla="*/ 16 h 16"/>
                  <a:gd name="T2" fmla="*/ 47 w 55"/>
                  <a:gd name="T3" fmla="*/ 16 h 16"/>
                  <a:gd name="T4" fmla="*/ 2 w 55"/>
                  <a:gd name="T5" fmla="*/ 16 h 16"/>
                  <a:gd name="T6" fmla="*/ 4 w 55"/>
                  <a:gd name="T7" fmla="*/ 3 h 16"/>
                  <a:gd name="T8" fmla="*/ 4 w 55"/>
                  <a:gd name="T9" fmla="*/ 3 h 16"/>
                  <a:gd name="T10" fmla="*/ 34 w 55"/>
                  <a:gd name="T11" fmla="*/ 1 h 16"/>
                  <a:gd name="T12" fmla="*/ 48 w 55"/>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55" h="16">
                    <a:moveTo>
                      <a:pt x="48" y="16"/>
                    </a:moveTo>
                    <a:cubicBezTo>
                      <a:pt x="48" y="16"/>
                      <a:pt x="48" y="16"/>
                      <a:pt x="47" y="16"/>
                    </a:cubicBezTo>
                    <a:cubicBezTo>
                      <a:pt x="2" y="16"/>
                      <a:pt x="2" y="16"/>
                      <a:pt x="2" y="16"/>
                    </a:cubicBezTo>
                    <a:cubicBezTo>
                      <a:pt x="0" y="13"/>
                      <a:pt x="1" y="7"/>
                      <a:pt x="4" y="3"/>
                    </a:cubicBezTo>
                    <a:cubicBezTo>
                      <a:pt x="4" y="3"/>
                      <a:pt x="4" y="3"/>
                      <a:pt x="4" y="3"/>
                    </a:cubicBezTo>
                    <a:cubicBezTo>
                      <a:pt x="6" y="1"/>
                      <a:pt x="22" y="1"/>
                      <a:pt x="34" y="1"/>
                    </a:cubicBezTo>
                    <a:cubicBezTo>
                      <a:pt x="48" y="0"/>
                      <a:pt x="55" y="8"/>
                      <a:pt x="48" y="16"/>
                    </a:cubicBezTo>
                    <a:close/>
                  </a:path>
                </a:pathLst>
              </a:custGeom>
              <a:solidFill>
                <a:srgbClr val="3849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45"/>
              <p:cNvSpPr>
                <a:spLocks/>
              </p:cNvSpPr>
              <p:nvPr/>
            </p:nvSpPr>
            <p:spPr bwMode="auto">
              <a:xfrm>
                <a:off x="8783638" y="5005388"/>
                <a:ext cx="349250" cy="1490663"/>
              </a:xfrm>
              <a:custGeom>
                <a:avLst/>
                <a:gdLst>
                  <a:gd name="T0" fmla="*/ 10 w 19"/>
                  <a:gd name="T1" fmla="*/ 0 h 81"/>
                  <a:gd name="T2" fmla="*/ 10 w 19"/>
                  <a:gd name="T3" fmla="*/ 0 h 81"/>
                  <a:gd name="T4" fmla="*/ 19 w 19"/>
                  <a:gd name="T5" fmla="*/ 9 h 81"/>
                  <a:gd name="T6" fmla="*/ 19 w 19"/>
                  <a:gd name="T7" fmla="*/ 72 h 81"/>
                  <a:gd name="T8" fmla="*/ 10 w 19"/>
                  <a:gd name="T9" fmla="*/ 81 h 81"/>
                  <a:gd name="T10" fmla="*/ 10 w 19"/>
                  <a:gd name="T11" fmla="*/ 81 h 81"/>
                  <a:gd name="T12" fmla="*/ 0 w 19"/>
                  <a:gd name="T13" fmla="*/ 72 h 81"/>
                  <a:gd name="T14" fmla="*/ 0 w 19"/>
                  <a:gd name="T15" fmla="*/ 9 h 81"/>
                  <a:gd name="T16" fmla="*/ 10 w 19"/>
                  <a:gd name="T1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81">
                    <a:moveTo>
                      <a:pt x="10" y="0"/>
                    </a:moveTo>
                    <a:cubicBezTo>
                      <a:pt x="10" y="0"/>
                      <a:pt x="10" y="0"/>
                      <a:pt x="10" y="0"/>
                    </a:cubicBezTo>
                    <a:cubicBezTo>
                      <a:pt x="15" y="0"/>
                      <a:pt x="19" y="4"/>
                      <a:pt x="19" y="9"/>
                    </a:cubicBezTo>
                    <a:cubicBezTo>
                      <a:pt x="19" y="72"/>
                      <a:pt x="19" y="72"/>
                      <a:pt x="19" y="72"/>
                    </a:cubicBezTo>
                    <a:cubicBezTo>
                      <a:pt x="19" y="77"/>
                      <a:pt x="15" y="81"/>
                      <a:pt x="10" y="81"/>
                    </a:cubicBezTo>
                    <a:cubicBezTo>
                      <a:pt x="10" y="81"/>
                      <a:pt x="10" y="81"/>
                      <a:pt x="10" y="81"/>
                    </a:cubicBezTo>
                    <a:cubicBezTo>
                      <a:pt x="4" y="81"/>
                      <a:pt x="0" y="77"/>
                      <a:pt x="0" y="72"/>
                    </a:cubicBezTo>
                    <a:cubicBezTo>
                      <a:pt x="0" y="9"/>
                      <a:pt x="0" y="9"/>
                      <a:pt x="0" y="9"/>
                    </a:cubicBezTo>
                    <a:cubicBezTo>
                      <a:pt x="0" y="4"/>
                      <a:pt x="4" y="0"/>
                      <a:pt x="10" y="0"/>
                    </a:cubicBezTo>
                    <a:close/>
                  </a:path>
                </a:pathLst>
              </a:custGeom>
              <a:solidFill>
                <a:srgbClr val="3B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46"/>
              <p:cNvSpPr>
                <a:spLocks/>
              </p:cNvSpPr>
              <p:nvPr/>
            </p:nvSpPr>
            <p:spPr bwMode="auto">
              <a:xfrm>
                <a:off x="8912225" y="3441701"/>
                <a:ext cx="865187" cy="735013"/>
              </a:xfrm>
              <a:custGeom>
                <a:avLst/>
                <a:gdLst>
                  <a:gd name="T0" fmla="*/ 36 w 47"/>
                  <a:gd name="T1" fmla="*/ 40 h 40"/>
                  <a:gd name="T2" fmla="*/ 20 w 47"/>
                  <a:gd name="T3" fmla="*/ 28 h 40"/>
                  <a:gd name="T4" fmla="*/ 4 w 47"/>
                  <a:gd name="T5" fmla="*/ 12 h 40"/>
                  <a:gd name="T6" fmla="*/ 13 w 47"/>
                  <a:gd name="T7" fmla="*/ 0 h 40"/>
                  <a:gd name="T8" fmla="*/ 13 w 47"/>
                  <a:gd name="T9" fmla="*/ 0 h 40"/>
                  <a:gd name="T10" fmla="*/ 36 w 47"/>
                  <a:gd name="T11" fmla="*/ 20 h 40"/>
                  <a:gd name="T12" fmla="*/ 36 w 47"/>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47" h="40">
                    <a:moveTo>
                      <a:pt x="36" y="40"/>
                    </a:moveTo>
                    <a:cubicBezTo>
                      <a:pt x="28" y="40"/>
                      <a:pt x="24" y="32"/>
                      <a:pt x="20" y="28"/>
                    </a:cubicBezTo>
                    <a:cubicBezTo>
                      <a:pt x="4" y="12"/>
                      <a:pt x="4" y="12"/>
                      <a:pt x="4" y="12"/>
                    </a:cubicBezTo>
                    <a:cubicBezTo>
                      <a:pt x="0" y="8"/>
                      <a:pt x="8" y="1"/>
                      <a:pt x="13" y="0"/>
                    </a:cubicBezTo>
                    <a:cubicBezTo>
                      <a:pt x="13" y="0"/>
                      <a:pt x="13" y="0"/>
                      <a:pt x="13" y="0"/>
                    </a:cubicBezTo>
                    <a:cubicBezTo>
                      <a:pt x="17" y="0"/>
                      <a:pt x="28" y="11"/>
                      <a:pt x="36" y="20"/>
                    </a:cubicBezTo>
                    <a:cubicBezTo>
                      <a:pt x="47" y="30"/>
                      <a:pt x="45" y="40"/>
                      <a:pt x="36" y="40"/>
                    </a:cubicBezTo>
                    <a:close/>
                  </a:path>
                </a:pathLst>
              </a:custGeom>
              <a:solidFill>
                <a:srgbClr val="5758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47"/>
              <p:cNvSpPr>
                <a:spLocks/>
              </p:cNvSpPr>
              <p:nvPr/>
            </p:nvSpPr>
            <p:spPr bwMode="auto">
              <a:xfrm>
                <a:off x="8194675" y="4692651"/>
                <a:ext cx="957262" cy="441325"/>
              </a:xfrm>
              <a:custGeom>
                <a:avLst/>
                <a:gdLst>
                  <a:gd name="T0" fmla="*/ 11 w 52"/>
                  <a:gd name="T1" fmla="*/ 0 h 24"/>
                  <a:gd name="T2" fmla="*/ 26 w 52"/>
                  <a:gd name="T3" fmla="*/ 0 h 24"/>
                  <a:gd name="T4" fmla="*/ 41 w 52"/>
                  <a:gd name="T5" fmla="*/ 0 h 24"/>
                  <a:gd name="T6" fmla="*/ 50 w 52"/>
                  <a:gd name="T7" fmla="*/ 5 h 24"/>
                  <a:gd name="T8" fmla="*/ 50 w 52"/>
                  <a:gd name="T9" fmla="*/ 11 h 24"/>
                  <a:gd name="T10" fmla="*/ 51 w 52"/>
                  <a:gd name="T11" fmla="*/ 18 h 24"/>
                  <a:gd name="T12" fmla="*/ 42 w 52"/>
                  <a:gd name="T13" fmla="*/ 24 h 24"/>
                  <a:gd name="T14" fmla="*/ 26 w 52"/>
                  <a:gd name="T15" fmla="*/ 24 h 24"/>
                  <a:gd name="T16" fmla="*/ 9 w 52"/>
                  <a:gd name="T17" fmla="*/ 24 h 24"/>
                  <a:gd name="T18" fmla="*/ 0 w 52"/>
                  <a:gd name="T19" fmla="*/ 18 h 24"/>
                  <a:gd name="T20" fmla="*/ 1 w 52"/>
                  <a:gd name="T21" fmla="*/ 11 h 24"/>
                  <a:gd name="T22" fmla="*/ 2 w 52"/>
                  <a:gd name="T23" fmla="*/ 5 h 24"/>
                  <a:gd name="T24" fmla="*/ 11 w 52"/>
                  <a:gd name="T25"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 h="24">
                    <a:moveTo>
                      <a:pt x="11" y="0"/>
                    </a:moveTo>
                    <a:cubicBezTo>
                      <a:pt x="16" y="0"/>
                      <a:pt x="21" y="0"/>
                      <a:pt x="26" y="0"/>
                    </a:cubicBezTo>
                    <a:cubicBezTo>
                      <a:pt x="31" y="0"/>
                      <a:pt x="36" y="0"/>
                      <a:pt x="41" y="0"/>
                    </a:cubicBezTo>
                    <a:cubicBezTo>
                      <a:pt x="45" y="0"/>
                      <a:pt x="49" y="2"/>
                      <a:pt x="50" y="5"/>
                    </a:cubicBezTo>
                    <a:cubicBezTo>
                      <a:pt x="50" y="7"/>
                      <a:pt x="50" y="9"/>
                      <a:pt x="50" y="11"/>
                    </a:cubicBezTo>
                    <a:cubicBezTo>
                      <a:pt x="51" y="13"/>
                      <a:pt x="51" y="16"/>
                      <a:pt x="51" y="18"/>
                    </a:cubicBezTo>
                    <a:cubicBezTo>
                      <a:pt x="52" y="21"/>
                      <a:pt x="48" y="24"/>
                      <a:pt x="42" y="24"/>
                    </a:cubicBezTo>
                    <a:cubicBezTo>
                      <a:pt x="37" y="24"/>
                      <a:pt x="31" y="24"/>
                      <a:pt x="26" y="24"/>
                    </a:cubicBezTo>
                    <a:cubicBezTo>
                      <a:pt x="20" y="24"/>
                      <a:pt x="14" y="24"/>
                      <a:pt x="9" y="24"/>
                    </a:cubicBezTo>
                    <a:cubicBezTo>
                      <a:pt x="3" y="24"/>
                      <a:pt x="0" y="21"/>
                      <a:pt x="0" y="18"/>
                    </a:cubicBezTo>
                    <a:cubicBezTo>
                      <a:pt x="1" y="16"/>
                      <a:pt x="1" y="13"/>
                      <a:pt x="1" y="11"/>
                    </a:cubicBezTo>
                    <a:cubicBezTo>
                      <a:pt x="2" y="9"/>
                      <a:pt x="2" y="7"/>
                      <a:pt x="2" y="5"/>
                    </a:cubicBezTo>
                    <a:cubicBezTo>
                      <a:pt x="3" y="2"/>
                      <a:pt x="7" y="0"/>
                      <a:pt x="11" y="0"/>
                    </a:cubicBezTo>
                    <a:close/>
                  </a:path>
                </a:pathLst>
              </a:custGeom>
              <a:solidFill>
                <a:srgbClr val="3B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Rectangle 48"/>
              <p:cNvSpPr>
                <a:spLocks noChangeArrowheads="1"/>
              </p:cNvSpPr>
              <p:nvPr/>
            </p:nvSpPr>
            <p:spPr bwMode="auto">
              <a:xfrm>
                <a:off x="8451850" y="3201988"/>
                <a:ext cx="441325" cy="239713"/>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5" name="Rectangle 49"/>
              <p:cNvSpPr>
                <a:spLocks noChangeArrowheads="1"/>
              </p:cNvSpPr>
              <p:nvPr/>
            </p:nvSpPr>
            <p:spPr bwMode="auto">
              <a:xfrm>
                <a:off x="8451850" y="3201988"/>
                <a:ext cx="220662" cy="239713"/>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50"/>
              <p:cNvSpPr>
                <a:spLocks/>
              </p:cNvSpPr>
              <p:nvPr/>
            </p:nvSpPr>
            <p:spPr bwMode="auto">
              <a:xfrm>
                <a:off x="8286750" y="2908301"/>
                <a:ext cx="92075" cy="146050"/>
              </a:xfrm>
              <a:custGeom>
                <a:avLst/>
                <a:gdLst>
                  <a:gd name="T0" fmla="*/ 1 w 5"/>
                  <a:gd name="T1" fmla="*/ 0 h 8"/>
                  <a:gd name="T2" fmla="*/ 2 w 5"/>
                  <a:gd name="T3" fmla="*/ 0 h 8"/>
                  <a:gd name="T4" fmla="*/ 4 w 5"/>
                  <a:gd name="T5" fmla="*/ 1 h 8"/>
                  <a:gd name="T6" fmla="*/ 5 w 5"/>
                  <a:gd name="T7" fmla="*/ 6 h 8"/>
                  <a:gd name="T8" fmla="*/ 4 w 5"/>
                  <a:gd name="T9" fmla="*/ 7 h 8"/>
                  <a:gd name="T10" fmla="*/ 3 w 5"/>
                  <a:gd name="T11" fmla="*/ 7 h 8"/>
                  <a:gd name="T12" fmla="*/ 1 w 5"/>
                  <a:gd name="T13" fmla="*/ 6 h 8"/>
                  <a:gd name="T14" fmla="*/ 0 w 5"/>
                  <a:gd name="T15" fmla="*/ 2 h 8"/>
                  <a:gd name="T16" fmla="*/ 1 w 5"/>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8">
                    <a:moveTo>
                      <a:pt x="1" y="0"/>
                    </a:moveTo>
                    <a:cubicBezTo>
                      <a:pt x="2" y="0"/>
                      <a:pt x="2" y="0"/>
                      <a:pt x="2" y="0"/>
                    </a:cubicBezTo>
                    <a:cubicBezTo>
                      <a:pt x="3" y="0"/>
                      <a:pt x="3" y="1"/>
                      <a:pt x="4" y="1"/>
                    </a:cubicBezTo>
                    <a:cubicBezTo>
                      <a:pt x="5" y="6"/>
                      <a:pt x="5" y="6"/>
                      <a:pt x="5" y="6"/>
                    </a:cubicBezTo>
                    <a:cubicBezTo>
                      <a:pt x="5" y="7"/>
                      <a:pt x="4" y="7"/>
                      <a:pt x="4" y="7"/>
                    </a:cubicBezTo>
                    <a:cubicBezTo>
                      <a:pt x="3" y="7"/>
                      <a:pt x="3" y="7"/>
                      <a:pt x="3" y="7"/>
                    </a:cubicBezTo>
                    <a:cubicBezTo>
                      <a:pt x="2" y="8"/>
                      <a:pt x="1" y="7"/>
                      <a:pt x="1" y="6"/>
                    </a:cubicBezTo>
                    <a:cubicBezTo>
                      <a:pt x="0" y="2"/>
                      <a:pt x="0" y="2"/>
                      <a:pt x="0" y="2"/>
                    </a:cubicBezTo>
                    <a:cubicBezTo>
                      <a:pt x="0" y="1"/>
                      <a:pt x="1" y="0"/>
                      <a:pt x="1" y="0"/>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7" name="Freeform 51"/>
              <p:cNvSpPr>
                <a:spLocks/>
              </p:cNvSpPr>
              <p:nvPr/>
            </p:nvSpPr>
            <p:spPr bwMode="auto">
              <a:xfrm>
                <a:off x="8967788" y="2908301"/>
                <a:ext cx="92075" cy="146050"/>
              </a:xfrm>
              <a:custGeom>
                <a:avLst/>
                <a:gdLst>
                  <a:gd name="T0" fmla="*/ 4 w 5"/>
                  <a:gd name="T1" fmla="*/ 0 h 8"/>
                  <a:gd name="T2" fmla="*/ 3 w 5"/>
                  <a:gd name="T3" fmla="*/ 0 h 8"/>
                  <a:gd name="T4" fmla="*/ 1 w 5"/>
                  <a:gd name="T5" fmla="*/ 1 h 8"/>
                  <a:gd name="T6" fmla="*/ 0 w 5"/>
                  <a:gd name="T7" fmla="*/ 6 h 8"/>
                  <a:gd name="T8" fmla="*/ 1 w 5"/>
                  <a:gd name="T9" fmla="*/ 7 h 8"/>
                  <a:gd name="T10" fmla="*/ 2 w 5"/>
                  <a:gd name="T11" fmla="*/ 7 h 8"/>
                  <a:gd name="T12" fmla="*/ 3 w 5"/>
                  <a:gd name="T13" fmla="*/ 6 h 8"/>
                  <a:gd name="T14" fmla="*/ 4 w 5"/>
                  <a:gd name="T15" fmla="*/ 2 h 8"/>
                  <a:gd name="T16" fmla="*/ 4 w 5"/>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8">
                    <a:moveTo>
                      <a:pt x="4" y="0"/>
                    </a:moveTo>
                    <a:cubicBezTo>
                      <a:pt x="3" y="0"/>
                      <a:pt x="3" y="0"/>
                      <a:pt x="3" y="0"/>
                    </a:cubicBezTo>
                    <a:cubicBezTo>
                      <a:pt x="2" y="0"/>
                      <a:pt x="1" y="1"/>
                      <a:pt x="1" y="1"/>
                    </a:cubicBezTo>
                    <a:cubicBezTo>
                      <a:pt x="0" y="6"/>
                      <a:pt x="0" y="6"/>
                      <a:pt x="0" y="6"/>
                    </a:cubicBezTo>
                    <a:cubicBezTo>
                      <a:pt x="0" y="7"/>
                      <a:pt x="1" y="7"/>
                      <a:pt x="1" y="7"/>
                    </a:cubicBezTo>
                    <a:cubicBezTo>
                      <a:pt x="2" y="7"/>
                      <a:pt x="2" y="7"/>
                      <a:pt x="2" y="7"/>
                    </a:cubicBezTo>
                    <a:cubicBezTo>
                      <a:pt x="3" y="8"/>
                      <a:pt x="3" y="7"/>
                      <a:pt x="3" y="6"/>
                    </a:cubicBezTo>
                    <a:cubicBezTo>
                      <a:pt x="4" y="2"/>
                      <a:pt x="4" y="2"/>
                      <a:pt x="4" y="2"/>
                    </a:cubicBezTo>
                    <a:cubicBezTo>
                      <a:pt x="5" y="1"/>
                      <a:pt x="4" y="0"/>
                      <a:pt x="4" y="0"/>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8" name="Freeform 52"/>
              <p:cNvSpPr>
                <a:spLocks/>
              </p:cNvSpPr>
              <p:nvPr/>
            </p:nvSpPr>
            <p:spPr bwMode="auto">
              <a:xfrm>
                <a:off x="8286750" y="2338388"/>
                <a:ext cx="754062" cy="1028700"/>
              </a:xfrm>
              <a:custGeom>
                <a:avLst/>
                <a:gdLst>
                  <a:gd name="T0" fmla="*/ 40 w 41"/>
                  <a:gd name="T1" fmla="*/ 32 h 56"/>
                  <a:gd name="T2" fmla="*/ 40 w 41"/>
                  <a:gd name="T3" fmla="*/ 34 h 56"/>
                  <a:gd name="T4" fmla="*/ 33 w 41"/>
                  <a:gd name="T5" fmla="*/ 48 h 56"/>
                  <a:gd name="T6" fmla="*/ 9 w 41"/>
                  <a:gd name="T7" fmla="*/ 48 h 56"/>
                  <a:gd name="T8" fmla="*/ 2 w 41"/>
                  <a:gd name="T9" fmla="*/ 35 h 56"/>
                  <a:gd name="T10" fmla="*/ 2 w 41"/>
                  <a:gd name="T11" fmla="*/ 18 h 56"/>
                  <a:gd name="T12" fmla="*/ 28 w 41"/>
                  <a:gd name="T13" fmla="*/ 8 h 56"/>
                  <a:gd name="T14" fmla="*/ 39 w 41"/>
                  <a:gd name="T15" fmla="*/ 18 h 56"/>
                  <a:gd name="T16" fmla="*/ 40 w 41"/>
                  <a:gd name="T17" fmla="*/ 3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56">
                    <a:moveTo>
                      <a:pt x="40" y="32"/>
                    </a:moveTo>
                    <a:cubicBezTo>
                      <a:pt x="40" y="33"/>
                      <a:pt x="40" y="30"/>
                      <a:pt x="40" y="34"/>
                    </a:cubicBezTo>
                    <a:cubicBezTo>
                      <a:pt x="39" y="37"/>
                      <a:pt x="36" y="44"/>
                      <a:pt x="33" y="48"/>
                    </a:cubicBezTo>
                    <a:cubicBezTo>
                      <a:pt x="27" y="56"/>
                      <a:pt x="16" y="56"/>
                      <a:pt x="9" y="48"/>
                    </a:cubicBezTo>
                    <a:cubicBezTo>
                      <a:pt x="6" y="46"/>
                      <a:pt x="3" y="39"/>
                      <a:pt x="2" y="35"/>
                    </a:cubicBezTo>
                    <a:cubicBezTo>
                      <a:pt x="1" y="29"/>
                      <a:pt x="0" y="23"/>
                      <a:pt x="2" y="18"/>
                    </a:cubicBezTo>
                    <a:cubicBezTo>
                      <a:pt x="5" y="8"/>
                      <a:pt x="18" y="0"/>
                      <a:pt x="28" y="8"/>
                    </a:cubicBezTo>
                    <a:cubicBezTo>
                      <a:pt x="34" y="6"/>
                      <a:pt x="39" y="13"/>
                      <a:pt x="39" y="18"/>
                    </a:cubicBezTo>
                    <a:cubicBezTo>
                      <a:pt x="41" y="23"/>
                      <a:pt x="40" y="27"/>
                      <a:pt x="40" y="32"/>
                    </a:cubicBezTo>
                    <a:close/>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9" name="Freeform 53"/>
              <p:cNvSpPr>
                <a:spLocks/>
              </p:cNvSpPr>
              <p:nvPr/>
            </p:nvSpPr>
            <p:spPr bwMode="auto">
              <a:xfrm>
                <a:off x="8120063" y="3441701"/>
                <a:ext cx="1104900" cy="1527175"/>
              </a:xfrm>
              <a:custGeom>
                <a:avLst/>
                <a:gdLst>
                  <a:gd name="T0" fmla="*/ 7 w 60"/>
                  <a:gd name="T1" fmla="*/ 0 h 83"/>
                  <a:gd name="T2" fmla="*/ 29 w 60"/>
                  <a:gd name="T3" fmla="*/ 0 h 83"/>
                  <a:gd name="T4" fmla="*/ 29 w 60"/>
                  <a:gd name="T5" fmla="*/ 0 h 83"/>
                  <a:gd name="T6" fmla="*/ 30 w 60"/>
                  <a:gd name="T7" fmla="*/ 0 h 83"/>
                  <a:gd name="T8" fmla="*/ 30 w 60"/>
                  <a:gd name="T9" fmla="*/ 0 h 83"/>
                  <a:gd name="T10" fmla="*/ 31 w 60"/>
                  <a:gd name="T11" fmla="*/ 0 h 83"/>
                  <a:gd name="T12" fmla="*/ 31 w 60"/>
                  <a:gd name="T13" fmla="*/ 0 h 83"/>
                  <a:gd name="T14" fmla="*/ 53 w 60"/>
                  <a:gd name="T15" fmla="*/ 0 h 83"/>
                  <a:gd name="T16" fmla="*/ 59 w 60"/>
                  <a:gd name="T17" fmla="*/ 10 h 83"/>
                  <a:gd name="T18" fmla="*/ 56 w 60"/>
                  <a:gd name="T19" fmla="*/ 42 h 83"/>
                  <a:gd name="T20" fmla="*/ 56 w 60"/>
                  <a:gd name="T21" fmla="*/ 83 h 83"/>
                  <a:gd name="T22" fmla="*/ 4 w 60"/>
                  <a:gd name="T23" fmla="*/ 83 h 83"/>
                  <a:gd name="T24" fmla="*/ 4 w 60"/>
                  <a:gd name="T25" fmla="*/ 42 h 83"/>
                  <a:gd name="T26" fmla="*/ 1 w 60"/>
                  <a:gd name="T27" fmla="*/ 10 h 83"/>
                  <a:gd name="T28" fmla="*/ 7 w 60"/>
                  <a:gd name="T29"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 h="83">
                    <a:moveTo>
                      <a:pt x="7" y="0"/>
                    </a:moveTo>
                    <a:cubicBezTo>
                      <a:pt x="29" y="0"/>
                      <a:pt x="29" y="0"/>
                      <a:pt x="29" y="0"/>
                    </a:cubicBezTo>
                    <a:cubicBezTo>
                      <a:pt x="29" y="0"/>
                      <a:pt x="29" y="0"/>
                      <a:pt x="29" y="0"/>
                    </a:cubicBezTo>
                    <a:cubicBezTo>
                      <a:pt x="30" y="0"/>
                      <a:pt x="30" y="0"/>
                      <a:pt x="30" y="0"/>
                    </a:cubicBezTo>
                    <a:cubicBezTo>
                      <a:pt x="30" y="0"/>
                      <a:pt x="30" y="0"/>
                      <a:pt x="30" y="0"/>
                    </a:cubicBezTo>
                    <a:cubicBezTo>
                      <a:pt x="31" y="0"/>
                      <a:pt x="31" y="0"/>
                      <a:pt x="31" y="0"/>
                    </a:cubicBezTo>
                    <a:cubicBezTo>
                      <a:pt x="31" y="0"/>
                      <a:pt x="31" y="0"/>
                      <a:pt x="31" y="0"/>
                    </a:cubicBezTo>
                    <a:cubicBezTo>
                      <a:pt x="53" y="0"/>
                      <a:pt x="53" y="0"/>
                      <a:pt x="53" y="0"/>
                    </a:cubicBezTo>
                    <a:cubicBezTo>
                      <a:pt x="57" y="0"/>
                      <a:pt x="60" y="4"/>
                      <a:pt x="59" y="10"/>
                    </a:cubicBezTo>
                    <a:cubicBezTo>
                      <a:pt x="58" y="22"/>
                      <a:pt x="56" y="32"/>
                      <a:pt x="56" y="42"/>
                    </a:cubicBezTo>
                    <a:cubicBezTo>
                      <a:pt x="56" y="83"/>
                      <a:pt x="56" y="83"/>
                      <a:pt x="56" y="83"/>
                    </a:cubicBezTo>
                    <a:cubicBezTo>
                      <a:pt x="4" y="83"/>
                      <a:pt x="4" y="83"/>
                      <a:pt x="4" y="83"/>
                    </a:cubicBezTo>
                    <a:cubicBezTo>
                      <a:pt x="4" y="42"/>
                      <a:pt x="4" y="42"/>
                      <a:pt x="4" y="42"/>
                    </a:cubicBezTo>
                    <a:cubicBezTo>
                      <a:pt x="4" y="32"/>
                      <a:pt x="2" y="22"/>
                      <a:pt x="1" y="10"/>
                    </a:cubicBezTo>
                    <a:cubicBezTo>
                      <a:pt x="0" y="4"/>
                      <a:pt x="3" y="0"/>
                      <a:pt x="7" y="0"/>
                    </a:cubicBezTo>
                    <a:close/>
                  </a:path>
                </a:pathLst>
              </a:custGeom>
              <a:solidFill>
                <a:srgbClr val="494F7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54"/>
              <p:cNvSpPr>
                <a:spLocks/>
              </p:cNvSpPr>
              <p:nvPr/>
            </p:nvSpPr>
            <p:spPr bwMode="auto">
              <a:xfrm>
                <a:off x="8194675" y="5005388"/>
                <a:ext cx="349250" cy="1490663"/>
              </a:xfrm>
              <a:custGeom>
                <a:avLst/>
                <a:gdLst>
                  <a:gd name="T0" fmla="*/ 10 w 19"/>
                  <a:gd name="T1" fmla="*/ 0 h 81"/>
                  <a:gd name="T2" fmla="*/ 10 w 19"/>
                  <a:gd name="T3" fmla="*/ 0 h 81"/>
                  <a:gd name="T4" fmla="*/ 19 w 19"/>
                  <a:gd name="T5" fmla="*/ 9 h 81"/>
                  <a:gd name="T6" fmla="*/ 19 w 19"/>
                  <a:gd name="T7" fmla="*/ 72 h 81"/>
                  <a:gd name="T8" fmla="*/ 10 w 19"/>
                  <a:gd name="T9" fmla="*/ 81 h 81"/>
                  <a:gd name="T10" fmla="*/ 10 w 19"/>
                  <a:gd name="T11" fmla="*/ 81 h 81"/>
                  <a:gd name="T12" fmla="*/ 0 w 19"/>
                  <a:gd name="T13" fmla="*/ 72 h 81"/>
                  <a:gd name="T14" fmla="*/ 0 w 19"/>
                  <a:gd name="T15" fmla="*/ 9 h 81"/>
                  <a:gd name="T16" fmla="*/ 10 w 19"/>
                  <a:gd name="T1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81">
                    <a:moveTo>
                      <a:pt x="10" y="0"/>
                    </a:moveTo>
                    <a:cubicBezTo>
                      <a:pt x="10" y="0"/>
                      <a:pt x="10" y="0"/>
                      <a:pt x="10" y="0"/>
                    </a:cubicBezTo>
                    <a:cubicBezTo>
                      <a:pt x="15" y="0"/>
                      <a:pt x="19" y="4"/>
                      <a:pt x="19" y="9"/>
                    </a:cubicBezTo>
                    <a:cubicBezTo>
                      <a:pt x="19" y="72"/>
                      <a:pt x="19" y="72"/>
                      <a:pt x="19" y="72"/>
                    </a:cubicBezTo>
                    <a:cubicBezTo>
                      <a:pt x="19" y="77"/>
                      <a:pt x="15" y="81"/>
                      <a:pt x="10" y="81"/>
                    </a:cubicBezTo>
                    <a:cubicBezTo>
                      <a:pt x="10" y="81"/>
                      <a:pt x="10" y="81"/>
                      <a:pt x="10" y="81"/>
                    </a:cubicBezTo>
                    <a:cubicBezTo>
                      <a:pt x="5" y="81"/>
                      <a:pt x="0" y="77"/>
                      <a:pt x="0" y="72"/>
                    </a:cubicBezTo>
                    <a:cubicBezTo>
                      <a:pt x="0" y="9"/>
                      <a:pt x="0" y="9"/>
                      <a:pt x="0" y="9"/>
                    </a:cubicBezTo>
                    <a:cubicBezTo>
                      <a:pt x="0" y="4"/>
                      <a:pt x="5" y="0"/>
                      <a:pt x="10" y="0"/>
                    </a:cubicBezTo>
                    <a:close/>
                  </a:path>
                </a:pathLst>
              </a:custGeom>
              <a:solidFill>
                <a:srgbClr val="3B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55"/>
              <p:cNvSpPr>
                <a:spLocks/>
              </p:cNvSpPr>
              <p:nvPr/>
            </p:nvSpPr>
            <p:spPr bwMode="auto">
              <a:xfrm>
                <a:off x="8175625" y="3441701"/>
                <a:ext cx="496887" cy="1527175"/>
              </a:xfrm>
              <a:custGeom>
                <a:avLst/>
                <a:gdLst>
                  <a:gd name="T0" fmla="*/ 4 w 27"/>
                  <a:gd name="T1" fmla="*/ 0 h 83"/>
                  <a:gd name="T2" fmla="*/ 26 w 27"/>
                  <a:gd name="T3" fmla="*/ 0 h 83"/>
                  <a:gd name="T4" fmla="*/ 26 w 27"/>
                  <a:gd name="T5" fmla="*/ 0 h 83"/>
                  <a:gd name="T6" fmla="*/ 27 w 27"/>
                  <a:gd name="T7" fmla="*/ 0 h 83"/>
                  <a:gd name="T8" fmla="*/ 27 w 27"/>
                  <a:gd name="T9" fmla="*/ 0 h 83"/>
                  <a:gd name="T10" fmla="*/ 27 w 27"/>
                  <a:gd name="T11" fmla="*/ 83 h 83"/>
                  <a:gd name="T12" fmla="*/ 1 w 27"/>
                  <a:gd name="T13" fmla="*/ 83 h 83"/>
                  <a:gd name="T14" fmla="*/ 0 w 27"/>
                  <a:gd name="T15" fmla="*/ 10 h 83"/>
                  <a:gd name="T16" fmla="*/ 4 w 27"/>
                  <a:gd name="T17"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83">
                    <a:moveTo>
                      <a:pt x="4" y="0"/>
                    </a:moveTo>
                    <a:cubicBezTo>
                      <a:pt x="26" y="0"/>
                      <a:pt x="26" y="0"/>
                      <a:pt x="26" y="0"/>
                    </a:cubicBezTo>
                    <a:cubicBezTo>
                      <a:pt x="26" y="0"/>
                      <a:pt x="26" y="0"/>
                      <a:pt x="26" y="0"/>
                    </a:cubicBezTo>
                    <a:cubicBezTo>
                      <a:pt x="27" y="0"/>
                      <a:pt x="27" y="0"/>
                      <a:pt x="27" y="0"/>
                    </a:cubicBezTo>
                    <a:cubicBezTo>
                      <a:pt x="27" y="0"/>
                      <a:pt x="27" y="0"/>
                      <a:pt x="27" y="0"/>
                    </a:cubicBezTo>
                    <a:cubicBezTo>
                      <a:pt x="27" y="83"/>
                      <a:pt x="27" y="83"/>
                      <a:pt x="27" y="83"/>
                    </a:cubicBezTo>
                    <a:cubicBezTo>
                      <a:pt x="1" y="83"/>
                      <a:pt x="1" y="83"/>
                      <a:pt x="1" y="83"/>
                    </a:cubicBezTo>
                    <a:cubicBezTo>
                      <a:pt x="0" y="10"/>
                      <a:pt x="0" y="10"/>
                      <a:pt x="0" y="10"/>
                    </a:cubicBezTo>
                    <a:cubicBezTo>
                      <a:pt x="0" y="4"/>
                      <a:pt x="0" y="0"/>
                      <a:pt x="4" y="0"/>
                    </a:cubicBezTo>
                    <a:close/>
                  </a:path>
                </a:pathLst>
              </a:custGeom>
              <a:solidFill>
                <a:srgbClr val="5362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56"/>
              <p:cNvSpPr>
                <a:spLocks/>
              </p:cNvSpPr>
              <p:nvPr/>
            </p:nvSpPr>
            <p:spPr bwMode="auto">
              <a:xfrm>
                <a:off x="8359775" y="3386138"/>
                <a:ext cx="625475" cy="147638"/>
              </a:xfrm>
              <a:custGeom>
                <a:avLst/>
                <a:gdLst>
                  <a:gd name="T0" fmla="*/ 5 w 34"/>
                  <a:gd name="T1" fmla="*/ 0 h 8"/>
                  <a:gd name="T2" fmla="*/ 0 w 34"/>
                  <a:gd name="T3" fmla="*/ 3 h 8"/>
                  <a:gd name="T4" fmla="*/ 34 w 34"/>
                  <a:gd name="T5" fmla="*/ 3 h 8"/>
                  <a:gd name="T6" fmla="*/ 29 w 34"/>
                  <a:gd name="T7" fmla="*/ 0 h 8"/>
                  <a:gd name="T8" fmla="*/ 5 w 34"/>
                  <a:gd name="T9" fmla="*/ 0 h 8"/>
                </a:gdLst>
                <a:ahLst/>
                <a:cxnLst>
                  <a:cxn ang="0">
                    <a:pos x="T0" y="T1"/>
                  </a:cxn>
                  <a:cxn ang="0">
                    <a:pos x="T2" y="T3"/>
                  </a:cxn>
                  <a:cxn ang="0">
                    <a:pos x="T4" y="T5"/>
                  </a:cxn>
                  <a:cxn ang="0">
                    <a:pos x="T6" y="T7"/>
                  </a:cxn>
                  <a:cxn ang="0">
                    <a:pos x="T8" y="T9"/>
                  </a:cxn>
                </a:cxnLst>
                <a:rect l="0" t="0" r="r" b="b"/>
                <a:pathLst>
                  <a:path w="34" h="8">
                    <a:moveTo>
                      <a:pt x="5" y="0"/>
                    </a:moveTo>
                    <a:cubicBezTo>
                      <a:pt x="0" y="3"/>
                      <a:pt x="0" y="3"/>
                      <a:pt x="0" y="3"/>
                    </a:cubicBezTo>
                    <a:cubicBezTo>
                      <a:pt x="8" y="8"/>
                      <a:pt x="28" y="7"/>
                      <a:pt x="34" y="3"/>
                    </a:cubicBezTo>
                    <a:cubicBezTo>
                      <a:pt x="29" y="0"/>
                      <a:pt x="29" y="0"/>
                      <a:pt x="29" y="0"/>
                    </a:cubicBezTo>
                    <a:cubicBezTo>
                      <a:pt x="21" y="2"/>
                      <a:pt x="12" y="2"/>
                      <a:pt x="5" y="0"/>
                    </a:cubicBezTo>
                    <a:close/>
                  </a:path>
                </a:pathLst>
              </a:custGeom>
              <a:solidFill>
                <a:srgbClr val="C9E7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57"/>
              <p:cNvSpPr>
                <a:spLocks/>
              </p:cNvSpPr>
              <p:nvPr/>
            </p:nvSpPr>
            <p:spPr bwMode="auto">
              <a:xfrm>
                <a:off x="8359775" y="3386138"/>
                <a:ext cx="312737" cy="111125"/>
              </a:xfrm>
              <a:custGeom>
                <a:avLst/>
                <a:gdLst>
                  <a:gd name="T0" fmla="*/ 5 w 17"/>
                  <a:gd name="T1" fmla="*/ 0 h 6"/>
                  <a:gd name="T2" fmla="*/ 0 w 17"/>
                  <a:gd name="T3" fmla="*/ 3 h 6"/>
                  <a:gd name="T4" fmla="*/ 17 w 17"/>
                  <a:gd name="T5" fmla="*/ 6 h 6"/>
                  <a:gd name="T6" fmla="*/ 17 w 17"/>
                  <a:gd name="T7" fmla="*/ 1 h 6"/>
                  <a:gd name="T8" fmla="*/ 5 w 17"/>
                  <a:gd name="T9" fmla="*/ 0 h 6"/>
                </a:gdLst>
                <a:ahLst/>
                <a:cxnLst>
                  <a:cxn ang="0">
                    <a:pos x="T0" y="T1"/>
                  </a:cxn>
                  <a:cxn ang="0">
                    <a:pos x="T2" y="T3"/>
                  </a:cxn>
                  <a:cxn ang="0">
                    <a:pos x="T4" y="T5"/>
                  </a:cxn>
                  <a:cxn ang="0">
                    <a:pos x="T6" y="T7"/>
                  </a:cxn>
                  <a:cxn ang="0">
                    <a:pos x="T8" y="T9"/>
                  </a:cxn>
                </a:cxnLst>
                <a:rect l="0" t="0" r="r" b="b"/>
                <a:pathLst>
                  <a:path w="17" h="6">
                    <a:moveTo>
                      <a:pt x="5" y="0"/>
                    </a:moveTo>
                    <a:cubicBezTo>
                      <a:pt x="0" y="3"/>
                      <a:pt x="0" y="3"/>
                      <a:pt x="0" y="3"/>
                    </a:cubicBezTo>
                    <a:cubicBezTo>
                      <a:pt x="4" y="5"/>
                      <a:pt x="10" y="6"/>
                      <a:pt x="17" y="6"/>
                    </a:cubicBezTo>
                    <a:cubicBezTo>
                      <a:pt x="17" y="1"/>
                      <a:pt x="17" y="1"/>
                      <a:pt x="17" y="1"/>
                    </a:cubicBezTo>
                    <a:cubicBezTo>
                      <a:pt x="12" y="1"/>
                      <a:pt x="8" y="1"/>
                      <a:pt x="5" y="0"/>
                    </a:cubicBezTo>
                    <a:close/>
                  </a:path>
                </a:pathLst>
              </a:custGeom>
              <a:solidFill>
                <a:srgbClr val="EBF7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58"/>
              <p:cNvSpPr>
                <a:spLocks/>
              </p:cNvSpPr>
              <p:nvPr/>
            </p:nvSpPr>
            <p:spPr bwMode="auto">
              <a:xfrm>
                <a:off x="8323263" y="3405188"/>
                <a:ext cx="698500" cy="146050"/>
              </a:xfrm>
              <a:custGeom>
                <a:avLst/>
                <a:gdLst>
                  <a:gd name="T0" fmla="*/ 4 w 38"/>
                  <a:gd name="T1" fmla="*/ 0 h 8"/>
                  <a:gd name="T2" fmla="*/ 33 w 38"/>
                  <a:gd name="T3" fmla="*/ 0 h 8"/>
                  <a:gd name="T4" fmla="*/ 38 w 38"/>
                  <a:gd name="T5" fmla="*/ 2 h 8"/>
                  <a:gd name="T6" fmla="*/ 0 w 38"/>
                  <a:gd name="T7" fmla="*/ 2 h 8"/>
                  <a:gd name="T8" fmla="*/ 4 w 38"/>
                  <a:gd name="T9" fmla="*/ 0 h 8"/>
                </a:gdLst>
                <a:ahLst/>
                <a:cxnLst>
                  <a:cxn ang="0">
                    <a:pos x="T0" y="T1"/>
                  </a:cxn>
                  <a:cxn ang="0">
                    <a:pos x="T2" y="T3"/>
                  </a:cxn>
                  <a:cxn ang="0">
                    <a:pos x="T4" y="T5"/>
                  </a:cxn>
                  <a:cxn ang="0">
                    <a:pos x="T6" y="T7"/>
                  </a:cxn>
                  <a:cxn ang="0">
                    <a:pos x="T8" y="T9"/>
                  </a:cxn>
                </a:cxnLst>
                <a:rect l="0" t="0" r="r" b="b"/>
                <a:pathLst>
                  <a:path w="38" h="8">
                    <a:moveTo>
                      <a:pt x="4" y="0"/>
                    </a:moveTo>
                    <a:cubicBezTo>
                      <a:pt x="14" y="3"/>
                      <a:pt x="25" y="3"/>
                      <a:pt x="33" y="0"/>
                    </a:cubicBezTo>
                    <a:cubicBezTo>
                      <a:pt x="38" y="2"/>
                      <a:pt x="38" y="2"/>
                      <a:pt x="38" y="2"/>
                    </a:cubicBezTo>
                    <a:cubicBezTo>
                      <a:pt x="27" y="8"/>
                      <a:pt x="11" y="8"/>
                      <a:pt x="0" y="2"/>
                    </a:cubicBezTo>
                    <a:lnTo>
                      <a:pt x="4" y="0"/>
                    </a:lnTo>
                    <a:close/>
                  </a:path>
                </a:pathLst>
              </a:custGeom>
              <a:solidFill>
                <a:srgbClr val="3849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59"/>
              <p:cNvSpPr>
                <a:spLocks/>
              </p:cNvSpPr>
              <p:nvPr/>
            </p:nvSpPr>
            <p:spPr bwMode="auto">
              <a:xfrm>
                <a:off x="7974013" y="5114926"/>
                <a:ext cx="1379537" cy="295275"/>
              </a:xfrm>
              <a:custGeom>
                <a:avLst/>
                <a:gdLst>
                  <a:gd name="T0" fmla="*/ 8 w 75"/>
                  <a:gd name="T1" fmla="*/ 0 h 16"/>
                  <a:gd name="T2" fmla="*/ 67 w 75"/>
                  <a:gd name="T3" fmla="*/ 0 h 16"/>
                  <a:gd name="T4" fmla="*/ 75 w 75"/>
                  <a:gd name="T5" fmla="*/ 5 h 16"/>
                  <a:gd name="T6" fmla="*/ 75 w 75"/>
                  <a:gd name="T7" fmla="*/ 11 h 16"/>
                  <a:gd name="T8" fmla="*/ 67 w 75"/>
                  <a:gd name="T9" fmla="*/ 16 h 16"/>
                  <a:gd name="T10" fmla="*/ 8 w 75"/>
                  <a:gd name="T11" fmla="*/ 16 h 16"/>
                  <a:gd name="T12" fmla="*/ 0 w 75"/>
                  <a:gd name="T13" fmla="*/ 11 h 16"/>
                  <a:gd name="T14" fmla="*/ 0 w 75"/>
                  <a:gd name="T15" fmla="*/ 5 h 16"/>
                  <a:gd name="T16" fmla="*/ 8 w 75"/>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16">
                    <a:moveTo>
                      <a:pt x="8" y="0"/>
                    </a:moveTo>
                    <a:cubicBezTo>
                      <a:pt x="67" y="0"/>
                      <a:pt x="67" y="0"/>
                      <a:pt x="67" y="0"/>
                    </a:cubicBezTo>
                    <a:cubicBezTo>
                      <a:pt x="72" y="0"/>
                      <a:pt x="75" y="2"/>
                      <a:pt x="75" y="5"/>
                    </a:cubicBezTo>
                    <a:cubicBezTo>
                      <a:pt x="75" y="11"/>
                      <a:pt x="75" y="11"/>
                      <a:pt x="75" y="11"/>
                    </a:cubicBezTo>
                    <a:cubicBezTo>
                      <a:pt x="75" y="14"/>
                      <a:pt x="72" y="16"/>
                      <a:pt x="67" y="16"/>
                    </a:cubicBezTo>
                    <a:cubicBezTo>
                      <a:pt x="8" y="16"/>
                      <a:pt x="8" y="16"/>
                      <a:pt x="8" y="16"/>
                    </a:cubicBezTo>
                    <a:cubicBezTo>
                      <a:pt x="4" y="16"/>
                      <a:pt x="0" y="14"/>
                      <a:pt x="0" y="11"/>
                    </a:cubicBezTo>
                    <a:cubicBezTo>
                      <a:pt x="0" y="5"/>
                      <a:pt x="0" y="5"/>
                      <a:pt x="0" y="5"/>
                    </a:cubicBezTo>
                    <a:cubicBezTo>
                      <a:pt x="0" y="2"/>
                      <a:pt x="4" y="0"/>
                      <a:pt x="8" y="0"/>
                    </a:cubicBezTo>
                    <a:close/>
                  </a:path>
                </a:pathLst>
              </a:custGeom>
              <a:solidFill>
                <a:srgbClr val="EEA920"/>
              </a:solidFill>
              <a:ln>
                <a:noFill/>
              </a:ln>
            </p:spPr>
            <p:txBody>
              <a:bodyPr vert="horz" wrap="square" lIns="91440" tIns="45720" rIns="91440" bIns="45720" numCol="1" anchor="t" anchorCtr="0" compatLnSpc="1">
                <a:prstTxWarp prst="textNoShape">
                  <a:avLst/>
                </a:prstTxWarp>
              </a:bodyPr>
              <a:lstStyle/>
              <a:p>
                <a:endParaRPr lang="en-US"/>
              </a:p>
            </p:txBody>
          </p:sp>
          <p:sp>
            <p:nvSpPr>
              <p:cNvPr id="86" name="Freeform 60"/>
              <p:cNvSpPr>
                <a:spLocks/>
              </p:cNvSpPr>
              <p:nvPr/>
            </p:nvSpPr>
            <p:spPr bwMode="auto">
              <a:xfrm>
                <a:off x="7974013" y="5114926"/>
                <a:ext cx="698500" cy="295275"/>
              </a:xfrm>
              <a:custGeom>
                <a:avLst/>
                <a:gdLst>
                  <a:gd name="T0" fmla="*/ 8 w 38"/>
                  <a:gd name="T1" fmla="*/ 0 h 16"/>
                  <a:gd name="T2" fmla="*/ 38 w 38"/>
                  <a:gd name="T3" fmla="*/ 0 h 16"/>
                  <a:gd name="T4" fmla="*/ 38 w 38"/>
                  <a:gd name="T5" fmla="*/ 16 h 16"/>
                  <a:gd name="T6" fmla="*/ 8 w 38"/>
                  <a:gd name="T7" fmla="*/ 16 h 16"/>
                  <a:gd name="T8" fmla="*/ 0 w 38"/>
                  <a:gd name="T9" fmla="*/ 11 h 16"/>
                  <a:gd name="T10" fmla="*/ 0 w 38"/>
                  <a:gd name="T11" fmla="*/ 5 h 16"/>
                  <a:gd name="T12" fmla="*/ 8 w 3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38" h="16">
                    <a:moveTo>
                      <a:pt x="8" y="0"/>
                    </a:moveTo>
                    <a:cubicBezTo>
                      <a:pt x="38" y="0"/>
                      <a:pt x="38" y="0"/>
                      <a:pt x="38" y="0"/>
                    </a:cubicBezTo>
                    <a:cubicBezTo>
                      <a:pt x="38" y="16"/>
                      <a:pt x="38" y="16"/>
                      <a:pt x="38" y="16"/>
                    </a:cubicBezTo>
                    <a:cubicBezTo>
                      <a:pt x="8" y="16"/>
                      <a:pt x="8" y="16"/>
                      <a:pt x="8" y="16"/>
                    </a:cubicBezTo>
                    <a:cubicBezTo>
                      <a:pt x="4" y="16"/>
                      <a:pt x="0" y="14"/>
                      <a:pt x="0" y="11"/>
                    </a:cubicBezTo>
                    <a:cubicBezTo>
                      <a:pt x="0" y="5"/>
                      <a:pt x="0" y="5"/>
                      <a:pt x="0" y="5"/>
                    </a:cubicBezTo>
                    <a:cubicBezTo>
                      <a:pt x="0" y="2"/>
                      <a:pt x="4" y="0"/>
                      <a:pt x="8" y="0"/>
                    </a:cubicBezTo>
                    <a:close/>
                  </a:path>
                </a:pathLst>
              </a:custGeom>
              <a:solidFill>
                <a:srgbClr val="EEA9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61"/>
              <p:cNvSpPr>
                <a:spLocks/>
              </p:cNvSpPr>
              <p:nvPr/>
            </p:nvSpPr>
            <p:spPr bwMode="auto">
              <a:xfrm>
                <a:off x="8027988" y="4159251"/>
                <a:ext cx="1289050" cy="312738"/>
              </a:xfrm>
              <a:custGeom>
                <a:avLst/>
                <a:gdLst>
                  <a:gd name="T0" fmla="*/ 7 w 70"/>
                  <a:gd name="T1" fmla="*/ 0 h 17"/>
                  <a:gd name="T2" fmla="*/ 63 w 70"/>
                  <a:gd name="T3" fmla="*/ 0 h 17"/>
                  <a:gd name="T4" fmla="*/ 70 w 70"/>
                  <a:gd name="T5" fmla="*/ 6 h 17"/>
                  <a:gd name="T6" fmla="*/ 70 w 70"/>
                  <a:gd name="T7" fmla="*/ 11 h 17"/>
                  <a:gd name="T8" fmla="*/ 63 w 70"/>
                  <a:gd name="T9" fmla="*/ 17 h 17"/>
                  <a:gd name="T10" fmla="*/ 7 w 70"/>
                  <a:gd name="T11" fmla="*/ 17 h 17"/>
                  <a:gd name="T12" fmla="*/ 0 w 70"/>
                  <a:gd name="T13" fmla="*/ 11 h 17"/>
                  <a:gd name="T14" fmla="*/ 0 w 70"/>
                  <a:gd name="T15" fmla="*/ 6 h 17"/>
                  <a:gd name="T16" fmla="*/ 7 w 70"/>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17">
                    <a:moveTo>
                      <a:pt x="7" y="0"/>
                    </a:moveTo>
                    <a:cubicBezTo>
                      <a:pt x="63" y="0"/>
                      <a:pt x="63" y="0"/>
                      <a:pt x="63" y="0"/>
                    </a:cubicBezTo>
                    <a:cubicBezTo>
                      <a:pt x="66" y="0"/>
                      <a:pt x="70" y="2"/>
                      <a:pt x="70" y="6"/>
                    </a:cubicBezTo>
                    <a:cubicBezTo>
                      <a:pt x="70" y="11"/>
                      <a:pt x="70" y="11"/>
                      <a:pt x="70" y="11"/>
                    </a:cubicBezTo>
                    <a:cubicBezTo>
                      <a:pt x="70" y="14"/>
                      <a:pt x="66" y="17"/>
                      <a:pt x="63" y="17"/>
                    </a:cubicBezTo>
                    <a:cubicBezTo>
                      <a:pt x="7" y="17"/>
                      <a:pt x="7" y="17"/>
                      <a:pt x="7" y="17"/>
                    </a:cubicBezTo>
                    <a:cubicBezTo>
                      <a:pt x="4" y="17"/>
                      <a:pt x="0" y="14"/>
                      <a:pt x="0" y="11"/>
                    </a:cubicBezTo>
                    <a:cubicBezTo>
                      <a:pt x="0" y="6"/>
                      <a:pt x="0" y="6"/>
                      <a:pt x="0" y="6"/>
                    </a:cubicBezTo>
                    <a:cubicBezTo>
                      <a:pt x="0" y="2"/>
                      <a:pt x="4" y="0"/>
                      <a:pt x="7" y="0"/>
                    </a:cubicBezTo>
                    <a:close/>
                  </a:path>
                </a:pathLst>
              </a:custGeom>
              <a:solidFill>
                <a:srgbClr val="EEA920"/>
              </a:solidFill>
              <a:ln>
                <a:noFill/>
              </a:ln>
            </p:spPr>
            <p:txBody>
              <a:bodyPr vert="horz" wrap="square" lIns="91440" tIns="45720" rIns="91440" bIns="45720" numCol="1" anchor="t" anchorCtr="0" compatLnSpc="1">
                <a:prstTxWarp prst="textNoShape">
                  <a:avLst/>
                </a:prstTxWarp>
              </a:bodyPr>
              <a:lstStyle/>
              <a:p>
                <a:endParaRPr lang="en-US"/>
              </a:p>
            </p:txBody>
          </p:sp>
          <p:sp>
            <p:nvSpPr>
              <p:cNvPr id="88" name="Freeform 62"/>
              <p:cNvSpPr>
                <a:spLocks/>
              </p:cNvSpPr>
              <p:nvPr/>
            </p:nvSpPr>
            <p:spPr bwMode="auto">
              <a:xfrm>
                <a:off x="8027988" y="4471988"/>
                <a:ext cx="1289050" cy="293688"/>
              </a:xfrm>
              <a:custGeom>
                <a:avLst/>
                <a:gdLst>
                  <a:gd name="T0" fmla="*/ 7 w 70"/>
                  <a:gd name="T1" fmla="*/ 0 h 16"/>
                  <a:gd name="T2" fmla="*/ 63 w 70"/>
                  <a:gd name="T3" fmla="*/ 0 h 16"/>
                  <a:gd name="T4" fmla="*/ 70 w 70"/>
                  <a:gd name="T5" fmla="*/ 6 h 16"/>
                  <a:gd name="T6" fmla="*/ 70 w 70"/>
                  <a:gd name="T7" fmla="*/ 10 h 16"/>
                  <a:gd name="T8" fmla="*/ 63 w 70"/>
                  <a:gd name="T9" fmla="*/ 16 h 16"/>
                  <a:gd name="T10" fmla="*/ 7 w 70"/>
                  <a:gd name="T11" fmla="*/ 16 h 16"/>
                  <a:gd name="T12" fmla="*/ 0 w 70"/>
                  <a:gd name="T13" fmla="*/ 10 h 16"/>
                  <a:gd name="T14" fmla="*/ 0 w 70"/>
                  <a:gd name="T15" fmla="*/ 6 h 16"/>
                  <a:gd name="T16" fmla="*/ 7 w 70"/>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16">
                    <a:moveTo>
                      <a:pt x="7" y="0"/>
                    </a:moveTo>
                    <a:cubicBezTo>
                      <a:pt x="63" y="0"/>
                      <a:pt x="63" y="0"/>
                      <a:pt x="63" y="0"/>
                    </a:cubicBezTo>
                    <a:cubicBezTo>
                      <a:pt x="66" y="0"/>
                      <a:pt x="70" y="3"/>
                      <a:pt x="70" y="6"/>
                    </a:cubicBezTo>
                    <a:cubicBezTo>
                      <a:pt x="70" y="10"/>
                      <a:pt x="70" y="10"/>
                      <a:pt x="70" y="10"/>
                    </a:cubicBezTo>
                    <a:cubicBezTo>
                      <a:pt x="70" y="13"/>
                      <a:pt x="66" y="16"/>
                      <a:pt x="63" y="16"/>
                    </a:cubicBezTo>
                    <a:cubicBezTo>
                      <a:pt x="7" y="16"/>
                      <a:pt x="7" y="16"/>
                      <a:pt x="7" y="16"/>
                    </a:cubicBezTo>
                    <a:cubicBezTo>
                      <a:pt x="4" y="16"/>
                      <a:pt x="0" y="13"/>
                      <a:pt x="0" y="10"/>
                    </a:cubicBezTo>
                    <a:cubicBezTo>
                      <a:pt x="0" y="6"/>
                      <a:pt x="0" y="6"/>
                      <a:pt x="0" y="6"/>
                    </a:cubicBezTo>
                    <a:cubicBezTo>
                      <a:pt x="0" y="3"/>
                      <a:pt x="4" y="0"/>
                      <a:pt x="7" y="0"/>
                    </a:cubicBezTo>
                    <a:close/>
                  </a:path>
                </a:pathLst>
              </a:custGeom>
              <a:solidFill>
                <a:srgbClr val="EEA920"/>
              </a:solidFill>
              <a:ln>
                <a:noFill/>
              </a:ln>
            </p:spPr>
            <p:txBody>
              <a:bodyPr vert="horz" wrap="square" lIns="91440" tIns="45720" rIns="91440" bIns="45720" numCol="1" anchor="t" anchorCtr="0" compatLnSpc="1">
                <a:prstTxWarp prst="textNoShape">
                  <a:avLst/>
                </a:prstTxWarp>
              </a:bodyPr>
              <a:lstStyle/>
              <a:p>
                <a:endParaRPr lang="en-US"/>
              </a:p>
            </p:txBody>
          </p:sp>
          <p:sp>
            <p:nvSpPr>
              <p:cNvPr id="89" name="Freeform 63"/>
              <p:cNvSpPr>
                <a:spLocks/>
              </p:cNvSpPr>
              <p:nvPr/>
            </p:nvSpPr>
            <p:spPr bwMode="auto">
              <a:xfrm>
                <a:off x="8027988" y="4159251"/>
                <a:ext cx="644525" cy="312738"/>
              </a:xfrm>
              <a:custGeom>
                <a:avLst/>
                <a:gdLst>
                  <a:gd name="T0" fmla="*/ 7 w 35"/>
                  <a:gd name="T1" fmla="*/ 0 h 17"/>
                  <a:gd name="T2" fmla="*/ 35 w 35"/>
                  <a:gd name="T3" fmla="*/ 0 h 17"/>
                  <a:gd name="T4" fmla="*/ 35 w 35"/>
                  <a:gd name="T5" fmla="*/ 17 h 17"/>
                  <a:gd name="T6" fmla="*/ 7 w 35"/>
                  <a:gd name="T7" fmla="*/ 17 h 17"/>
                  <a:gd name="T8" fmla="*/ 0 w 35"/>
                  <a:gd name="T9" fmla="*/ 11 h 17"/>
                  <a:gd name="T10" fmla="*/ 0 w 35"/>
                  <a:gd name="T11" fmla="*/ 6 h 17"/>
                  <a:gd name="T12" fmla="*/ 7 w 3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5" h="17">
                    <a:moveTo>
                      <a:pt x="7" y="0"/>
                    </a:moveTo>
                    <a:cubicBezTo>
                      <a:pt x="35" y="0"/>
                      <a:pt x="35" y="0"/>
                      <a:pt x="35" y="0"/>
                    </a:cubicBezTo>
                    <a:cubicBezTo>
                      <a:pt x="35" y="17"/>
                      <a:pt x="35" y="17"/>
                      <a:pt x="35" y="17"/>
                    </a:cubicBezTo>
                    <a:cubicBezTo>
                      <a:pt x="7" y="17"/>
                      <a:pt x="7" y="17"/>
                      <a:pt x="7" y="17"/>
                    </a:cubicBezTo>
                    <a:cubicBezTo>
                      <a:pt x="4" y="17"/>
                      <a:pt x="0" y="14"/>
                      <a:pt x="0" y="11"/>
                    </a:cubicBezTo>
                    <a:cubicBezTo>
                      <a:pt x="0" y="6"/>
                      <a:pt x="0" y="6"/>
                      <a:pt x="0" y="6"/>
                    </a:cubicBezTo>
                    <a:cubicBezTo>
                      <a:pt x="0" y="2"/>
                      <a:pt x="4" y="0"/>
                      <a:pt x="7" y="0"/>
                    </a:cubicBezTo>
                    <a:close/>
                  </a:path>
                </a:pathLst>
              </a:custGeom>
              <a:solidFill>
                <a:srgbClr val="EEA9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64"/>
              <p:cNvSpPr>
                <a:spLocks/>
              </p:cNvSpPr>
              <p:nvPr/>
            </p:nvSpPr>
            <p:spPr bwMode="auto">
              <a:xfrm>
                <a:off x="8027988" y="4471988"/>
                <a:ext cx="644525" cy="293688"/>
              </a:xfrm>
              <a:custGeom>
                <a:avLst/>
                <a:gdLst>
                  <a:gd name="T0" fmla="*/ 7 w 35"/>
                  <a:gd name="T1" fmla="*/ 0 h 16"/>
                  <a:gd name="T2" fmla="*/ 35 w 35"/>
                  <a:gd name="T3" fmla="*/ 0 h 16"/>
                  <a:gd name="T4" fmla="*/ 35 w 35"/>
                  <a:gd name="T5" fmla="*/ 16 h 16"/>
                  <a:gd name="T6" fmla="*/ 7 w 35"/>
                  <a:gd name="T7" fmla="*/ 16 h 16"/>
                  <a:gd name="T8" fmla="*/ 0 w 35"/>
                  <a:gd name="T9" fmla="*/ 10 h 16"/>
                  <a:gd name="T10" fmla="*/ 0 w 35"/>
                  <a:gd name="T11" fmla="*/ 6 h 16"/>
                  <a:gd name="T12" fmla="*/ 7 w 35"/>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35" h="16">
                    <a:moveTo>
                      <a:pt x="7" y="0"/>
                    </a:moveTo>
                    <a:cubicBezTo>
                      <a:pt x="35" y="0"/>
                      <a:pt x="35" y="0"/>
                      <a:pt x="35" y="0"/>
                    </a:cubicBezTo>
                    <a:cubicBezTo>
                      <a:pt x="35" y="16"/>
                      <a:pt x="35" y="16"/>
                      <a:pt x="35" y="16"/>
                    </a:cubicBezTo>
                    <a:cubicBezTo>
                      <a:pt x="7" y="16"/>
                      <a:pt x="7" y="16"/>
                      <a:pt x="7" y="16"/>
                    </a:cubicBezTo>
                    <a:cubicBezTo>
                      <a:pt x="4" y="16"/>
                      <a:pt x="0" y="13"/>
                      <a:pt x="0" y="10"/>
                    </a:cubicBezTo>
                    <a:cubicBezTo>
                      <a:pt x="0" y="6"/>
                      <a:pt x="0" y="6"/>
                      <a:pt x="0" y="6"/>
                    </a:cubicBezTo>
                    <a:cubicBezTo>
                      <a:pt x="0" y="3"/>
                      <a:pt x="4" y="0"/>
                      <a:pt x="7" y="0"/>
                    </a:cubicBezTo>
                    <a:close/>
                  </a:path>
                </a:pathLst>
              </a:custGeom>
              <a:solidFill>
                <a:srgbClr val="EEA9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65"/>
              <p:cNvSpPr>
                <a:spLocks/>
              </p:cNvSpPr>
              <p:nvPr/>
            </p:nvSpPr>
            <p:spPr bwMode="auto">
              <a:xfrm>
                <a:off x="8047038" y="4397376"/>
                <a:ext cx="1250950" cy="74613"/>
              </a:xfrm>
              <a:custGeom>
                <a:avLst/>
                <a:gdLst>
                  <a:gd name="T0" fmla="*/ 68 w 68"/>
                  <a:gd name="T1" fmla="*/ 0 h 4"/>
                  <a:gd name="T2" fmla="*/ 62 w 68"/>
                  <a:gd name="T3" fmla="*/ 4 h 4"/>
                  <a:gd name="T4" fmla="*/ 6 w 68"/>
                  <a:gd name="T5" fmla="*/ 4 h 4"/>
                  <a:gd name="T6" fmla="*/ 0 w 68"/>
                  <a:gd name="T7" fmla="*/ 0 h 4"/>
                  <a:gd name="T8" fmla="*/ 68 w 68"/>
                  <a:gd name="T9" fmla="*/ 0 h 4"/>
                </a:gdLst>
                <a:ahLst/>
                <a:cxnLst>
                  <a:cxn ang="0">
                    <a:pos x="T0" y="T1"/>
                  </a:cxn>
                  <a:cxn ang="0">
                    <a:pos x="T2" y="T3"/>
                  </a:cxn>
                  <a:cxn ang="0">
                    <a:pos x="T4" y="T5"/>
                  </a:cxn>
                  <a:cxn ang="0">
                    <a:pos x="T6" y="T7"/>
                  </a:cxn>
                  <a:cxn ang="0">
                    <a:pos x="T8" y="T9"/>
                  </a:cxn>
                </a:cxnLst>
                <a:rect l="0" t="0" r="r" b="b"/>
                <a:pathLst>
                  <a:path w="68" h="4">
                    <a:moveTo>
                      <a:pt x="68" y="0"/>
                    </a:moveTo>
                    <a:cubicBezTo>
                      <a:pt x="67" y="2"/>
                      <a:pt x="64" y="4"/>
                      <a:pt x="62" y="4"/>
                    </a:cubicBezTo>
                    <a:cubicBezTo>
                      <a:pt x="6" y="4"/>
                      <a:pt x="6" y="4"/>
                      <a:pt x="6" y="4"/>
                    </a:cubicBezTo>
                    <a:cubicBezTo>
                      <a:pt x="3" y="4"/>
                      <a:pt x="1" y="2"/>
                      <a:pt x="0" y="0"/>
                    </a:cubicBezTo>
                    <a:lnTo>
                      <a:pt x="68" y="0"/>
                    </a:lnTo>
                    <a:close/>
                  </a:path>
                </a:pathLst>
              </a:custGeom>
              <a:solidFill>
                <a:srgbClr val="C97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66"/>
              <p:cNvSpPr>
                <a:spLocks noChangeArrowheads="1"/>
              </p:cNvSpPr>
              <p:nvPr/>
            </p:nvSpPr>
            <p:spPr bwMode="auto">
              <a:xfrm>
                <a:off x="8580438" y="4748213"/>
                <a:ext cx="165100" cy="366713"/>
              </a:xfrm>
              <a:prstGeom prst="rect">
                <a:avLst/>
              </a:prstGeom>
              <a:solidFill>
                <a:srgbClr val="8D91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67"/>
              <p:cNvSpPr>
                <a:spLocks noChangeArrowheads="1"/>
              </p:cNvSpPr>
              <p:nvPr/>
            </p:nvSpPr>
            <p:spPr bwMode="auto">
              <a:xfrm>
                <a:off x="8580438" y="4748213"/>
                <a:ext cx="92075" cy="366713"/>
              </a:xfrm>
              <a:prstGeom prst="rect">
                <a:avLst/>
              </a:prstGeom>
              <a:solidFill>
                <a:srgbClr val="B7B7B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68"/>
              <p:cNvSpPr>
                <a:spLocks/>
              </p:cNvSpPr>
              <p:nvPr/>
            </p:nvSpPr>
            <p:spPr bwMode="auto">
              <a:xfrm>
                <a:off x="8047038" y="4692651"/>
                <a:ext cx="1250950" cy="73025"/>
              </a:xfrm>
              <a:custGeom>
                <a:avLst/>
                <a:gdLst>
                  <a:gd name="T0" fmla="*/ 68 w 68"/>
                  <a:gd name="T1" fmla="*/ 0 h 4"/>
                  <a:gd name="T2" fmla="*/ 62 w 68"/>
                  <a:gd name="T3" fmla="*/ 4 h 4"/>
                  <a:gd name="T4" fmla="*/ 6 w 68"/>
                  <a:gd name="T5" fmla="*/ 4 h 4"/>
                  <a:gd name="T6" fmla="*/ 0 w 68"/>
                  <a:gd name="T7" fmla="*/ 0 h 4"/>
                  <a:gd name="T8" fmla="*/ 68 w 68"/>
                  <a:gd name="T9" fmla="*/ 0 h 4"/>
                </a:gdLst>
                <a:ahLst/>
                <a:cxnLst>
                  <a:cxn ang="0">
                    <a:pos x="T0" y="T1"/>
                  </a:cxn>
                  <a:cxn ang="0">
                    <a:pos x="T2" y="T3"/>
                  </a:cxn>
                  <a:cxn ang="0">
                    <a:pos x="T4" y="T5"/>
                  </a:cxn>
                  <a:cxn ang="0">
                    <a:pos x="T6" y="T7"/>
                  </a:cxn>
                  <a:cxn ang="0">
                    <a:pos x="T8" y="T9"/>
                  </a:cxn>
                </a:cxnLst>
                <a:rect l="0" t="0" r="r" b="b"/>
                <a:pathLst>
                  <a:path w="68" h="4">
                    <a:moveTo>
                      <a:pt x="68" y="0"/>
                    </a:moveTo>
                    <a:cubicBezTo>
                      <a:pt x="67" y="2"/>
                      <a:pt x="65" y="4"/>
                      <a:pt x="62" y="4"/>
                    </a:cubicBezTo>
                    <a:cubicBezTo>
                      <a:pt x="6" y="4"/>
                      <a:pt x="6" y="4"/>
                      <a:pt x="6" y="4"/>
                    </a:cubicBezTo>
                    <a:cubicBezTo>
                      <a:pt x="3" y="4"/>
                      <a:pt x="1" y="2"/>
                      <a:pt x="0" y="0"/>
                    </a:cubicBezTo>
                    <a:lnTo>
                      <a:pt x="68" y="0"/>
                    </a:lnTo>
                    <a:close/>
                  </a:path>
                </a:pathLst>
              </a:custGeom>
              <a:solidFill>
                <a:srgbClr val="C97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Rectangle 69"/>
              <p:cNvSpPr>
                <a:spLocks noChangeArrowheads="1"/>
              </p:cNvSpPr>
              <p:nvPr/>
            </p:nvSpPr>
            <p:spPr bwMode="auto">
              <a:xfrm>
                <a:off x="8580438" y="5410201"/>
                <a:ext cx="165100" cy="773113"/>
              </a:xfrm>
              <a:prstGeom prst="rect">
                <a:avLst/>
              </a:prstGeom>
              <a:solidFill>
                <a:srgbClr val="8D91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Rectangle 70"/>
              <p:cNvSpPr>
                <a:spLocks noChangeArrowheads="1"/>
              </p:cNvSpPr>
              <p:nvPr/>
            </p:nvSpPr>
            <p:spPr bwMode="auto">
              <a:xfrm>
                <a:off x="8580438" y="5410201"/>
                <a:ext cx="92075" cy="773113"/>
              </a:xfrm>
              <a:prstGeom prst="rect">
                <a:avLst/>
              </a:prstGeom>
              <a:solidFill>
                <a:srgbClr val="B7B7B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71"/>
              <p:cNvSpPr>
                <a:spLocks/>
              </p:cNvSpPr>
              <p:nvPr/>
            </p:nvSpPr>
            <p:spPr bwMode="auto">
              <a:xfrm>
                <a:off x="7974013" y="5318126"/>
                <a:ext cx="1379537" cy="92075"/>
              </a:xfrm>
              <a:custGeom>
                <a:avLst/>
                <a:gdLst>
                  <a:gd name="T0" fmla="*/ 75 w 75"/>
                  <a:gd name="T1" fmla="*/ 0 h 5"/>
                  <a:gd name="T2" fmla="*/ 67 w 75"/>
                  <a:gd name="T3" fmla="*/ 5 h 5"/>
                  <a:gd name="T4" fmla="*/ 8 w 75"/>
                  <a:gd name="T5" fmla="*/ 5 h 5"/>
                  <a:gd name="T6" fmla="*/ 0 w 75"/>
                  <a:gd name="T7" fmla="*/ 0 h 5"/>
                  <a:gd name="T8" fmla="*/ 75 w 75"/>
                  <a:gd name="T9" fmla="*/ 0 h 5"/>
                </a:gdLst>
                <a:ahLst/>
                <a:cxnLst>
                  <a:cxn ang="0">
                    <a:pos x="T0" y="T1"/>
                  </a:cxn>
                  <a:cxn ang="0">
                    <a:pos x="T2" y="T3"/>
                  </a:cxn>
                  <a:cxn ang="0">
                    <a:pos x="T4" y="T5"/>
                  </a:cxn>
                  <a:cxn ang="0">
                    <a:pos x="T6" y="T7"/>
                  </a:cxn>
                  <a:cxn ang="0">
                    <a:pos x="T8" y="T9"/>
                  </a:cxn>
                </a:cxnLst>
                <a:rect l="0" t="0" r="r" b="b"/>
                <a:pathLst>
                  <a:path w="75" h="5">
                    <a:moveTo>
                      <a:pt x="75" y="0"/>
                    </a:moveTo>
                    <a:cubicBezTo>
                      <a:pt x="75" y="3"/>
                      <a:pt x="71" y="5"/>
                      <a:pt x="67" y="5"/>
                    </a:cubicBezTo>
                    <a:cubicBezTo>
                      <a:pt x="8" y="5"/>
                      <a:pt x="8" y="5"/>
                      <a:pt x="8" y="5"/>
                    </a:cubicBezTo>
                    <a:cubicBezTo>
                      <a:pt x="4" y="5"/>
                      <a:pt x="1" y="3"/>
                      <a:pt x="0" y="0"/>
                    </a:cubicBezTo>
                    <a:lnTo>
                      <a:pt x="75" y="0"/>
                    </a:lnTo>
                    <a:close/>
                  </a:path>
                </a:pathLst>
              </a:custGeom>
              <a:solidFill>
                <a:srgbClr val="C97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Rectangle 72"/>
              <p:cNvSpPr>
                <a:spLocks noChangeArrowheads="1"/>
              </p:cNvSpPr>
              <p:nvPr/>
            </p:nvSpPr>
            <p:spPr bwMode="auto">
              <a:xfrm>
                <a:off x="8286750" y="6164263"/>
                <a:ext cx="754062" cy="73025"/>
              </a:xfrm>
              <a:prstGeom prst="rect">
                <a:avLst/>
              </a:prstGeom>
              <a:solidFill>
                <a:srgbClr val="B7B7B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Rectangle 73"/>
              <p:cNvSpPr>
                <a:spLocks noChangeArrowheads="1"/>
              </p:cNvSpPr>
              <p:nvPr/>
            </p:nvSpPr>
            <p:spPr bwMode="auto">
              <a:xfrm>
                <a:off x="8286750" y="6219826"/>
                <a:ext cx="754062" cy="17463"/>
              </a:xfrm>
              <a:prstGeom prst="rect">
                <a:avLst/>
              </a:prstGeom>
              <a:solidFill>
                <a:srgbClr val="8D91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Rectangle 74"/>
              <p:cNvSpPr>
                <a:spLocks noChangeArrowheads="1"/>
              </p:cNvSpPr>
              <p:nvPr/>
            </p:nvSpPr>
            <p:spPr bwMode="auto">
              <a:xfrm>
                <a:off x="8304213" y="6237288"/>
                <a:ext cx="36512" cy="147638"/>
              </a:xfrm>
              <a:prstGeom prst="rect">
                <a:avLst/>
              </a:prstGeom>
              <a:solidFill>
                <a:srgbClr val="8D91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Rectangle 75"/>
              <p:cNvSpPr>
                <a:spLocks noChangeArrowheads="1"/>
              </p:cNvSpPr>
              <p:nvPr/>
            </p:nvSpPr>
            <p:spPr bwMode="auto">
              <a:xfrm>
                <a:off x="8304213" y="6237288"/>
                <a:ext cx="36512" cy="36513"/>
              </a:xfrm>
              <a:prstGeom prst="rect">
                <a:avLst/>
              </a:prstGeom>
              <a:solidFill>
                <a:srgbClr val="70767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Oval 76"/>
              <p:cNvSpPr>
                <a:spLocks noChangeArrowheads="1"/>
              </p:cNvSpPr>
              <p:nvPr/>
            </p:nvSpPr>
            <p:spPr bwMode="auto">
              <a:xfrm>
                <a:off x="8212138" y="6348413"/>
                <a:ext cx="203200" cy="184150"/>
              </a:xfrm>
              <a:prstGeom prst="ellipse">
                <a:avLst/>
              </a:prstGeom>
              <a:solidFill>
                <a:srgbClr val="B7B7B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Oval 77"/>
              <p:cNvSpPr>
                <a:spLocks noChangeArrowheads="1"/>
              </p:cNvSpPr>
              <p:nvPr/>
            </p:nvSpPr>
            <p:spPr bwMode="auto">
              <a:xfrm>
                <a:off x="8267700" y="6384926"/>
                <a:ext cx="111125" cy="111125"/>
              </a:xfrm>
              <a:prstGeom prst="ellipse">
                <a:avLst/>
              </a:prstGeom>
              <a:solidFill>
                <a:srgbClr val="8D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Rectangle 78"/>
              <p:cNvSpPr>
                <a:spLocks noChangeArrowheads="1"/>
              </p:cNvSpPr>
              <p:nvPr/>
            </p:nvSpPr>
            <p:spPr bwMode="auto">
              <a:xfrm>
                <a:off x="8985250" y="6237288"/>
                <a:ext cx="36512" cy="147638"/>
              </a:xfrm>
              <a:prstGeom prst="rect">
                <a:avLst/>
              </a:prstGeom>
              <a:solidFill>
                <a:srgbClr val="8D91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Rectangle 79"/>
              <p:cNvSpPr>
                <a:spLocks noChangeArrowheads="1"/>
              </p:cNvSpPr>
              <p:nvPr/>
            </p:nvSpPr>
            <p:spPr bwMode="auto">
              <a:xfrm>
                <a:off x="8985250" y="6237288"/>
                <a:ext cx="36512" cy="36513"/>
              </a:xfrm>
              <a:prstGeom prst="rect">
                <a:avLst/>
              </a:prstGeom>
              <a:solidFill>
                <a:srgbClr val="70767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Oval 80"/>
              <p:cNvSpPr>
                <a:spLocks noChangeArrowheads="1"/>
              </p:cNvSpPr>
              <p:nvPr/>
            </p:nvSpPr>
            <p:spPr bwMode="auto">
              <a:xfrm>
                <a:off x="8893175" y="6348413"/>
                <a:ext cx="203200" cy="184150"/>
              </a:xfrm>
              <a:prstGeom prst="ellipse">
                <a:avLst/>
              </a:prstGeom>
              <a:solidFill>
                <a:srgbClr val="B7B7B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Oval 81"/>
              <p:cNvSpPr>
                <a:spLocks noChangeArrowheads="1"/>
              </p:cNvSpPr>
              <p:nvPr/>
            </p:nvSpPr>
            <p:spPr bwMode="auto">
              <a:xfrm>
                <a:off x="8948738" y="6384926"/>
                <a:ext cx="111125" cy="111125"/>
              </a:xfrm>
              <a:prstGeom prst="ellipse">
                <a:avLst/>
              </a:prstGeom>
              <a:solidFill>
                <a:srgbClr val="8D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82"/>
              <p:cNvSpPr>
                <a:spLocks/>
              </p:cNvSpPr>
              <p:nvPr/>
            </p:nvSpPr>
            <p:spPr bwMode="auto">
              <a:xfrm>
                <a:off x="7531100" y="3441701"/>
                <a:ext cx="865187" cy="735013"/>
              </a:xfrm>
              <a:custGeom>
                <a:avLst/>
                <a:gdLst>
                  <a:gd name="T0" fmla="*/ 11 w 47"/>
                  <a:gd name="T1" fmla="*/ 40 h 40"/>
                  <a:gd name="T2" fmla="*/ 27 w 47"/>
                  <a:gd name="T3" fmla="*/ 28 h 40"/>
                  <a:gd name="T4" fmla="*/ 43 w 47"/>
                  <a:gd name="T5" fmla="*/ 12 h 40"/>
                  <a:gd name="T6" fmla="*/ 33 w 47"/>
                  <a:gd name="T7" fmla="*/ 0 h 40"/>
                  <a:gd name="T8" fmla="*/ 33 w 47"/>
                  <a:gd name="T9" fmla="*/ 0 h 40"/>
                  <a:gd name="T10" fmla="*/ 10 w 47"/>
                  <a:gd name="T11" fmla="*/ 20 h 40"/>
                  <a:gd name="T12" fmla="*/ 11 w 47"/>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47" h="40">
                    <a:moveTo>
                      <a:pt x="11" y="40"/>
                    </a:moveTo>
                    <a:cubicBezTo>
                      <a:pt x="19" y="40"/>
                      <a:pt x="23" y="32"/>
                      <a:pt x="27" y="28"/>
                    </a:cubicBezTo>
                    <a:cubicBezTo>
                      <a:pt x="43" y="12"/>
                      <a:pt x="43" y="12"/>
                      <a:pt x="43" y="12"/>
                    </a:cubicBezTo>
                    <a:cubicBezTo>
                      <a:pt x="47" y="8"/>
                      <a:pt x="39" y="1"/>
                      <a:pt x="33" y="0"/>
                    </a:cubicBezTo>
                    <a:cubicBezTo>
                      <a:pt x="33" y="0"/>
                      <a:pt x="33" y="0"/>
                      <a:pt x="33" y="0"/>
                    </a:cubicBezTo>
                    <a:cubicBezTo>
                      <a:pt x="30" y="0"/>
                      <a:pt x="19" y="11"/>
                      <a:pt x="10" y="20"/>
                    </a:cubicBezTo>
                    <a:cubicBezTo>
                      <a:pt x="0" y="30"/>
                      <a:pt x="1" y="40"/>
                      <a:pt x="11" y="40"/>
                    </a:cubicBezTo>
                    <a:close/>
                  </a:path>
                </a:pathLst>
              </a:custGeom>
              <a:solidFill>
                <a:srgbClr val="5362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83"/>
              <p:cNvSpPr>
                <a:spLocks/>
              </p:cNvSpPr>
              <p:nvPr/>
            </p:nvSpPr>
            <p:spPr bwMode="auto">
              <a:xfrm>
                <a:off x="7954963" y="3735388"/>
                <a:ext cx="1435100" cy="460375"/>
              </a:xfrm>
              <a:custGeom>
                <a:avLst/>
                <a:gdLst>
                  <a:gd name="T0" fmla="*/ 8 w 78"/>
                  <a:gd name="T1" fmla="*/ 0 h 25"/>
                  <a:gd name="T2" fmla="*/ 70 w 78"/>
                  <a:gd name="T3" fmla="*/ 0 h 25"/>
                  <a:gd name="T4" fmla="*/ 78 w 78"/>
                  <a:gd name="T5" fmla="*/ 9 h 25"/>
                  <a:gd name="T6" fmla="*/ 78 w 78"/>
                  <a:gd name="T7" fmla="*/ 16 h 25"/>
                  <a:gd name="T8" fmla="*/ 70 w 78"/>
                  <a:gd name="T9" fmla="*/ 25 h 25"/>
                  <a:gd name="T10" fmla="*/ 8 w 78"/>
                  <a:gd name="T11" fmla="*/ 25 h 25"/>
                  <a:gd name="T12" fmla="*/ 0 w 78"/>
                  <a:gd name="T13" fmla="*/ 16 h 25"/>
                  <a:gd name="T14" fmla="*/ 0 w 78"/>
                  <a:gd name="T15" fmla="*/ 9 h 25"/>
                  <a:gd name="T16" fmla="*/ 8 w 78"/>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25">
                    <a:moveTo>
                      <a:pt x="8" y="0"/>
                    </a:moveTo>
                    <a:cubicBezTo>
                      <a:pt x="70" y="0"/>
                      <a:pt x="70" y="0"/>
                      <a:pt x="70" y="0"/>
                    </a:cubicBezTo>
                    <a:cubicBezTo>
                      <a:pt x="74" y="0"/>
                      <a:pt x="78" y="4"/>
                      <a:pt x="78" y="9"/>
                    </a:cubicBezTo>
                    <a:cubicBezTo>
                      <a:pt x="78" y="16"/>
                      <a:pt x="78" y="16"/>
                      <a:pt x="78" y="16"/>
                    </a:cubicBezTo>
                    <a:cubicBezTo>
                      <a:pt x="78" y="21"/>
                      <a:pt x="74" y="25"/>
                      <a:pt x="70" y="25"/>
                    </a:cubicBezTo>
                    <a:cubicBezTo>
                      <a:pt x="8" y="25"/>
                      <a:pt x="8" y="25"/>
                      <a:pt x="8" y="25"/>
                    </a:cubicBezTo>
                    <a:cubicBezTo>
                      <a:pt x="4" y="25"/>
                      <a:pt x="0" y="21"/>
                      <a:pt x="0" y="16"/>
                    </a:cubicBezTo>
                    <a:cubicBezTo>
                      <a:pt x="0" y="9"/>
                      <a:pt x="0" y="9"/>
                      <a:pt x="0" y="9"/>
                    </a:cubicBezTo>
                    <a:cubicBezTo>
                      <a:pt x="0" y="4"/>
                      <a:pt x="4" y="0"/>
                      <a:pt x="8" y="0"/>
                    </a:cubicBezTo>
                    <a:close/>
                  </a:path>
                </a:pathLst>
              </a:custGeom>
              <a:solidFill>
                <a:srgbClr val="EEA920"/>
              </a:solidFill>
              <a:ln>
                <a:noFill/>
              </a:ln>
            </p:spPr>
            <p:txBody>
              <a:bodyPr vert="horz" wrap="square" lIns="91440" tIns="45720" rIns="91440" bIns="45720" numCol="1" anchor="t" anchorCtr="0" compatLnSpc="1">
                <a:prstTxWarp prst="textNoShape">
                  <a:avLst/>
                </a:prstTxWarp>
              </a:bodyPr>
              <a:lstStyle/>
              <a:p>
                <a:endParaRPr lang="en-US"/>
              </a:p>
            </p:txBody>
          </p:sp>
          <p:sp>
            <p:nvSpPr>
              <p:cNvPr id="110" name="Freeform 84"/>
              <p:cNvSpPr>
                <a:spLocks/>
              </p:cNvSpPr>
              <p:nvPr/>
            </p:nvSpPr>
            <p:spPr bwMode="auto">
              <a:xfrm>
                <a:off x="7954963" y="3735388"/>
                <a:ext cx="698500" cy="460375"/>
              </a:xfrm>
              <a:custGeom>
                <a:avLst/>
                <a:gdLst>
                  <a:gd name="T0" fmla="*/ 8 w 38"/>
                  <a:gd name="T1" fmla="*/ 0 h 25"/>
                  <a:gd name="T2" fmla="*/ 38 w 38"/>
                  <a:gd name="T3" fmla="*/ 0 h 25"/>
                  <a:gd name="T4" fmla="*/ 38 w 38"/>
                  <a:gd name="T5" fmla="*/ 25 h 25"/>
                  <a:gd name="T6" fmla="*/ 8 w 38"/>
                  <a:gd name="T7" fmla="*/ 25 h 25"/>
                  <a:gd name="T8" fmla="*/ 0 w 38"/>
                  <a:gd name="T9" fmla="*/ 16 h 25"/>
                  <a:gd name="T10" fmla="*/ 0 w 38"/>
                  <a:gd name="T11" fmla="*/ 9 h 25"/>
                  <a:gd name="T12" fmla="*/ 8 w 38"/>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38" h="25">
                    <a:moveTo>
                      <a:pt x="8" y="0"/>
                    </a:moveTo>
                    <a:cubicBezTo>
                      <a:pt x="38" y="0"/>
                      <a:pt x="38" y="0"/>
                      <a:pt x="38" y="0"/>
                    </a:cubicBezTo>
                    <a:cubicBezTo>
                      <a:pt x="38" y="25"/>
                      <a:pt x="38" y="25"/>
                      <a:pt x="38" y="25"/>
                    </a:cubicBezTo>
                    <a:cubicBezTo>
                      <a:pt x="8" y="25"/>
                      <a:pt x="8" y="25"/>
                      <a:pt x="8" y="25"/>
                    </a:cubicBezTo>
                    <a:cubicBezTo>
                      <a:pt x="4" y="25"/>
                      <a:pt x="0" y="21"/>
                      <a:pt x="0" y="16"/>
                    </a:cubicBezTo>
                    <a:cubicBezTo>
                      <a:pt x="0" y="9"/>
                      <a:pt x="0" y="9"/>
                      <a:pt x="0" y="9"/>
                    </a:cubicBezTo>
                    <a:cubicBezTo>
                      <a:pt x="0" y="4"/>
                      <a:pt x="4" y="0"/>
                      <a:pt x="8" y="0"/>
                    </a:cubicBezTo>
                    <a:close/>
                  </a:path>
                </a:pathLst>
              </a:custGeom>
              <a:solidFill>
                <a:srgbClr val="EEA9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85"/>
              <p:cNvSpPr>
                <a:spLocks/>
              </p:cNvSpPr>
              <p:nvPr/>
            </p:nvSpPr>
            <p:spPr bwMode="auto">
              <a:xfrm>
                <a:off x="7974013" y="4103688"/>
                <a:ext cx="1398587" cy="92075"/>
              </a:xfrm>
              <a:custGeom>
                <a:avLst/>
                <a:gdLst>
                  <a:gd name="T0" fmla="*/ 76 w 76"/>
                  <a:gd name="T1" fmla="*/ 0 h 5"/>
                  <a:gd name="T2" fmla="*/ 69 w 76"/>
                  <a:gd name="T3" fmla="*/ 5 h 5"/>
                  <a:gd name="T4" fmla="*/ 7 w 76"/>
                  <a:gd name="T5" fmla="*/ 5 h 5"/>
                  <a:gd name="T6" fmla="*/ 0 w 76"/>
                  <a:gd name="T7" fmla="*/ 0 h 5"/>
                  <a:gd name="T8" fmla="*/ 76 w 76"/>
                  <a:gd name="T9" fmla="*/ 0 h 5"/>
                </a:gdLst>
                <a:ahLst/>
                <a:cxnLst>
                  <a:cxn ang="0">
                    <a:pos x="T0" y="T1"/>
                  </a:cxn>
                  <a:cxn ang="0">
                    <a:pos x="T2" y="T3"/>
                  </a:cxn>
                  <a:cxn ang="0">
                    <a:pos x="T4" y="T5"/>
                  </a:cxn>
                  <a:cxn ang="0">
                    <a:pos x="T6" y="T7"/>
                  </a:cxn>
                  <a:cxn ang="0">
                    <a:pos x="T8" y="T9"/>
                  </a:cxn>
                </a:cxnLst>
                <a:rect l="0" t="0" r="r" b="b"/>
                <a:pathLst>
                  <a:path w="76" h="5">
                    <a:moveTo>
                      <a:pt x="76" y="0"/>
                    </a:moveTo>
                    <a:cubicBezTo>
                      <a:pt x="75" y="3"/>
                      <a:pt x="72" y="5"/>
                      <a:pt x="69" y="5"/>
                    </a:cubicBezTo>
                    <a:cubicBezTo>
                      <a:pt x="7" y="5"/>
                      <a:pt x="7" y="5"/>
                      <a:pt x="7" y="5"/>
                    </a:cubicBezTo>
                    <a:cubicBezTo>
                      <a:pt x="4" y="5"/>
                      <a:pt x="1" y="3"/>
                      <a:pt x="0" y="0"/>
                    </a:cubicBezTo>
                    <a:lnTo>
                      <a:pt x="76" y="0"/>
                    </a:lnTo>
                    <a:close/>
                  </a:path>
                </a:pathLst>
              </a:custGeom>
              <a:solidFill>
                <a:srgbClr val="C97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116" name="TextBox 115"/>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sp>
        <p:nvSpPr>
          <p:cNvPr id="119"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bg1"/>
                    </a:gs>
                    <a:gs pos="30000">
                      <a:schemeClr val="bg1"/>
                    </a:gs>
                  </a:gsLst>
                  <a:lin ang="5400000" scaled="0"/>
                </a:gradFill>
                <a:latin typeface="+mn-lt"/>
                <a:ea typeface="+mn-ea"/>
                <a:cs typeface="+mn-cs"/>
              </a:defRPr>
            </a:lvl1pPr>
          </a:lstStyle>
          <a:p>
            <a:r>
              <a:rPr lang="en-US"/>
              <a:t>Microsoft Confidential</a:t>
            </a:r>
            <a:endParaRPr lang="en-US" dirty="0"/>
          </a:p>
        </p:txBody>
      </p:sp>
      <p:pic>
        <p:nvPicPr>
          <p:cNvPr id="115" name="Picture 114"/>
          <p:cNvPicPr>
            <a:picLocks noChangeAspect="1"/>
          </p:cNvPicPr>
          <p:nvPr userDrawn="1"/>
        </p:nvPicPr>
        <p:blipFill>
          <a:blip r:embed="rId2"/>
          <a:stretch>
            <a:fillRect/>
          </a:stretch>
        </p:blipFill>
        <p:spPr>
          <a:xfrm>
            <a:off x="436564" y="6148991"/>
            <a:ext cx="1161288" cy="368611"/>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Orang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p:cNvSpPr>
            <a:spLocks noGrp="1"/>
          </p:cNvSpPr>
          <p:nvPr>
            <p:ph type="ftr" sz="quarter" idx="12"/>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sp>
        <p:nvSpPr>
          <p:cNvPr id="11"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10" name="Picture 9"/>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5595247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p:cNvSpPr>
            <a:spLocks noGrp="1"/>
          </p:cNvSpPr>
          <p:nvPr>
            <p:ph type="ftr" sz="quarter" idx="12"/>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sp>
        <p:nvSpPr>
          <p:cNvPr id="11"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10" name="Picture 9"/>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2141224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p:cNvSpPr>
            <a:spLocks noGrp="1"/>
          </p:cNvSpPr>
          <p:nvPr>
            <p:ph type="ftr" sz="quarter" idx="12"/>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sp>
        <p:nvSpPr>
          <p:cNvPr id="11"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10" name="Picture 9"/>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9468000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p:cNvSpPr>
            <a:spLocks noGrp="1"/>
          </p:cNvSpPr>
          <p:nvPr>
            <p:ph type="ftr" sz="quarter" idx="12"/>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sp>
        <p:nvSpPr>
          <p:cNvPr id="11"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10" name="Picture 9"/>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3889953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p:cNvSpPr>
            <a:spLocks noGrp="1"/>
          </p:cNvSpPr>
          <p:nvPr>
            <p:ph type="ftr" sz="quarter" idx="12"/>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sp>
        <p:nvSpPr>
          <p:cNvPr id="11"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10" name="Picture 9"/>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4532257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Numbered Section Title Accent Color 1">
    <p:bg>
      <p:bgPr>
        <a:solidFill>
          <a:schemeClr val="accent3"/>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hasCustomPrompt="1"/>
          </p:nvPr>
        </p:nvSpPr>
        <p:spPr>
          <a:xfrm>
            <a:off x="2103438" y="2353883"/>
            <a:ext cx="5938838" cy="738664"/>
          </a:xfrm>
        </p:spPr>
        <p:txBody>
          <a:bodyPr anchor="ctr" anchorCtr="0"/>
          <a:lstStyle>
            <a:lvl1pPr marL="0" indent="0">
              <a:buNone/>
              <a:defRPr>
                <a:gradFill>
                  <a:gsLst>
                    <a:gs pos="99163">
                      <a:schemeClr val="tx1"/>
                    </a:gs>
                    <a:gs pos="95397">
                      <a:schemeClr val="tx1"/>
                    </a:gs>
                  </a:gsLst>
                  <a:lin ang="5400000" scaled="0"/>
                </a:gradFill>
              </a:defRPr>
            </a:lvl1pPr>
          </a:lstStyle>
          <a:p>
            <a:pPr lvl="0"/>
            <a:r>
              <a:rPr lang="en-US" dirty="0"/>
              <a:t>Section title</a:t>
            </a:r>
          </a:p>
        </p:txBody>
      </p:sp>
      <p:sp>
        <p:nvSpPr>
          <p:cNvPr id="14" name="Text Placeholder 13"/>
          <p:cNvSpPr>
            <a:spLocks noGrp="1"/>
          </p:cNvSpPr>
          <p:nvPr>
            <p:ph type="body" sz="quarter" idx="12" hasCustomPrompt="1"/>
          </p:nvPr>
        </p:nvSpPr>
        <p:spPr>
          <a:xfrm>
            <a:off x="242888" y="1211263"/>
            <a:ext cx="1860550" cy="3023905"/>
          </a:xfrm>
        </p:spPr>
        <p:txBody>
          <a:bodyPr/>
          <a:lstStyle>
            <a:lvl1pPr marL="0" indent="0">
              <a:buNone/>
              <a:defRPr sz="20500">
                <a:gradFill>
                  <a:gsLst>
                    <a:gs pos="97490">
                      <a:schemeClr val="accent3">
                        <a:lumMod val="75000"/>
                      </a:schemeClr>
                    </a:gs>
                    <a:gs pos="88285">
                      <a:schemeClr val="accent3">
                        <a:lumMod val="75000"/>
                      </a:schemeClr>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a:t>#</a:t>
            </a:r>
          </a:p>
        </p:txBody>
      </p:sp>
      <p:grpSp>
        <p:nvGrpSpPr>
          <p:cNvPr id="7" name="Group 6"/>
          <p:cNvGrpSpPr/>
          <p:nvPr userDrawn="1"/>
        </p:nvGrpSpPr>
        <p:grpSpPr>
          <a:xfrm>
            <a:off x="7657993" y="3089395"/>
            <a:ext cx="4511783" cy="3608268"/>
            <a:chOff x="6527800" y="2483620"/>
            <a:chExt cx="5473700" cy="4377555"/>
          </a:xfrm>
        </p:grpSpPr>
        <p:grpSp>
          <p:nvGrpSpPr>
            <p:cNvPr id="8" name="Group 7"/>
            <p:cNvGrpSpPr/>
            <p:nvPr/>
          </p:nvGrpSpPr>
          <p:grpSpPr>
            <a:xfrm flipH="1">
              <a:off x="8613773" y="2483620"/>
              <a:ext cx="1958976" cy="4377555"/>
              <a:chOff x="8956675" y="449263"/>
              <a:chExt cx="2063751" cy="4611687"/>
            </a:xfrm>
          </p:grpSpPr>
          <p:sp>
            <p:nvSpPr>
              <p:cNvPr id="48" name="Freeform 36"/>
              <p:cNvSpPr>
                <a:spLocks/>
              </p:cNvSpPr>
              <p:nvPr/>
            </p:nvSpPr>
            <p:spPr bwMode="auto">
              <a:xfrm>
                <a:off x="9283700" y="3189288"/>
                <a:ext cx="895350" cy="1662112"/>
              </a:xfrm>
              <a:custGeom>
                <a:avLst/>
                <a:gdLst>
                  <a:gd name="T0" fmla="*/ 0 w 564"/>
                  <a:gd name="T1" fmla="*/ 0 h 1047"/>
                  <a:gd name="T2" fmla="*/ 0 w 564"/>
                  <a:gd name="T3" fmla="*/ 0 h 1047"/>
                  <a:gd name="T4" fmla="*/ 146 w 564"/>
                  <a:gd name="T5" fmla="*/ 0 h 1047"/>
                  <a:gd name="T6" fmla="*/ 418 w 564"/>
                  <a:gd name="T7" fmla="*/ 0 h 1047"/>
                  <a:gd name="T8" fmla="*/ 564 w 564"/>
                  <a:gd name="T9" fmla="*/ 0 h 1047"/>
                  <a:gd name="T10" fmla="*/ 564 w 564"/>
                  <a:gd name="T11" fmla="*/ 158 h 1047"/>
                  <a:gd name="T12" fmla="*/ 564 w 564"/>
                  <a:gd name="T13" fmla="*/ 1047 h 1047"/>
                  <a:gd name="T14" fmla="*/ 418 w 564"/>
                  <a:gd name="T15" fmla="*/ 1047 h 1047"/>
                  <a:gd name="T16" fmla="*/ 418 w 564"/>
                  <a:gd name="T17" fmla="*/ 158 h 1047"/>
                  <a:gd name="T18" fmla="*/ 146 w 564"/>
                  <a:gd name="T19" fmla="*/ 158 h 1047"/>
                  <a:gd name="T20" fmla="*/ 146 w 564"/>
                  <a:gd name="T21" fmla="*/ 1047 h 1047"/>
                  <a:gd name="T22" fmla="*/ 0 w 564"/>
                  <a:gd name="T23" fmla="*/ 1047 h 1047"/>
                  <a:gd name="T24" fmla="*/ 0 w 564"/>
                  <a:gd name="T25" fmla="*/ 158 h 1047"/>
                  <a:gd name="T26" fmla="*/ 0 w 564"/>
                  <a:gd name="T27" fmla="*/ 158 h 1047"/>
                  <a:gd name="T28" fmla="*/ 0 w 564"/>
                  <a:gd name="T29" fmla="*/ 0 h 10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4" h="1047">
                    <a:moveTo>
                      <a:pt x="0" y="0"/>
                    </a:moveTo>
                    <a:lnTo>
                      <a:pt x="0" y="0"/>
                    </a:lnTo>
                    <a:lnTo>
                      <a:pt x="146" y="0"/>
                    </a:lnTo>
                    <a:lnTo>
                      <a:pt x="418" y="0"/>
                    </a:lnTo>
                    <a:lnTo>
                      <a:pt x="564" y="0"/>
                    </a:lnTo>
                    <a:lnTo>
                      <a:pt x="564" y="158"/>
                    </a:lnTo>
                    <a:lnTo>
                      <a:pt x="564" y="1047"/>
                    </a:lnTo>
                    <a:lnTo>
                      <a:pt x="418" y="1047"/>
                    </a:lnTo>
                    <a:lnTo>
                      <a:pt x="418" y="158"/>
                    </a:lnTo>
                    <a:lnTo>
                      <a:pt x="146" y="158"/>
                    </a:lnTo>
                    <a:lnTo>
                      <a:pt x="146" y="1047"/>
                    </a:lnTo>
                    <a:lnTo>
                      <a:pt x="0" y="1047"/>
                    </a:lnTo>
                    <a:lnTo>
                      <a:pt x="0" y="158"/>
                    </a:lnTo>
                    <a:lnTo>
                      <a:pt x="0" y="158"/>
                    </a:lnTo>
                    <a:lnTo>
                      <a:pt x="0" y="0"/>
                    </a:lnTo>
                    <a:close/>
                  </a:path>
                </a:pathLst>
              </a:custGeom>
              <a:solidFill>
                <a:srgbClr val="BB25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9" name="Freeform 37"/>
              <p:cNvSpPr>
                <a:spLocks/>
              </p:cNvSpPr>
              <p:nvPr/>
            </p:nvSpPr>
            <p:spPr bwMode="auto">
              <a:xfrm>
                <a:off x="9283700" y="4819650"/>
                <a:ext cx="536575" cy="241300"/>
              </a:xfrm>
              <a:custGeom>
                <a:avLst/>
                <a:gdLst>
                  <a:gd name="T0" fmla="*/ 22 w 51"/>
                  <a:gd name="T1" fmla="*/ 0 h 23"/>
                  <a:gd name="T2" fmla="*/ 51 w 51"/>
                  <a:gd name="T3" fmla="*/ 23 h 23"/>
                  <a:gd name="T4" fmla="*/ 22 w 51"/>
                  <a:gd name="T5" fmla="*/ 23 h 23"/>
                  <a:gd name="T6" fmla="*/ 0 w 51"/>
                  <a:gd name="T7" fmla="*/ 23 h 23"/>
                  <a:gd name="T8" fmla="*/ 0 w 51"/>
                  <a:gd name="T9" fmla="*/ 0 h 23"/>
                  <a:gd name="T10" fmla="*/ 22 w 51"/>
                  <a:gd name="T11" fmla="*/ 0 h 23"/>
                </a:gdLst>
                <a:ahLst/>
                <a:cxnLst>
                  <a:cxn ang="0">
                    <a:pos x="T0" y="T1"/>
                  </a:cxn>
                  <a:cxn ang="0">
                    <a:pos x="T2" y="T3"/>
                  </a:cxn>
                  <a:cxn ang="0">
                    <a:pos x="T4" y="T5"/>
                  </a:cxn>
                  <a:cxn ang="0">
                    <a:pos x="T6" y="T7"/>
                  </a:cxn>
                  <a:cxn ang="0">
                    <a:pos x="T8" y="T9"/>
                  </a:cxn>
                  <a:cxn ang="0">
                    <a:pos x="T10" y="T11"/>
                  </a:cxn>
                </a:cxnLst>
                <a:rect l="0" t="0" r="r" b="b"/>
                <a:pathLst>
                  <a:path w="51" h="23">
                    <a:moveTo>
                      <a:pt x="22" y="0"/>
                    </a:moveTo>
                    <a:cubicBezTo>
                      <a:pt x="37" y="0"/>
                      <a:pt x="50" y="10"/>
                      <a:pt x="51" y="23"/>
                    </a:cubicBezTo>
                    <a:cubicBezTo>
                      <a:pt x="22" y="23"/>
                      <a:pt x="22" y="23"/>
                      <a:pt x="22" y="23"/>
                    </a:cubicBezTo>
                    <a:cubicBezTo>
                      <a:pt x="0" y="23"/>
                      <a:pt x="0" y="23"/>
                      <a:pt x="0" y="23"/>
                    </a:cubicBezTo>
                    <a:cubicBezTo>
                      <a:pt x="0" y="0"/>
                      <a:pt x="0" y="0"/>
                      <a:pt x="0" y="0"/>
                    </a:cubicBezTo>
                    <a:lnTo>
                      <a:pt x="22" y="0"/>
                    </a:lnTo>
                    <a:close/>
                  </a:path>
                </a:pathLst>
              </a:custGeom>
              <a:solidFill>
                <a:srgbClr val="5741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0" name="Freeform 38"/>
              <p:cNvSpPr>
                <a:spLocks/>
              </p:cNvSpPr>
              <p:nvPr/>
            </p:nvSpPr>
            <p:spPr bwMode="auto">
              <a:xfrm>
                <a:off x="8956675" y="1819275"/>
                <a:ext cx="1558925" cy="1370012"/>
              </a:xfrm>
              <a:custGeom>
                <a:avLst/>
                <a:gdLst>
                  <a:gd name="T0" fmla="*/ 31 w 148"/>
                  <a:gd name="T1" fmla="*/ 0 h 131"/>
                  <a:gd name="T2" fmla="*/ 116 w 148"/>
                  <a:gd name="T3" fmla="*/ 0 h 131"/>
                  <a:gd name="T4" fmla="*/ 148 w 148"/>
                  <a:gd name="T5" fmla="*/ 27 h 131"/>
                  <a:gd name="T6" fmla="*/ 148 w 148"/>
                  <a:gd name="T7" fmla="*/ 49 h 131"/>
                  <a:gd name="T8" fmla="*/ 116 w 148"/>
                  <a:gd name="T9" fmla="*/ 49 h 131"/>
                  <a:gd name="T10" fmla="*/ 116 w 148"/>
                  <a:gd name="T11" fmla="*/ 131 h 131"/>
                  <a:gd name="T12" fmla="*/ 31 w 148"/>
                  <a:gd name="T13" fmla="*/ 131 h 131"/>
                  <a:gd name="T14" fmla="*/ 31 w 148"/>
                  <a:gd name="T15" fmla="*/ 49 h 131"/>
                  <a:gd name="T16" fmla="*/ 0 w 148"/>
                  <a:gd name="T17" fmla="*/ 49 h 131"/>
                  <a:gd name="T18" fmla="*/ 0 w 148"/>
                  <a:gd name="T19" fmla="*/ 27 h 131"/>
                  <a:gd name="T20" fmla="*/ 31 w 148"/>
                  <a:gd name="T21"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8" h="131">
                    <a:moveTo>
                      <a:pt x="31" y="0"/>
                    </a:moveTo>
                    <a:cubicBezTo>
                      <a:pt x="116" y="0"/>
                      <a:pt x="116" y="0"/>
                      <a:pt x="116" y="0"/>
                    </a:cubicBezTo>
                    <a:cubicBezTo>
                      <a:pt x="134" y="0"/>
                      <a:pt x="148" y="12"/>
                      <a:pt x="148" y="27"/>
                    </a:cubicBezTo>
                    <a:cubicBezTo>
                      <a:pt x="148" y="49"/>
                      <a:pt x="148" y="49"/>
                      <a:pt x="148" y="49"/>
                    </a:cubicBezTo>
                    <a:cubicBezTo>
                      <a:pt x="116" y="49"/>
                      <a:pt x="116" y="49"/>
                      <a:pt x="116" y="49"/>
                    </a:cubicBezTo>
                    <a:cubicBezTo>
                      <a:pt x="116" y="131"/>
                      <a:pt x="116" y="131"/>
                      <a:pt x="116" y="131"/>
                    </a:cubicBezTo>
                    <a:cubicBezTo>
                      <a:pt x="31" y="131"/>
                      <a:pt x="31" y="131"/>
                      <a:pt x="31" y="131"/>
                    </a:cubicBezTo>
                    <a:cubicBezTo>
                      <a:pt x="31" y="49"/>
                      <a:pt x="31" y="49"/>
                      <a:pt x="31" y="49"/>
                    </a:cubicBezTo>
                    <a:cubicBezTo>
                      <a:pt x="0" y="49"/>
                      <a:pt x="0" y="49"/>
                      <a:pt x="0" y="49"/>
                    </a:cubicBezTo>
                    <a:cubicBezTo>
                      <a:pt x="0" y="27"/>
                      <a:pt x="0" y="27"/>
                      <a:pt x="0" y="27"/>
                    </a:cubicBezTo>
                    <a:cubicBezTo>
                      <a:pt x="0" y="12"/>
                      <a:pt x="14" y="0"/>
                      <a:pt x="3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1" name="Freeform 39"/>
              <p:cNvSpPr>
                <a:spLocks/>
              </p:cNvSpPr>
              <p:nvPr/>
            </p:nvSpPr>
            <p:spPr bwMode="auto">
              <a:xfrm>
                <a:off x="10231438" y="2332038"/>
                <a:ext cx="547688" cy="709612"/>
              </a:xfrm>
              <a:custGeom>
                <a:avLst/>
                <a:gdLst>
                  <a:gd name="T0" fmla="*/ 19 w 52"/>
                  <a:gd name="T1" fmla="*/ 68 h 68"/>
                  <a:gd name="T2" fmla="*/ 52 w 52"/>
                  <a:gd name="T3" fmla="*/ 68 h 68"/>
                  <a:gd name="T4" fmla="*/ 52 w 52"/>
                  <a:gd name="T5" fmla="*/ 48 h 68"/>
                  <a:gd name="T6" fmla="*/ 22 w 52"/>
                  <a:gd name="T7" fmla="*/ 48 h 68"/>
                  <a:gd name="T8" fmla="*/ 22 w 52"/>
                  <a:gd name="T9" fmla="*/ 0 h 68"/>
                  <a:gd name="T10" fmla="*/ 0 w 52"/>
                  <a:gd name="T11" fmla="*/ 0 h 68"/>
                  <a:gd name="T12" fmla="*/ 0 w 52"/>
                  <a:gd name="T13" fmla="*/ 51 h 68"/>
                  <a:gd name="T14" fmla="*/ 19 w 52"/>
                  <a:gd name="T15" fmla="*/ 68 h 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68">
                    <a:moveTo>
                      <a:pt x="19" y="68"/>
                    </a:moveTo>
                    <a:cubicBezTo>
                      <a:pt x="52" y="68"/>
                      <a:pt x="52" y="68"/>
                      <a:pt x="52" y="68"/>
                    </a:cubicBezTo>
                    <a:cubicBezTo>
                      <a:pt x="52" y="48"/>
                      <a:pt x="52" y="48"/>
                      <a:pt x="52" y="48"/>
                    </a:cubicBezTo>
                    <a:cubicBezTo>
                      <a:pt x="22" y="48"/>
                      <a:pt x="22" y="48"/>
                      <a:pt x="22" y="48"/>
                    </a:cubicBezTo>
                    <a:cubicBezTo>
                      <a:pt x="22" y="0"/>
                      <a:pt x="22" y="0"/>
                      <a:pt x="22" y="0"/>
                    </a:cubicBezTo>
                    <a:cubicBezTo>
                      <a:pt x="0" y="0"/>
                      <a:pt x="0" y="0"/>
                      <a:pt x="0" y="0"/>
                    </a:cubicBezTo>
                    <a:cubicBezTo>
                      <a:pt x="0" y="51"/>
                      <a:pt x="0" y="51"/>
                      <a:pt x="0" y="51"/>
                    </a:cubicBezTo>
                    <a:cubicBezTo>
                      <a:pt x="0" y="60"/>
                      <a:pt x="8" y="68"/>
                      <a:pt x="19" y="68"/>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2" name="Rectangle 40"/>
              <p:cNvSpPr>
                <a:spLocks noChangeArrowheads="1"/>
              </p:cNvSpPr>
              <p:nvPr/>
            </p:nvSpPr>
            <p:spPr bwMode="auto">
              <a:xfrm>
                <a:off x="8999538" y="2332038"/>
                <a:ext cx="241300" cy="1222375"/>
              </a:xfrm>
              <a:prstGeom prst="rect">
                <a:avLst/>
              </a:prstGeom>
              <a:solidFill>
                <a:srgbClr val="6E58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3" name="Freeform 41"/>
              <p:cNvSpPr>
                <a:spLocks/>
              </p:cNvSpPr>
              <p:nvPr/>
            </p:nvSpPr>
            <p:spPr bwMode="auto">
              <a:xfrm>
                <a:off x="8999538" y="3355975"/>
                <a:ext cx="241300" cy="407987"/>
              </a:xfrm>
              <a:custGeom>
                <a:avLst/>
                <a:gdLst>
                  <a:gd name="T0" fmla="*/ 23 w 23"/>
                  <a:gd name="T1" fmla="*/ 0 h 39"/>
                  <a:gd name="T2" fmla="*/ 23 w 23"/>
                  <a:gd name="T3" fmla="*/ 39 h 39"/>
                  <a:gd name="T4" fmla="*/ 0 w 23"/>
                  <a:gd name="T5" fmla="*/ 19 h 39"/>
                  <a:gd name="T6" fmla="*/ 23 w 23"/>
                  <a:gd name="T7" fmla="*/ 0 h 39"/>
                </a:gdLst>
                <a:ahLst/>
                <a:cxnLst>
                  <a:cxn ang="0">
                    <a:pos x="T0" y="T1"/>
                  </a:cxn>
                  <a:cxn ang="0">
                    <a:pos x="T2" y="T3"/>
                  </a:cxn>
                  <a:cxn ang="0">
                    <a:pos x="T4" y="T5"/>
                  </a:cxn>
                  <a:cxn ang="0">
                    <a:pos x="T6" y="T7"/>
                  </a:cxn>
                </a:cxnLst>
                <a:rect l="0" t="0" r="r" b="b"/>
                <a:pathLst>
                  <a:path w="23" h="39">
                    <a:moveTo>
                      <a:pt x="23" y="0"/>
                    </a:moveTo>
                    <a:cubicBezTo>
                      <a:pt x="23" y="39"/>
                      <a:pt x="23" y="39"/>
                      <a:pt x="23" y="39"/>
                    </a:cubicBezTo>
                    <a:cubicBezTo>
                      <a:pt x="10" y="39"/>
                      <a:pt x="0" y="30"/>
                      <a:pt x="0" y="19"/>
                    </a:cubicBezTo>
                    <a:cubicBezTo>
                      <a:pt x="0" y="8"/>
                      <a:pt x="10" y="0"/>
                      <a:pt x="23" y="0"/>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4" name="Freeform 42"/>
              <p:cNvSpPr>
                <a:spLocks/>
              </p:cNvSpPr>
              <p:nvPr/>
            </p:nvSpPr>
            <p:spPr bwMode="auto">
              <a:xfrm>
                <a:off x="10536238" y="2833688"/>
                <a:ext cx="484188" cy="207962"/>
              </a:xfrm>
              <a:custGeom>
                <a:avLst/>
                <a:gdLst>
                  <a:gd name="T0" fmla="*/ 0 w 46"/>
                  <a:gd name="T1" fmla="*/ 0 h 20"/>
                  <a:gd name="T2" fmla="*/ 46 w 46"/>
                  <a:gd name="T3" fmla="*/ 0 h 20"/>
                  <a:gd name="T4" fmla="*/ 23 w 46"/>
                  <a:gd name="T5" fmla="*/ 20 h 20"/>
                  <a:gd name="T6" fmla="*/ 0 w 46"/>
                  <a:gd name="T7" fmla="*/ 0 h 20"/>
                </a:gdLst>
                <a:ahLst/>
                <a:cxnLst>
                  <a:cxn ang="0">
                    <a:pos x="T0" y="T1"/>
                  </a:cxn>
                  <a:cxn ang="0">
                    <a:pos x="T2" y="T3"/>
                  </a:cxn>
                  <a:cxn ang="0">
                    <a:pos x="T4" y="T5"/>
                  </a:cxn>
                  <a:cxn ang="0">
                    <a:pos x="T6" y="T7"/>
                  </a:cxn>
                </a:cxnLst>
                <a:rect l="0" t="0" r="r" b="b"/>
                <a:pathLst>
                  <a:path w="46" h="20">
                    <a:moveTo>
                      <a:pt x="0" y="0"/>
                    </a:moveTo>
                    <a:cubicBezTo>
                      <a:pt x="46" y="0"/>
                      <a:pt x="46" y="0"/>
                      <a:pt x="46" y="0"/>
                    </a:cubicBezTo>
                    <a:cubicBezTo>
                      <a:pt x="46" y="11"/>
                      <a:pt x="36" y="20"/>
                      <a:pt x="23" y="20"/>
                    </a:cubicBezTo>
                    <a:cubicBezTo>
                      <a:pt x="10" y="20"/>
                      <a:pt x="0" y="11"/>
                      <a:pt x="0" y="0"/>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5" name="Rectangle 44"/>
              <p:cNvSpPr>
                <a:spLocks noChangeArrowheads="1"/>
              </p:cNvSpPr>
              <p:nvPr/>
            </p:nvSpPr>
            <p:spPr bwMode="auto">
              <a:xfrm>
                <a:off x="8999538" y="2332038"/>
                <a:ext cx="241300" cy="61912"/>
              </a:xfrm>
              <a:prstGeom prst="rect">
                <a:avLst/>
              </a:prstGeom>
              <a:solidFill>
                <a:srgbClr val="4B39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6" name="Rectangle 45"/>
              <p:cNvSpPr>
                <a:spLocks noChangeArrowheads="1"/>
              </p:cNvSpPr>
              <p:nvPr/>
            </p:nvSpPr>
            <p:spPr bwMode="auto">
              <a:xfrm>
                <a:off x="10231438" y="2332038"/>
                <a:ext cx="231775" cy="61912"/>
              </a:xfrm>
              <a:prstGeom prst="rect">
                <a:avLst/>
              </a:prstGeom>
              <a:solidFill>
                <a:srgbClr val="4B39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7" name="Freeform 46"/>
              <p:cNvSpPr>
                <a:spLocks/>
              </p:cNvSpPr>
              <p:nvPr/>
            </p:nvSpPr>
            <p:spPr bwMode="auto">
              <a:xfrm>
                <a:off x="9947275" y="4819650"/>
                <a:ext cx="536575" cy="241300"/>
              </a:xfrm>
              <a:custGeom>
                <a:avLst/>
                <a:gdLst>
                  <a:gd name="T0" fmla="*/ 22 w 51"/>
                  <a:gd name="T1" fmla="*/ 0 h 23"/>
                  <a:gd name="T2" fmla="*/ 51 w 51"/>
                  <a:gd name="T3" fmla="*/ 23 h 23"/>
                  <a:gd name="T4" fmla="*/ 22 w 51"/>
                  <a:gd name="T5" fmla="*/ 23 h 23"/>
                  <a:gd name="T6" fmla="*/ 0 w 51"/>
                  <a:gd name="T7" fmla="*/ 23 h 23"/>
                  <a:gd name="T8" fmla="*/ 0 w 51"/>
                  <a:gd name="T9" fmla="*/ 0 h 23"/>
                  <a:gd name="T10" fmla="*/ 22 w 51"/>
                  <a:gd name="T11" fmla="*/ 0 h 23"/>
                </a:gdLst>
                <a:ahLst/>
                <a:cxnLst>
                  <a:cxn ang="0">
                    <a:pos x="T0" y="T1"/>
                  </a:cxn>
                  <a:cxn ang="0">
                    <a:pos x="T2" y="T3"/>
                  </a:cxn>
                  <a:cxn ang="0">
                    <a:pos x="T4" y="T5"/>
                  </a:cxn>
                  <a:cxn ang="0">
                    <a:pos x="T6" y="T7"/>
                  </a:cxn>
                  <a:cxn ang="0">
                    <a:pos x="T8" y="T9"/>
                  </a:cxn>
                  <a:cxn ang="0">
                    <a:pos x="T10" y="T11"/>
                  </a:cxn>
                </a:cxnLst>
                <a:rect l="0" t="0" r="r" b="b"/>
                <a:pathLst>
                  <a:path w="51" h="23">
                    <a:moveTo>
                      <a:pt x="22" y="0"/>
                    </a:moveTo>
                    <a:cubicBezTo>
                      <a:pt x="37" y="0"/>
                      <a:pt x="50" y="10"/>
                      <a:pt x="51" y="23"/>
                    </a:cubicBezTo>
                    <a:cubicBezTo>
                      <a:pt x="22" y="23"/>
                      <a:pt x="22" y="23"/>
                      <a:pt x="22" y="23"/>
                    </a:cubicBezTo>
                    <a:cubicBezTo>
                      <a:pt x="0" y="23"/>
                      <a:pt x="0" y="23"/>
                      <a:pt x="0" y="23"/>
                    </a:cubicBezTo>
                    <a:cubicBezTo>
                      <a:pt x="0" y="0"/>
                      <a:pt x="0" y="0"/>
                      <a:pt x="0" y="0"/>
                    </a:cubicBezTo>
                    <a:lnTo>
                      <a:pt x="22" y="0"/>
                    </a:lnTo>
                    <a:close/>
                  </a:path>
                </a:pathLst>
              </a:custGeom>
              <a:solidFill>
                <a:srgbClr val="5741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8" name="Freeform 47"/>
              <p:cNvSpPr>
                <a:spLocks/>
              </p:cNvSpPr>
              <p:nvPr/>
            </p:nvSpPr>
            <p:spPr bwMode="auto">
              <a:xfrm>
                <a:off x="9483725" y="1609725"/>
                <a:ext cx="515938" cy="366712"/>
              </a:xfrm>
              <a:custGeom>
                <a:avLst/>
                <a:gdLst>
                  <a:gd name="T0" fmla="*/ 0 w 49"/>
                  <a:gd name="T1" fmla="*/ 27 h 35"/>
                  <a:gd name="T2" fmla="*/ 26 w 49"/>
                  <a:gd name="T3" fmla="*/ 35 h 35"/>
                  <a:gd name="T4" fmla="*/ 49 w 49"/>
                  <a:gd name="T5" fmla="*/ 27 h 35"/>
                  <a:gd name="T6" fmla="*/ 49 w 49"/>
                  <a:gd name="T7" fmla="*/ 0 h 35"/>
                  <a:gd name="T8" fmla="*/ 0 w 49"/>
                  <a:gd name="T9" fmla="*/ 0 h 35"/>
                  <a:gd name="T10" fmla="*/ 0 w 49"/>
                  <a:gd name="T11" fmla="*/ 27 h 35"/>
                </a:gdLst>
                <a:ahLst/>
                <a:cxnLst>
                  <a:cxn ang="0">
                    <a:pos x="T0" y="T1"/>
                  </a:cxn>
                  <a:cxn ang="0">
                    <a:pos x="T2" y="T3"/>
                  </a:cxn>
                  <a:cxn ang="0">
                    <a:pos x="T4" y="T5"/>
                  </a:cxn>
                  <a:cxn ang="0">
                    <a:pos x="T6" y="T7"/>
                  </a:cxn>
                  <a:cxn ang="0">
                    <a:pos x="T8" y="T9"/>
                  </a:cxn>
                  <a:cxn ang="0">
                    <a:pos x="T10" y="T11"/>
                  </a:cxn>
                </a:cxnLst>
                <a:rect l="0" t="0" r="r" b="b"/>
                <a:pathLst>
                  <a:path w="49" h="35">
                    <a:moveTo>
                      <a:pt x="0" y="27"/>
                    </a:moveTo>
                    <a:cubicBezTo>
                      <a:pt x="0" y="33"/>
                      <a:pt x="26" y="35"/>
                      <a:pt x="26" y="35"/>
                    </a:cubicBezTo>
                    <a:cubicBezTo>
                      <a:pt x="26" y="35"/>
                      <a:pt x="49" y="32"/>
                      <a:pt x="49" y="27"/>
                    </a:cubicBezTo>
                    <a:cubicBezTo>
                      <a:pt x="49" y="22"/>
                      <a:pt x="49" y="0"/>
                      <a:pt x="49" y="0"/>
                    </a:cubicBezTo>
                    <a:cubicBezTo>
                      <a:pt x="0" y="0"/>
                      <a:pt x="0" y="0"/>
                      <a:pt x="0" y="0"/>
                    </a:cubicBezTo>
                    <a:cubicBezTo>
                      <a:pt x="0" y="0"/>
                      <a:pt x="0" y="22"/>
                      <a:pt x="0" y="27"/>
                    </a:cubicBezTo>
                    <a:close/>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9" name="Freeform 48"/>
              <p:cNvSpPr>
                <a:spLocks/>
              </p:cNvSpPr>
              <p:nvPr/>
            </p:nvSpPr>
            <p:spPr bwMode="auto">
              <a:xfrm>
                <a:off x="9483725" y="1609725"/>
                <a:ext cx="515938" cy="188912"/>
              </a:xfrm>
              <a:custGeom>
                <a:avLst/>
                <a:gdLst>
                  <a:gd name="T0" fmla="*/ 0 w 49"/>
                  <a:gd name="T1" fmla="*/ 14 h 18"/>
                  <a:gd name="T2" fmla="*/ 26 w 49"/>
                  <a:gd name="T3" fmla="*/ 18 h 18"/>
                  <a:gd name="T4" fmla="*/ 49 w 49"/>
                  <a:gd name="T5" fmla="*/ 14 h 18"/>
                  <a:gd name="T6" fmla="*/ 49 w 49"/>
                  <a:gd name="T7" fmla="*/ 0 h 18"/>
                  <a:gd name="T8" fmla="*/ 0 w 49"/>
                  <a:gd name="T9" fmla="*/ 0 h 18"/>
                  <a:gd name="T10" fmla="*/ 0 w 49"/>
                  <a:gd name="T11" fmla="*/ 14 h 18"/>
                </a:gdLst>
                <a:ahLst/>
                <a:cxnLst>
                  <a:cxn ang="0">
                    <a:pos x="T0" y="T1"/>
                  </a:cxn>
                  <a:cxn ang="0">
                    <a:pos x="T2" y="T3"/>
                  </a:cxn>
                  <a:cxn ang="0">
                    <a:pos x="T4" y="T5"/>
                  </a:cxn>
                  <a:cxn ang="0">
                    <a:pos x="T6" y="T7"/>
                  </a:cxn>
                  <a:cxn ang="0">
                    <a:pos x="T8" y="T9"/>
                  </a:cxn>
                  <a:cxn ang="0">
                    <a:pos x="T10" y="T11"/>
                  </a:cxn>
                </a:cxnLst>
                <a:rect l="0" t="0" r="r" b="b"/>
                <a:pathLst>
                  <a:path w="49" h="18">
                    <a:moveTo>
                      <a:pt x="0" y="14"/>
                    </a:moveTo>
                    <a:cubicBezTo>
                      <a:pt x="0" y="16"/>
                      <a:pt x="26" y="18"/>
                      <a:pt x="26" y="18"/>
                    </a:cubicBezTo>
                    <a:cubicBezTo>
                      <a:pt x="26" y="18"/>
                      <a:pt x="49" y="16"/>
                      <a:pt x="49" y="14"/>
                    </a:cubicBezTo>
                    <a:cubicBezTo>
                      <a:pt x="49" y="11"/>
                      <a:pt x="49" y="0"/>
                      <a:pt x="49" y="0"/>
                    </a:cubicBezTo>
                    <a:cubicBezTo>
                      <a:pt x="0" y="0"/>
                      <a:pt x="0" y="0"/>
                      <a:pt x="0" y="0"/>
                    </a:cubicBezTo>
                    <a:cubicBezTo>
                      <a:pt x="0" y="0"/>
                      <a:pt x="0" y="11"/>
                      <a:pt x="0" y="14"/>
                    </a:cubicBezTo>
                    <a:close/>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0" name="Freeform 49"/>
              <p:cNvSpPr>
                <a:spLocks/>
              </p:cNvSpPr>
              <p:nvPr/>
            </p:nvSpPr>
            <p:spPr bwMode="auto">
              <a:xfrm>
                <a:off x="9315450" y="554038"/>
                <a:ext cx="831850" cy="1139825"/>
              </a:xfrm>
              <a:custGeom>
                <a:avLst/>
                <a:gdLst>
                  <a:gd name="T0" fmla="*/ 77 w 79"/>
                  <a:gd name="T1" fmla="*/ 27 h 109"/>
                  <a:gd name="T2" fmla="*/ 62 w 79"/>
                  <a:gd name="T3" fmla="*/ 0 h 109"/>
                  <a:gd name="T4" fmla="*/ 20 w 79"/>
                  <a:gd name="T5" fmla="*/ 0 h 109"/>
                  <a:gd name="T6" fmla="*/ 7 w 79"/>
                  <a:gd name="T7" fmla="*/ 25 h 109"/>
                  <a:gd name="T8" fmla="*/ 7 w 79"/>
                  <a:gd name="T9" fmla="*/ 39 h 109"/>
                  <a:gd name="T10" fmla="*/ 0 w 79"/>
                  <a:gd name="T11" fmla="*/ 41 h 109"/>
                  <a:gd name="T12" fmla="*/ 0 w 79"/>
                  <a:gd name="T13" fmla="*/ 43 h 109"/>
                  <a:gd name="T14" fmla="*/ 0 w 79"/>
                  <a:gd name="T15" fmla="*/ 55 h 109"/>
                  <a:gd name="T16" fmla="*/ 1 w 79"/>
                  <a:gd name="T17" fmla="*/ 62 h 109"/>
                  <a:gd name="T18" fmla="*/ 1 w 79"/>
                  <a:gd name="T19" fmla="*/ 90 h 109"/>
                  <a:gd name="T20" fmla="*/ 45 w 79"/>
                  <a:gd name="T21" fmla="*/ 109 h 109"/>
                  <a:gd name="T22" fmla="*/ 79 w 79"/>
                  <a:gd name="T23" fmla="*/ 90 h 109"/>
                  <a:gd name="T24" fmla="*/ 79 w 79"/>
                  <a:gd name="T25" fmla="*/ 74 h 109"/>
                  <a:gd name="T26" fmla="*/ 77 w 79"/>
                  <a:gd name="T27" fmla="*/ 2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 h="109">
                    <a:moveTo>
                      <a:pt x="77" y="27"/>
                    </a:moveTo>
                    <a:cubicBezTo>
                      <a:pt x="77" y="24"/>
                      <a:pt x="71" y="0"/>
                      <a:pt x="62" y="0"/>
                    </a:cubicBezTo>
                    <a:cubicBezTo>
                      <a:pt x="20" y="0"/>
                      <a:pt x="20" y="0"/>
                      <a:pt x="20" y="0"/>
                    </a:cubicBezTo>
                    <a:cubicBezTo>
                      <a:pt x="12" y="0"/>
                      <a:pt x="7" y="17"/>
                      <a:pt x="7" y="25"/>
                    </a:cubicBezTo>
                    <a:cubicBezTo>
                      <a:pt x="7" y="39"/>
                      <a:pt x="7" y="39"/>
                      <a:pt x="7" y="39"/>
                    </a:cubicBezTo>
                    <a:cubicBezTo>
                      <a:pt x="0" y="41"/>
                      <a:pt x="0" y="41"/>
                      <a:pt x="0" y="41"/>
                    </a:cubicBezTo>
                    <a:cubicBezTo>
                      <a:pt x="0" y="42"/>
                      <a:pt x="0" y="43"/>
                      <a:pt x="0" y="43"/>
                    </a:cubicBezTo>
                    <a:cubicBezTo>
                      <a:pt x="0" y="47"/>
                      <a:pt x="0" y="51"/>
                      <a:pt x="0" y="55"/>
                    </a:cubicBezTo>
                    <a:cubicBezTo>
                      <a:pt x="0" y="57"/>
                      <a:pt x="0" y="60"/>
                      <a:pt x="1" y="62"/>
                    </a:cubicBezTo>
                    <a:cubicBezTo>
                      <a:pt x="1" y="61"/>
                      <a:pt x="1" y="90"/>
                      <a:pt x="1" y="90"/>
                    </a:cubicBezTo>
                    <a:cubicBezTo>
                      <a:pt x="6" y="109"/>
                      <a:pt x="32" y="109"/>
                      <a:pt x="45" y="109"/>
                    </a:cubicBezTo>
                    <a:cubicBezTo>
                      <a:pt x="58" y="109"/>
                      <a:pt x="76" y="103"/>
                      <a:pt x="79" y="90"/>
                    </a:cubicBezTo>
                    <a:cubicBezTo>
                      <a:pt x="79" y="74"/>
                      <a:pt x="79" y="74"/>
                      <a:pt x="79" y="74"/>
                    </a:cubicBezTo>
                    <a:cubicBezTo>
                      <a:pt x="79" y="74"/>
                      <a:pt x="79" y="34"/>
                      <a:pt x="77" y="27"/>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1" name="Freeform 50"/>
              <p:cNvSpPr>
                <a:spLocks/>
              </p:cNvSpPr>
              <p:nvPr/>
            </p:nvSpPr>
            <p:spPr bwMode="auto">
              <a:xfrm>
                <a:off x="9663113" y="1411288"/>
                <a:ext cx="157163" cy="41275"/>
              </a:xfrm>
              <a:custGeom>
                <a:avLst/>
                <a:gdLst>
                  <a:gd name="T0" fmla="*/ 15 w 15"/>
                  <a:gd name="T1" fmla="*/ 0 h 4"/>
                  <a:gd name="T2" fmla="*/ 8 w 15"/>
                  <a:gd name="T3" fmla="*/ 4 h 4"/>
                  <a:gd name="T4" fmla="*/ 0 w 15"/>
                  <a:gd name="T5" fmla="*/ 0 h 4"/>
                  <a:gd name="T6" fmla="*/ 15 w 15"/>
                  <a:gd name="T7" fmla="*/ 0 h 4"/>
                </a:gdLst>
                <a:ahLst/>
                <a:cxnLst>
                  <a:cxn ang="0">
                    <a:pos x="T0" y="T1"/>
                  </a:cxn>
                  <a:cxn ang="0">
                    <a:pos x="T2" y="T3"/>
                  </a:cxn>
                  <a:cxn ang="0">
                    <a:pos x="T4" y="T5"/>
                  </a:cxn>
                  <a:cxn ang="0">
                    <a:pos x="T6" y="T7"/>
                  </a:cxn>
                </a:cxnLst>
                <a:rect l="0" t="0" r="r" b="b"/>
                <a:pathLst>
                  <a:path w="15" h="4">
                    <a:moveTo>
                      <a:pt x="15" y="0"/>
                    </a:moveTo>
                    <a:cubicBezTo>
                      <a:pt x="15" y="2"/>
                      <a:pt x="12" y="4"/>
                      <a:pt x="8" y="4"/>
                    </a:cubicBezTo>
                    <a:cubicBezTo>
                      <a:pt x="3" y="4"/>
                      <a:pt x="0" y="2"/>
                      <a:pt x="0" y="0"/>
                    </a:cubicBezTo>
                    <a:lnTo>
                      <a:pt x="1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2" name="Freeform 51"/>
              <p:cNvSpPr>
                <a:spLocks/>
              </p:cNvSpPr>
              <p:nvPr/>
            </p:nvSpPr>
            <p:spPr bwMode="auto">
              <a:xfrm>
                <a:off x="9324975" y="1192213"/>
                <a:ext cx="74613" cy="125412"/>
              </a:xfrm>
              <a:custGeom>
                <a:avLst/>
                <a:gdLst>
                  <a:gd name="T0" fmla="*/ 7 w 7"/>
                  <a:gd name="T1" fmla="*/ 0 h 12"/>
                  <a:gd name="T2" fmla="*/ 4 w 7"/>
                  <a:gd name="T3" fmla="*/ 4 h 12"/>
                  <a:gd name="T4" fmla="*/ 0 w 7"/>
                  <a:gd name="T5" fmla="*/ 8 h 12"/>
                  <a:gd name="T6" fmla="*/ 0 w 7"/>
                  <a:gd name="T7" fmla="*/ 12 h 12"/>
                  <a:gd name="T8" fmla="*/ 0 w 7"/>
                  <a:gd name="T9" fmla="*/ 12 h 12"/>
                  <a:gd name="T10" fmla="*/ 3 w 7"/>
                  <a:gd name="T11" fmla="*/ 11 h 12"/>
                  <a:gd name="T12" fmla="*/ 3 w 7"/>
                  <a:gd name="T13" fmla="*/ 11 h 12"/>
                  <a:gd name="T14" fmla="*/ 4 w 7"/>
                  <a:gd name="T15" fmla="*/ 10 h 12"/>
                  <a:gd name="T16" fmla="*/ 7 w 7"/>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2">
                    <a:moveTo>
                      <a:pt x="7" y="0"/>
                    </a:moveTo>
                    <a:cubicBezTo>
                      <a:pt x="4" y="4"/>
                      <a:pt x="4" y="4"/>
                      <a:pt x="4" y="4"/>
                    </a:cubicBezTo>
                    <a:cubicBezTo>
                      <a:pt x="3" y="6"/>
                      <a:pt x="2" y="7"/>
                      <a:pt x="0" y="8"/>
                    </a:cubicBezTo>
                    <a:cubicBezTo>
                      <a:pt x="0" y="12"/>
                      <a:pt x="0" y="12"/>
                      <a:pt x="0" y="12"/>
                    </a:cubicBezTo>
                    <a:cubicBezTo>
                      <a:pt x="0" y="12"/>
                      <a:pt x="0" y="12"/>
                      <a:pt x="0" y="12"/>
                    </a:cubicBezTo>
                    <a:cubicBezTo>
                      <a:pt x="1" y="12"/>
                      <a:pt x="2" y="12"/>
                      <a:pt x="3" y="11"/>
                    </a:cubicBezTo>
                    <a:cubicBezTo>
                      <a:pt x="3" y="11"/>
                      <a:pt x="3" y="11"/>
                      <a:pt x="3" y="11"/>
                    </a:cubicBezTo>
                    <a:cubicBezTo>
                      <a:pt x="4" y="11"/>
                      <a:pt x="4" y="10"/>
                      <a:pt x="4" y="10"/>
                    </a:cubicBezTo>
                    <a:cubicBezTo>
                      <a:pt x="7" y="5"/>
                      <a:pt x="7" y="0"/>
                      <a:pt x="7" y="0"/>
                    </a:cubicBezTo>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3" name="Freeform 52"/>
              <p:cNvSpPr>
                <a:spLocks/>
              </p:cNvSpPr>
              <p:nvPr/>
            </p:nvSpPr>
            <p:spPr bwMode="auto">
              <a:xfrm>
                <a:off x="9263063" y="449263"/>
                <a:ext cx="936625" cy="679450"/>
              </a:xfrm>
              <a:custGeom>
                <a:avLst/>
                <a:gdLst>
                  <a:gd name="T0" fmla="*/ 88 w 89"/>
                  <a:gd name="T1" fmla="*/ 29 h 65"/>
                  <a:gd name="T2" fmla="*/ 46 w 89"/>
                  <a:gd name="T3" fmla="*/ 0 h 65"/>
                  <a:gd name="T4" fmla="*/ 46 w 89"/>
                  <a:gd name="T5" fmla="*/ 0 h 65"/>
                  <a:gd name="T6" fmla="*/ 46 w 89"/>
                  <a:gd name="T7" fmla="*/ 0 h 65"/>
                  <a:gd name="T8" fmla="*/ 45 w 89"/>
                  <a:gd name="T9" fmla="*/ 0 h 65"/>
                  <a:gd name="T10" fmla="*/ 44 w 89"/>
                  <a:gd name="T11" fmla="*/ 0 h 65"/>
                  <a:gd name="T12" fmla="*/ 43 w 89"/>
                  <a:gd name="T13" fmla="*/ 0 h 65"/>
                  <a:gd name="T14" fmla="*/ 43 w 89"/>
                  <a:gd name="T15" fmla="*/ 0 h 65"/>
                  <a:gd name="T16" fmla="*/ 2 w 89"/>
                  <a:gd name="T17" fmla="*/ 29 h 65"/>
                  <a:gd name="T18" fmla="*/ 2 w 89"/>
                  <a:gd name="T19" fmla="*/ 52 h 65"/>
                  <a:gd name="T20" fmla="*/ 5 w 89"/>
                  <a:gd name="T21" fmla="*/ 54 h 65"/>
                  <a:gd name="T22" fmla="*/ 5 w 89"/>
                  <a:gd name="T23" fmla="*/ 54 h 65"/>
                  <a:gd name="T24" fmla="*/ 11 w 89"/>
                  <a:gd name="T25" fmla="*/ 65 h 65"/>
                  <a:gd name="T26" fmla="*/ 12 w 89"/>
                  <a:gd name="T27" fmla="*/ 34 h 65"/>
                  <a:gd name="T28" fmla="*/ 45 w 89"/>
                  <a:gd name="T29" fmla="*/ 16 h 65"/>
                  <a:gd name="T30" fmla="*/ 78 w 89"/>
                  <a:gd name="T31" fmla="*/ 34 h 65"/>
                  <a:gd name="T32" fmla="*/ 79 w 89"/>
                  <a:gd name="T33" fmla="*/ 65 h 65"/>
                  <a:gd name="T34" fmla="*/ 84 w 89"/>
                  <a:gd name="T35" fmla="*/ 54 h 65"/>
                  <a:gd name="T36" fmla="*/ 84 w 89"/>
                  <a:gd name="T37" fmla="*/ 54 h 65"/>
                  <a:gd name="T38" fmla="*/ 88 w 89"/>
                  <a:gd name="T39" fmla="*/ 52 h 65"/>
                  <a:gd name="T40" fmla="*/ 88 w 89"/>
                  <a:gd name="T41" fmla="*/ 2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9" h="65">
                    <a:moveTo>
                      <a:pt x="88" y="29"/>
                    </a:moveTo>
                    <a:cubicBezTo>
                      <a:pt x="86" y="11"/>
                      <a:pt x="71" y="1"/>
                      <a:pt x="46" y="0"/>
                    </a:cubicBezTo>
                    <a:cubicBezTo>
                      <a:pt x="46" y="0"/>
                      <a:pt x="46" y="0"/>
                      <a:pt x="46" y="0"/>
                    </a:cubicBezTo>
                    <a:cubicBezTo>
                      <a:pt x="46" y="0"/>
                      <a:pt x="46" y="0"/>
                      <a:pt x="46" y="0"/>
                    </a:cubicBezTo>
                    <a:cubicBezTo>
                      <a:pt x="45" y="0"/>
                      <a:pt x="45" y="0"/>
                      <a:pt x="45" y="0"/>
                    </a:cubicBezTo>
                    <a:cubicBezTo>
                      <a:pt x="44" y="0"/>
                      <a:pt x="44" y="0"/>
                      <a:pt x="44" y="0"/>
                    </a:cubicBezTo>
                    <a:cubicBezTo>
                      <a:pt x="43" y="0"/>
                      <a:pt x="43" y="0"/>
                      <a:pt x="43" y="0"/>
                    </a:cubicBezTo>
                    <a:cubicBezTo>
                      <a:pt x="43" y="0"/>
                      <a:pt x="43" y="0"/>
                      <a:pt x="43" y="0"/>
                    </a:cubicBezTo>
                    <a:cubicBezTo>
                      <a:pt x="19" y="1"/>
                      <a:pt x="4" y="11"/>
                      <a:pt x="2" y="29"/>
                    </a:cubicBezTo>
                    <a:cubicBezTo>
                      <a:pt x="1" y="33"/>
                      <a:pt x="0" y="52"/>
                      <a:pt x="2" y="52"/>
                    </a:cubicBezTo>
                    <a:cubicBezTo>
                      <a:pt x="3" y="53"/>
                      <a:pt x="5" y="54"/>
                      <a:pt x="5" y="54"/>
                    </a:cubicBezTo>
                    <a:cubicBezTo>
                      <a:pt x="5" y="54"/>
                      <a:pt x="5" y="54"/>
                      <a:pt x="5" y="54"/>
                    </a:cubicBezTo>
                    <a:cubicBezTo>
                      <a:pt x="9" y="56"/>
                      <a:pt x="11" y="60"/>
                      <a:pt x="11" y="65"/>
                    </a:cubicBezTo>
                    <a:cubicBezTo>
                      <a:pt x="11" y="65"/>
                      <a:pt x="12" y="51"/>
                      <a:pt x="12" y="34"/>
                    </a:cubicBezTo>
                    <a:cubicBezTo>
                      <a:pt x="12" y="24"/>
                      <a:pt x="25" y="16"/>
                      <a:pt x="45" y="16"/>
                    </a:cubicBezTo>
                    <a:cubicBezTo>
                      <a:pt x="65" y="16"/>
                      <a:pt x="78" y="24"/>
                      <a:pt x="78" y="34"/>
                    </a:cubicBezTo>
                    <a:cubicBezTo>
                      <a:pt x="78" y="51"/>
                      <a:pt x="79" y="65"/>
                      <a:pt x="79" y="65"/>
                    </a:cubicBezTo>
                    <a:cubicBezTo>
                      <a:pt x="79" y="60"/>
                      <a:pt x="81" y="56"/>
                      <a:pt x="84" y="54"/>
                    </a:cubicBezTo>
                    <a:cubicBezTo>
                      <a:pt x="84" y="54"/>
                      <a:pt x="84" y="54"/>
                      <a:pt x="84" y="54"/>
                    </a:cubicBezTo>
                    <a:cubicBezTo>
                      <a:pt x="84" y="54"/>
                      <a:pt x="87" y="53"/>
                      <a:pt x="88" y="52"/>
                    </a:cubicBezTo>
                    <a:cubicBezTo>
                      <a:pt x="89" y="52"/>
                      <a:pt x="89" y="33"/>
                      <a:pt x="88" y="29"/>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4" name="Freeform 53"/>
              <p:cNvSpPr>
                <a:spLocks/>
              </p:cNvSpPr>
              <p:nvPr/>
            </p:nvSpPr>
            <p:spPr bwMode="auto">
              <a:xfrm>
                <a:off x="10072688" y="1192213"/>
                <a:ext cx="74613" cy="125412"/>
              </a:xfrm>
              <a:custGeom>
                <a:avLst/>
                <a:gdLst>
                  <a:gd name="T0" fmla="*/ 0 w 7"/>
                  <a:gd name="T1" fmla="*/ 0 h 12"/>
                  <a:gd name="T2" fmla="*/ 2 w 7"/>
                  <a:gd name="T3" fmla="*/ 4 h 12"/>
                  <a:gd name="T4" fmla="*/ 7 w 7"/>
                  <a:gd name="T5" fmla="*/ 8 h 12"/>
                  <a:gd name="T6" fmla="*/ 7 w 7"/>
                  <a:gd name="T7" fmla="*/ 12 h 12"/>
                  <a:gd name="T8" fmla="*/ 6 w 7"/>
                  <a:gd name="T9" fmla="*/ 12 h 12"/>
                  <a:gd name="T10" fmla="*/ 4 w 7"/>
                  <a:gd name="T11" fmla="*/ 11 h 12"/>
                  <a:gd name="T12" fmla="*/ 4 w 7"/>
                  <a:gd name="T13" fmla="*/ 11 h 12"/>
                  <a:gd name="T14" fmla="*/ 2 w 7"/>
                  <a:gd name="T15" fmla="*/ 10 h 12"/>
                  <a:gd name="T16" fmla="*/ 0 w 7"/>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2">
                    <a:moveTo>
                      <a:pt x="0" y="0"/>
                    </a:moveTo>
                    <a:cubicBezTo>
                      <a:pt x="2" y="4"/>
                      <a:pt x="2" y="4"/>
                      <a:pt x="2" y="4"/>
                    </a:cubicBezTo>
                    <a:cubicBezTo>
                      <a:pt x="4" y="6"/>
                      <a:pt x="5" y="7"/>
                      <a:pt x="7" y="8"/>
                    </a:cubicBezTo>
                    <a:cubicBezTo>
                      <a:pt x="7" y="12"/>
                      <a:pt x="7" y="12"/>
                      <a:pt x="7" y="12"/>
                    </a:cubicBezTo>
                    <a:cubicBezTo>
                      <a:pt x="6" y="12"/>
                      <a:pt x="6" y="12"/>
                      <a:pt x="6" y="12"/>
                    </a:cubicBezTo>
                    <a:cubicBezTo>
                      <a:pt x="6" y="12"/>
                      <a:pt x="5" y="12"/>
                      <a:pt x="4" y="11"/>
                    </a:cubicBezTo>
                    <a:cubicBezTo>
                      <a:pt x="4" y="11"/>
                      <a:pt x="4" y="11"/>
                      <a:pt x="4" y="11"/>
                    </a:cubicBezTo>
                    <a:cubicBezTo>
                      <a:pt x="3" y="11"/>
                      <a:pt x="3" y="10"/>
                      <a:pt x="2" y="10"/>
                    </a:cubicBezTo>
                    <a:cubicBezTo>
                      <a:pt x="0" y="5"/>
                      <a:pt x="0" y="0"/>
                      <a:pt x="0" y="0"/>
                    </a:cubicBezTo>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5" name="Freeform 54"/>
              <p:cNvSpPr>
                <a:spLocks/>
              </p:cNvSpPr>
              <p:nvPr/>
            </p:nvSpPr>
            <p:spPr bwMode="auto">
              <a:xfrm>
                <a:off x="9220200" y="962025"/>
                <a:ext cx="188913" cy="323850"/>
              </a:xfrm>
              <a:custGeom>
                <a:avLst/>
                <a:gdLst>
                  <a:gd name="T0" fmla="*/ 16 w 18"/>
                  <a:gd name="T1" fmla="*/ 14 h 31"/>
                  <a:gd name="T2" fmla="*/ 12 w 18"/>
                  <a:gd name="T3" fmla="*/ 30 h 31"/>
                  <a:gd name="T4" fmla="*/ 2 w 18"/>
                  <a:gd name="T5" fmla="*/ 17 h 31"/>
                  <a:gd name="T6" fmla="*/ 5 w 18"/>
                  <a:gd name="T7" fmla="*/ 1 h 31"/>
                  <a:gd name="T8" fmla="*/ 16 w 18"/>
                  <a:gd name="T9" fmla="*/ 14 h 31"/>
                </a:gdLst>
                <a:ahLst/>
                <a:cxnLst>
                  <a:cxn ang="0">
                    <a:pos x="T0" y="T1"/>
                  </a:cxn>
                  <a:cxn ang="0">
                    <a:pos x="T2" y="T3"/>
                  </a:cxn>
                  <a:cxn ang="0">
                    <a:pos x="T4" y="T5"/>
                  </a:cxn>
                  <a:cxn ang="0">
                    <a:pos x="T6" y="T7"/>
                  </a:cxn>
                  <a:cxn ang="0">
                    <a:pos x="T8" y="T9"/>
                  </a:cxn>
                </a:cxnLst>
                <a:rect l="0" t="0" r="r" b="b"/>
                <a:pathLst>
                  <a:path w="18" h="31">
                    <a:moveTo>
                      <a:pt x="16" y="14"/>
                    </a:moveTo>
                    <a:cubicBezTo>
                      <a:pt x="18" y="22"/>
                      <a:pt x="16" y="29"/>
                      <a:pt x="12" y="30"/>
                    </a:cubicBezTo>
                    <a:cubicBezTo>
                      <a:pt x="8" y="31"/>
                      <a:pt x="4" y="25"/>
                      <a:pt x="2" y="17"/>
                    </a:cubicBezTo>
                    <a:cubicBezTo>
                      <a:pt x="0" y="10"/>
                      <a:pt x="1" y="2"/>
                      <a:pt x="5" y="1"/>
                    </a:cubicBezTo>
                    <a:cubicBezTo>
                      <a:pt x="9" y="0"/>
                      <a:pt x="14" y="6"/>
                      <a:pt x="16" y="14"/>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6" name="Freeform 55"/>
              <p:cNvSpPr>
                <a:spLocks/>
              </p:cNvSpPr>
              <p:nvPr/>
            </p:nvSpPr>
            <p:spPr bwMode="auto">
              <a:xfrm>
                <a:off x="10063163" y="962025"/>
                <a:ext cx="188913" cy="323850"/>
              </a:xfrm>
              <a:custGeom>
                <a:avLst/>
                <a:gdLst>
                  <a:gd name="T0" fmla="*/ 2 w 18"/>
                  <a:gd name="T1" fmla="*/ 14 h 31"/>
                  <a:gd name="T2" fmla="*/ 5 w 18"/>
                  <a:gd name="T3" fmla="*/ 30 h 31"/>
                  <a:gd name="T4" fmla="*/ 16 w 18"/>
                  <a:gd name="T5" fmla="*/ 17 h 31"/>
                  <a:gd name="T6" fmla="*/ 12 w 18"/>
                  <a:gd name="T7" fmla="*/ 1 h 31"/>
                  <a:gd name="T8" fmla="*/ 2 w 18"/>
                  <a:gd name="T9" fmla="*/ 14 h 31"/>
                </a:gdLst>
                <a:ahLst/>
                <a:cxnLst>
                  <a:cxn ang="0">
                    <a:pos x="T0" y="T1"/>
                  </a:cxn>
                  <a:cxn ang="0">
                    <a:pos x="T2" y="T3"/>
                  </a:cxn>
                  <a:cxn ang="0">
                    <a:pos x="T4" y="T5"/>
                  </a:cxn>
                  <a:cxn ang="0">
                    <a:pos x="T6" y="T7"/>
                  </a:cxn>
                  <a:cxn ang="0">
                    <a:pos x="T8" y="T9"/>
                  </a:cxn>
                </a:cxnLst>
                <a:rect l="0" t="0" r="r" b="b"/>
                <a:pathLst>
                  <a:path w="18" h="31">
                    <a:moveTo>
                      <a:pt x="2" y="14"/>
                    </a:moveTo>
                    <a:cubicBezTo>
                      <a:pt x="0" y="22"/>
                      <a:pt x="1" y="29"/>
                      <a:pt x="5" y="30"/>
                    </a:cubicBezTo>
                    <a:cubicBezTo>
                      <a:pt x="9" y="31"/>
                      <a:pt x="14" y="25"/>
                      <a:pt x="16" y="17"/>
                    </a:cubicBezTo>
                    <a:cubicBezTo>
                      <a:pt x="18" y="10"/>
                      <a:pt x="16" y="2"/>
                      <a:pt x="12" y="1"/>
                    </a:cubicBezTo>
                    <a:cubicBezTo>
                      <a:pt x="9" y="0"/>
                      <a:pt x="4" y="6"/>
                      <a:pt x="2" y="14"/>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7" name="Rectangle 56"/>
              <p:cNvSpPr>
                <a:spLocks noChangeArrowheads="1"/>
              </p:cNvSpPr>
              <p:nvPr/>
            </p:nvSpPr>
            <p:spPr bwMode="auto">
              <a:xfrm>
                <a:off x="9388475" y="919163"/>
                <a:ext cx="1588" cy="42862"/>
              </a:xfrm>
              <a:prstGeom prst="rect">
                <a:avLst/>
              </a:prstGeom>
              <a:solidFill>
                <a:srgbClr val="40404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8" name="Freeform 57"/>
              <p:cNvSpPr>
                <a:spLocks/>
              </p:cNvSpPr>
              <p:nvPr/>
            </p:nvSpPr>
            <p:spPr bwMode="auto">
              <a:xfrm>
                <a:off x="9378950" y="857250"/>
                <a:ext cx="704850" cy="428625"/>
              </a:xfrm>
              <a:custGeom>
                <a:avLst/>
                <a:gdLst>
                  <a:gd name="T0" fmla="*/ 34 w 67"/>
                  <a:gd name="T1" fmla="*/ 0 h 41"/>
                  <a:gd name="T2" fmla="*/ 34 w 67"/>
                  <a:gd name="T3" fmla="*/ 0 h 41"/>
                  <a:gd name="T4" fmla="*/ 1 w 67"/>
                  <a:gd name="T5" fmla="*/ 5 h 41"/>
                  <a:gd name="T6" fmla="*/ 1 w 67"/>
                  <a:gd name="T7" fmla="*/ 6 h 41"/>
                  <a:gd name="T8" fmla="*/ 1 w 67"/>
                  <a:gd name="T9" fmla="*/ 10 h 41"/>
                  <a:gd name="T10" fmla="*/ 1 w 67"/>
                  <a:gd name="T11" fmla="*/ 10 h 41"/>
                  <a:gd name="T12" fmla="*/ 0 w 67"/>
                  <a:gd name="T13" fmla="*/ 22 h 41"/>
                  <a:gd name="T14" fmla="*/ 1 w 67"/>
                  <a:gd name="T15" fmla="*/ 24 h 41"/>
                  <a:gd name="T16" fmla="*/ 2 w 67"/>
                  <a:gd name="T17" fmla="*/ 33 h 41"/>
                  <a:gd name="T18" fmla="*/ 2 w 67"/>
                  <a:gd name="T19" fmla="*/ 32 h 41"/>
                  <a:gd name="T20" fmla="*/ 1 w 67"/>
                  <a:gd name="T21" fmla="*/ 36 h 41"/>
                  <a:gd name="T22" fmla="*/ 5 w 67"/>
                  <a:gd name="T23" fmla="*/ 38 h 41"/>
                  <a:gd name="T24" fmla="*/ 24 w 67"/>
                  <a:gd name="T25" fmla="*/ 41 h 41"/>
                  <a:gd name="T26" fmla="*/ 26 w 67"/>
                  <a:gd name="T27" fmla="*/ 41 h 41"/>
                  <a:gd name="T28" fmla="*/ 30 w 67"/>
                  <a:gd name="T29" fmla="*/ 36 h 41"/>
                  <a:gd name="T30" fmla="*/ 32 w 67"/>
                  <a:gd name="T31" fmla="*/ 30 h 41"/>
                  <a:gd name="T32" fmla="*/ 32 w 67"/>
                  <a:gd name="T33" fmla="*/ 30 h 41"/>
                  <a:gd name="T34" fmla="*/ 32 w 67"/>
                  <a:gd name="T35" fmla="*/ 30 h 41"/>
                  <a:gd name="T36" fmla="*/ 34 w 67"/>
                  <a:gd name="T37" fmla="*/ 30 h 41"/>
                  <a:gd name="T38" fmla="*/ 35 w 67"/>
                  <a:gd name="T39" fmla="*/ 30 h 41"/>
                  <a:gd name="T40" fmla="*/ 35 w 67"/>
                  <a:gd name="T41" fmla="*/ 30 h 41"/>
                  <a:gd name="T42" fmla="*/ 35 w 67"/>
                  <a:gd name="T43" fmla="*/ 30 h 41"/>
                  <a:gd name="T44" fmla="*/ 37 w 67"/>
                  <a:gd name="T45" fmla="*/ 36 h 41"/>
                  <a:gd name="T46" fmla="*/ 41 w 67"/>
                  <a:gd name="T47" fmla="*/ 41 h 41"/>
                  <a:gd name="T48" fmla="*/ 43 w 67"/>
                  <a:gd name="T49" fmla="*/ 41 h 41"/>
                  <a:gd name="T50" fmla="*/ 62 w 67"/>
                  <a:gd name="T51" fmla="*/ 38 h 41"/>
                  <a:gd name="T52" fmla="*/ 66 w 67"/>
                  <a:gd name="T53" fmla="*/ 36 h 41"/>
                  <a:gd name="T54" fmla="*/ 66 w 67"/>
                  <a:gd name="T55" fmla="*/ 32 h 41"/>
                  <a:gd name="T56" fmla="*/ 66 w 67"/>
                  <a:gd name="T57" fmla="*/ 33 h 41"/>
                  <a:gd name="T58" fmla="*/ 67 w 67"/>
                  <a:gd name="T59" fmla="*/ 24 h 41"/>
                  <a:gd name="T60" fmla="*/ 67 w 67"/>
                  <a:gd name="T61" fmla="*/ 22 h 41"/>
                  <a:gd name="T62" fmla="*/ 67 w 67"/>
                  <a:gd name="T63" fmla="*/ 5 h 41"/>
                  <a:gd name="T64" fmla="*/ 34 w 67"/>
                  <a:gd name="T6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41">
                    <a:moveTo>
                      <a:pt x="34" y="0"/>
                    </a:moveTo>
                    <a:cubicBezTo>
                      <a:pt x="34" y="0"/>
                      <a:pt x="34" y="0"/>
                      <a:pt x="34" y="0"/>
                    </a:cubicBezTo>
                    <a:cubicBezTo>
                      <a:pt x="29" y="0"/>
                      <a:pt x="11" y="0"/>
                      <a:pt x="1" y="5"/>
                    </a:cubicBezTo>
                    <a:cubicBezTo>
                      <a:pt x="1" y="5"/>
                      <a:pt x="1" y="5"/>
                      <a:pt x="1" y="6"/>
                    </a:cubicBezTo>
                    <a:cubicBezTo>
                      <a:pt x="1" y="10"/>
                      <a:pt x="1" y="10"/>
                      <a:pt x="1" y="10"/>
                    </a:cubicBezTo>
                    <a:cubicBezTo>
                      <a:pt x="1" y="10"/>
                      <a:pt x="1" y="10"/>
                      <a:pt x="1" y="10"/>
                    </a:cubicBezTo>
                    <a:cubicBezTo>
                      <a:pt x="0" y="15"/>
                      <a:pt x="0" y="19"/>
                      <a:pt x="0" y="22"/>
                    </a:cubicBezTo>
                    <a:cubicBezTo>
                      <a:pt x="0" y="23"/>
                      <a:pt x="1" y="23"/>
                      <a:pt x="1" y="24"/>
                    </a:cubicBezTo>
                    <a:cubicBezTo>
                      <a:pt x="2" y="27"/>
                      <a:pt x="2" y="30"/>
                      <a:pt x="2" y="33"/>
                    </a:cubicBezTo>
                    <a:cubicBezTo>
                      <a:pt x="2" y="32"/>
                      <a:pt x="2" y="32"/>
                      <a:pt x="2" y="32"/>
                    </a:cubicBezTo>
                    <a:cubicBezTo>
                      <a:pt x="2" y="32"/>
                      <a:pt x="2" y="34"/>
                      <a:pt x="1" y="36"/>
                    </a:cubicBezTo>
                    <a:cubicBezTo>
                      <a:pt x="2" y="37"/>
                      <a:pt x="3" y="38"/>
                      <a:pt x="5" y="38"/>
                    </a:cubicBezTo>
                    <a:cubicBezTo>
                      <a:pt x="13" y="40"/>
                      <a:pt x="21" y="41"/>
                      <a:pt x="24" y="41"/>
                    </a:cubicBezTo>
                    <a:cubicBezTo>
                      <a:pt x="25" y="41"/>
                      <a:pt x="26" y="41"/>
                      <a:pt x="26" y="41"/>
                    </a:cubicBezTo>
                    <a:cubicBezTo>
                      <a:pt x="29" y="40"/>
                      <a:pt x="30" y="38"/>
                      <a:pt x="30" y="36"/>
                    </a:cubicBezTo>
                    <a:cubicBezTo>
                      <a:pt x="30" y="34"/>
                      <a:pt x="32" y="30"/>
                      <a:pt x="32" y="30"/>
                    </a:cubicBezTo>
                    <a:cubicBezTo>
                      <a:pt x="32" y="30"/>
                      <a:pt x="32" y="30"/>
                      <a:pt x="32" y="30"/>
                    </a:cubicBezTo>
                    <a:cubicBezTo>
                      <a:pt x="32" y="30"/>
                      <a:pt x="32" y="30"/>
                      <a:pt x="32" y="30"/>
                    </a:cubicBezTo>
                    <a:cubicBezTo>
                      <a:pt x="32" y="30"/>
                      <a:pt x="33" y="30"/>
                      <a:pt x="34" y="30"/>
                    </a:cubicBezTo>
                    <a:cubicBezTo>
                      <a:pt x="34" y="30"/>
                      <a:pt x="35" y="30"/>
                      <a:pt x="35" y="30"/>
                    </a:cubicBezTo>
                    <a:cubicBezTo>
                      <a:pt x="35" y="30"/>
                      <a:pt x="35" y="30"/>
                      <a:pt x="35" y="30"/>
                    </a:cubicBezTo>
                    <a:cubicBezTo>
                      <a:pt x="35" y="30"/>
                      <a:pt x="35" y="30"/>
                      <a:pt x="35" y="30"/>
                    </a:cubicBezTo>
                    <a:cubicBezTo>
                      <a:pt x="35" y="30"/>
                      <a:pt x="37" y="34"/>
                      <a:pt x="37" y="36"/>
                    </a:cubicBezTo>
                    <a:cubicBezTo>
                      <a:pt x="37" y="38"/>
                      <a:pt x="38" y="40"/>
                      <a:pt x="41" y="41"/>
                    </a:cubicBezTo>
                    <a:cubicBezTo>
                      <a:pt x="41" y="41"/>
                      <a:pt x="42" y="41"/>
                      <a:pt x="43" y="41"/>
                    </a:cubicBezTo>
                    <a:cubicBezTo>
                      <a:pt x="46" y="41"/>
                      <a:pt x="54" y="40"/>
                      <a:pt x="62" y="38"/>
                    </a:cubicBezTo>
                    <a:cubicBezTo>
                      <a:pt x="64" y="38"/>
                      <a:pt x="65" y="37"/>
                      <a:pt x="66" y="36"/>
                    </a:cubicBezTo>
                    <a:cubicBezTo>
                      <a:pt x="66" y="34"/>
                      <a:pt x="66" y="32"/>
                      <a:pt x="66" y="32"/>
                    </a:cubicBezTo>
                    <a:cubicBezTo>
                      <a:pt x="66" y="33"/>
                      <a:pt x="66" y="33"/>
                      <a:pt x="66" y="33"/>
                    </a:cubicBezTo>
                    <a:cubicBezTo>
                      <a:pt x="66" y="30"/>
                      <a:pt x="66" y="27"/>
                      <a:pt x="67" y="24"/>
                    </a:cubicBezTo>
                    <a:cubicBezTo>
                      <a:pt x="67" y="23"/>
                      <a:pt x="67" y="23"/>
                      <a:pt x="67" y="22"/>
                    </a:cubicBezTo>
                    <a:cubicBezTo>
                      <a:pt x="67" y="18"/>
                      <a:pt x="67" y="12"/>
                      <a:pt x="67" y="5"/>
                    </a:cubicBezTo>
                    <a:cubicBezTo>
                      <a:pt x="57" y="0"/>
                      <a:pt x="38" y="0"/>
                      <a:pt x="34"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9" name="Freeform 58"/>
              <p:cNvSpPr>
                <a:spLocks/>
              </p:cNvSpPr>
              <p:nvPr/>
            </p:nvSpPr>
            <p:spPr bwMode="auto">
              <a:xfrm>
                <a:off x="9388475" y="1192213"/>
                <a:ext cx="11113" cy="41275"/>
              </a:xfrm>
              <a:custGeom>
                <a:avLst/>
                <a:gdLst>
                  <a:gd name="T0" fmla="*/ 1 w 1"/>
                  <a:gd name="T1" fmla="*/ 0 h 4"/>
                  <a:gd name="T2" fmla="*/ 1 w 1"/>
                  <a:gd name="T3" fmla="*/ 1 h 4"/>
                  <a:gd name="T4" fmla="*/ 0 w 1"/>
                  <a:gd name="T5" fmla="*/ 4 h 4"/>
                  <a:gd name="T6" fmla="*/ 0 w 1"/>
                  <a:gd name="T7" fmla="*/ 4 h 4"/>
                  <a:gd name="T8" fmla="*/ 1 w 1"/>
                  <a:gd name="T9" fmla="*/ 0 h 4"/>
                </a:gdLst>
                <a:ahLst/>
                <a:cxnLst>
                  <a:cxn ang="0">
                    <a:pos x="T0" y="T1"/>
                  </a:cxn>
                  <a:cxn ang="0">
                    <a:pos x="T2" y="T3"/>
                  </a:cxn>
                  <a:cxn ang="0">
                    <a:pos x="T4" y="T5"/>
                  </a:cxn>
                  <a:cxn ang="0">
                    <a:pos x="T6" y="T7"/>
                  </a:cxn>
                  <a:cxn ang="0">
                    <a:pos x="T8" y="T9"/>
                  </a:cxn>
                </a:cxnLst>
                <a:rect l="0" t="0" r="r" b="b"/>
                <a:pathLst>
                  <a:path w="1" h="4">
                    <a:moveTo>
                      <a:pt x="1" y="0"/>
                    </a:moveTo>
                    <a:cubicBezTo>
                      <a:pt x="1" y="1"/>
                      <a:pt x="1" y="1"/>
                      <a:pt x="1" y="1"/>
                    </a:cubicBezTo>
                    <a:cubicBezTo>
                      <a:pt x="0" y="2"/>
                      <a:pt x="0" y="3"/>
                      <a:pt x="0" y="4"/>
                    </a:cubicBezTo>
                    <a:cubicBezTo>
                      <a:pt x="0" y="4"/>
                      <a:pt x="0" y="4"/>
                      <a:pt x="0" y="4"/>
                    </a:cubicBezTo>
                    <a:cubicBezTo>
                      <a:pt x="1" y="2"/>
                      <a:pt x="1" y="0"/>
                      <a:pt x="1" y="0"/>
                    </a:cubicBezTo>
                  </a:path>
                </a:pathLst>
              </a:custGeom>
              <a:solidFill>
                <a:srgbClr val="2120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0" name="Freeform 59"/>
              <p:cNvSpPr>
                <a:spLocks noEditPoints="1"/>
              </p:cNvSpPr>
              <p:nvPr/>
            </p:nvSpPr>
            <p:spPr bwMode="auto">
              <a:xfrm>
                <a:off x="9324975" y="909638"/>
                <a:ext cx="811213" cy="177800"/>
              </a:xfrm>
              <a:custGeom>
                <a:avLst/>
                <a:gdLst>
                  <a:gd name="T0" fmla="*/ 72 w 77"/>
                  <a:gd name="T1" fmla="*/ 0 h 17"/>
                  <a:gd name="T2" fmla="*/ 72 w 77"/>
                  <a:gd name="T3" fmla="*/ 17 h 17"/>
                  <a:gd name="T4" fmla="*/ 77 w 77"/>
                  <a:gd name="T5" fmla="*/ 9 h 17"/>
                  <a:gd name="T6" fmla="*/ 77 w 77"/>
                  <a:gd name="T7" fmla="*/ 3 h 17"/>
                  <a:gd name="T8" fmla="*/ 72 w 77"/>
                  <a:gd name="T9" fmla="*/ 0 h 17"/>
                  <a:gd name="T10" fmla="*/ 6 w 77"/>
                  <a:gd name="T11" fmla="*/ 0 h 17"/>
                  <a:gd name="T12" fmla="*/ 0 w 77"/>
                  <a:gd name="T13" fmla="*/ 3 h 17"/>
                  <a:gd name="T14" fmla="*/ 0 w 77"/>
                  <a:gd name="T15" fmla="*/ 8 h 17"/>
                  <a:gd name="T16" fmla="*/ 5 w 77"/>
                  <a:gd name="T17" fmla="*/ 17 h 17"/>
                  <a:gd name="T18" fmla="*/ 6 w 77"/>
                  <a:gd name="T19" fmla="*/ 5 h 17"/>
                  <a:gd name="T20" fmla="*/ 6 w 77"/>
                  <a:gd name="T21" fmla="*/ 1 h 17"/>
                  <a:gd name="T22" fmla="*/ 6 w 77"/>
                  <a:gd name="T2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 h="17">
                    <a:moveTo>
                      <a:pt x="72" y="0"/>
                    </a:moveTo>
                    <a:cubicBezTo>
                      <a:pt x="72" y="7"/>
                      <a:pt x="72" y="13"/>
                      <a:pt x="72" y="17"/>
                    </a:cubicBezTo>
                    <a:cubicBezTo>
                      <a:pt x="73" y="14"/>
                      <a:pt x="75" y="11"/>
                      <a:pt x="77" y="9"/>
                    </a:cubicBezTo>
                    <a:cubicBezTo>
                      <a:pt x="77" y="5"/>
                      <a:pt x="77" y="3"/>
                      <a:pt x="77" y="3"/>
                    </a:cubicBezTo>
                    <a:cubicBezTo>
                      <a:pt x="76" y="2"/>
                      <a:pt x="74" y="1"/>
                      <a:pt x="72" y="0"/>
                    </a:cubicBezTo>
                    <a:moveTo>
                      <a:pt x="6" y="0"/>
                    </a:moveTo>
                    <a:cubicBezTo>
                      <a:pt x="3" y="0"/>
                      <a:pt x="2" y="1"/>
                      <a:pt x="0" y="3"/>
                    </a:cubicBezTo>
                    <a:cubicBezTo>
                      <a:pt x="0" y="3"/>
                      <a:pt x="0" y="5"/>
                      <a:pt x="0" y="8"/>
                    </a:cubicBezTo>
                    <a:cubicBezTo>
                      <a:pt x="2" y="10"/>
                      <a:pt x="4" y="13"/>
                      <a:pt x="5" y="17"/>
                    </a:cubicBezTo>
                    <a:cubicBezTo>
                      <a:pt x="5" y="14"/>
                      <a:pt x="5" y="10"/>
                      <a:pt x="6" y="5"/>
                    </a:cubicBezTo>
                    <a:cubicBezTo>
                      <a:pt x="6" y="4"/>
                      <a:pt x="6" y="2"/>
                      <a:pt x="6" y="1"/>
                    </a:cubicBezTo>
                    <a:cubicBezTo>
                      <a:pt x="6" y="0"/>
                      <a:pt x="6" y="0"/>
                      <a:pt x="6"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1" name="Freeform 60"/>
              <p:cNvSpPr>
                <a:spLocks/>
              </p:cNvSpPr>
              <p:nvPr/>
            </p:nvSpPr>
            <p:spPr bwMode="auto">
              <a:xfrm>
                <a:off x="10072688" y="1192213"/>
                <a:ext cx="11113" cy="41275"/>
              </a:xfrm>
              <a:custGeom>
                <a:avLst/>
                <a:gdLst>
                  <a:gd name="T0" fmla="*/ 0 w 1"/>
                  <a:gd name="T1" fmla="*/ 0 h 4"/>
                  <a:gd name="T2" fmla="*/ 0 w 1"/>
                  <a:gd name="T3" fmla="*/ 4 h 4"/>
                  <a:gd name="T4" fmla="*/ 1 w 1"/>
                  <a:gd name="T5" fmla="*/ 4 h 4"/>
                  <a:gd name="T6" fmla="*/ 0 w 1"/>
                  <a:gd name="T7" fmla="*/ 1 h 4"/>
                  <a:gd name="T8" fmla="*/ 0 w 1"/>
                  <a:gd name="T9" fmla="*/ 0 h 4"/>
                </a:gdLst>
                <a:ahLst/>
                <a:cxnLst>
                  <a:cxn ang="0">
                    <a:pos x="T0" y="T1"/>
                  </a:cxn>
                  <a:cxn ang="0">
                    <a:pos x="T2" y="T3"/>
                  </a:cxn>
                  <a:cxn ang="0">
                    <a:pos x="T4" y="T5"/>
                  </a:cxn>
                  <a:cxn ang="0">
                    <a:pos x="T6" y="T7"/>
                  </a:cxn>
                  <a:cxn ang="0">
                    <a:pos x="T8" y="T9"/>
                  </a:cxn>
                </a:cxnLst>
                <a:rect l="0" t="0" r="r" b="b"/>
                <a:pathLst>
                  <a:path w="1" h="4">
                    <a:moveTo>
                      <a:pt x="0" y="0"/>
                    </a:moveTo>
                    <a:cubicBezTo>
                      <a:pt x="0" y="0"/>
                      <a:pt x="0" y="2"/>
                      <a:pt x="0" y="4"/>
                    </a:cubicBezTo>
                    <a:cubicBezTo>
                      <a:pt x="0" y="4"/>
                      <a:pt x="1" y="4"/>
                      <a:pt x="1" y="4"/>
                    </a:cubicBezTo>
                    <a:cubicBezTo>
                      <a:pt x="0" y="3"/>
                      <a:pt x="0" y="2"/>
                      <a:pt x="0" y="1"/>
                    </a:cubicBezTo>
                    <a:cubicBezTo>
                      <a:pt x="0" y="0"/>
                      <a:pt x="0" y="0"/>
                      <a:pt x="0" y="0"/>
                    </a:cubicBezTo>
                  </a:path>
                </a:pathLst>
              </a:custGeom>
              <a:solidFill>
                <a:srgbClr val="2120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2" name="Freeform 61"/>
              <p:cNvSpPr>
                <a:spLocks/>
              </p:cNvSpPr>
              <p:nvPr/>
            </p:nvSpPr>
            <p:spPr bwMode="auto">
              <a:xfrm>
                <a:off x="9324975" y="992188"/>
                <a:ext cx="74613" cy="241300"/>
              </a:xfrm>
              <a:custGeom>
                <a:avLst/>
                <a:gdLst>
                  <a:gd name="T0" fmla="*/ 0 w 7"/>
                  <a:gd name="T1" fmla="*/ 0 h 23"/>
                  <a:gd name="T2" fmla="*/ 6 w 7"/>
                  <a:gd name="T3" fmla="*/ 23 h 23"/>
                  <a:gd name="T4" fmla="*/ 7 w 7"/>
                  <a:gd name="T5" fmla="*/ 20 h 23"/>
                  <a:gd name="T6" fmla="*/ 6 w 7"/>
                  <a:gd name="T7" fmla="*/ 11 h 23"/>
                  <a:gd name="T8" fmla="*/ 5 w 7"/>
                  <a:gd name="T9" fmla="*/ 9 h 23"/>
                  <a:gd name="T10" fmla="*/ 0 w 7"/>
                  <a:gd name="T11" fmla="*/ 0 h 23"/>
                </a:gdLst>
                <a:ahLst/>
                <a:cxnLst>
                  <a:cxn ang="0">
                    <a:pos x="T0" y="T1"/>
                  </a:cxn>
                  <a:cxn ang="0">
                    <a:pos x="T2" y="T3"/>
                  </a:cxn>
                  <a:cxn ang="0">
                    <a:pos x="T4" y="T5"/>
                  </a:cxn>
                  <a:cxn ang="0">
                    <a:pos x="T6" y="T7"/>
                  </a:cxn>
                  <a:cxn ang="0">
                    <a:pos x="T8" y="T9"/>
                  </a:cxn>
                  <a:cxn ang="0">
                    <a:pos x="T10" y="T11"/>
                  </a:cxn>
                </a:cxnLst>
                <a:rect l="0" t="0" r="r" b="b"/>
                <a:pathLst>
                  <a:path w="7" h="23">
                    <a:moveTo>
                      <a:pt x="0" y="0"/>
                    </a:moveTo>
                    <a:cubicBezTo>
                      <a:pt x="0" y="7"/>
                      <a:pt x="1" y="18"/>
                      <a:pt x="6" y="23"/>
                    </a:cubicBezTo>
                    <a:cubicBezTo>
                      <a:pt x="6" y="22"/>
                      <a:pt x="6" y="21"/>
                      <a:pt x="7" y="20"/>
                    </a:cubicBezTo>
                    <a:cubicBezTo>
                      <a:pt x="7" y="17"/>
                      <a:pt x="7" y="14"/>
                      <a:pt x="6" y="11"/>
                    </a:cubicBezTo>
                    <a:cubicBezTo>
                      <a:pt x="6" y="10"/>
                      <a:pt x="5" y="10"/>
                      <a:pt x="5" y="9"/>
                    </a:cubicBezTo>
                    <a:cubicBezTo>
                      <a:pt x="4" y="5"/>
                      <a:pt x="2" y="2"/>
                      <a:pt x="0"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3" name="Freeform 62"/>
              <p:cNvSpPr>
                <a:spLocks/>
              </p:cNvSpPr>
              <p:nvPr/>
            </p:nvSpPr>
            <p:spPr bwMode="auto">
              <a:xfrm>
                <a:off x="10072688" y="1003300"/>
                <a:ext cx="63500" cy="230187"/>
              </a:xfrm>
              <a:custGeom>
                <a:avLst/>
                <a:gdLst>
                  <a:gd name="T0" fmla="*/ 6 w 6"/>
                  <a:gd name="T1" fmla="*/ 0 h 22"/>
                  <a:gd name="T2" fmla="*/ 1 w 6"/>
                  <a:gd name="T3" fmla="*/ 8 h 22"/>
                  <a:gd name="T4" fmla="*/ 1 w 6"/>
                  <a:gd name="T5" fmla="*/ 10 h 22"/>
                  <a:gd name="T6" fmla="*/ 0 w 6"/>
                  <a:gd name="T7" fmla="*/ 19 h 22"/>
                  <a:gd name="T8" fmla="*/ 1 w 6"/>
                  <a:gd name="T9" fmla="*/ 22 h 22"/>
                  <a:gd name="T10" fmla="*/ 6 w 6"/>
                  <a:gd name="T11" fmla="*/ 0 h 22"/>
                </a:gdLst>
                <a:ahLst/>
                <a:cxnLst>
                  <a:cxn ang="0">
                    <a:pos x="T0" y="T1"/>
                  </a:cxn>
                  <a:cxn ang="0">
                    <a:pos x="T2" y="T3"/>
                  </a:cxn>
                  <a:cxn ang="0">
                    <a:pos x="T4" y="T5"/>
                  </a:cxn>
                  <a:cxn ang="0">
                    <a:pos x="T6" y="T7"/>
                  </a:cxn>
                  <a:cxn ang="0">
                    <a:pos x="T8" y="T9"/>
                  </a:cxn>
                  <a:cxn ang="0">
                    <a:pos x="T10" y="T11"/>
                  </a:cxn>
                </a:cxnLst>
                <a:rect l="0" t="0" r="r" b="b"/>
                <a:pathLst>
                  <a:path w="6" h="22">
                    <a:moveTo>
                      <a:pt x="6" y="0"/>
                    </a:moveTo>
                    <a:cubicBezTo>
                      <a:pt x="4" y="2"/>
                      <a:pt x="2" y="5"/>
                      <a:pt x="1" y="8"/>
                    </a:cubicBezTo>
                    <a:cubicBezTo>
                      <a:pt x="1" y="9"/>
                      <a:pt x="1" y="9"/>
                      <a:pt x="1" y="10"/>
                    </a:cubicBezTo>
                    <a:cubicBezTo>
                      <a:pt x="0" y="13"/>
                      <a:pt x="0" y="16"/>
                      <a:pt x="0" y="19"/>
                    </a:cubicBezTo>
                    <a:cubicBezTo>
                      <a:pt x="0" y="20"/>
                      <a:pt x="0" y="21"/>
                      <a:pt x="1" y="22"/>
                    </a:cubicBezTo>
                    <a:cubicBezTo>
                      <a:pt x="5" y="17"/>
                      <a:pt x="6" y="6"/>
                      <a:pt x="6"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4" name="Freeform 63"/>
              <p:cNvSpPr>
                <a:spLocks/>
              </p:cNvSpPr>
              <p:nvPr/>
            </p:nvSpPr>
            <p:spPr bwMode="auto">
              <a:xfrm>
                <a:off x="9304338" y="857250"/>
                <a:ext cx="852488" cy="134937"/>
              </a:xfrm>
              <a:custGeom>
                <a:avLst/>
                <a:gdLst>
                  <a:gd name="T0" fmla="*/ 0 w 81"/>
                  <a:gd name="T1" fmla="*/ 13 h 13"/>
                  <a:gd name="T2" fmla="*/ 41 w 81"/>
                  <a:gd name="T3" fmla="*/ 5 h 13"/>
                  <a:gd name="T4" fmla="*/ 81 w 81"/>
                  <a:gd name="T5" fmla="*/ 13 h 13"/>
                  <a:gd name="T6" fmla="*/ 81 w 81"/>
                  <a:gd name="T7" fmla="*/ 8 h 13"/>
                  <a:gd name="T8" fmla="*/ 40 w 81"/>
                  <a:gd name="T9" fmla="*/ 0 h 13"/>
                  <a:gd name="T10" fmla="*/ 0 w 81"/>
                  <a:gd name="T11" fmla="*/ 8 h 13"/>
                  <a:gd name="T12" fmla="*/ 0 w 81"/>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81" h="13">
                    <a:moveTo>
                      <a:pt x="0" y="13"/>
                    </a:moveTo>
                    <a:cubicBezTo>
                      <a:pt x="8" y="5"/>
                      <a:pt x="35" y="5"/>
                      <a:pt x="41" y="5"/>
                    </a:cubicBezTo>
                    <a:cubicBezTo>
                      <a:pt x="47" y="5"/>
                      <a:pt x="73" y="5"/>
                      <a:pt x="81" y="13"/>
                    </a:cubicBezTo>
                    <a:cubicBezTo>
                      <a:pt x="81" y="8"/>
                      <a:pt x="81" y="8"/>
                      <a:pt x="81" y="8"/>
                    </a:cubicBezTo>
                    <a:cubicBezTo>
                      <a:pt x="72" y="1"/>
                      <a:pt x="46" y="0"/>
                      <a:pt x="40" y="0"/>
                    </a:cubicBezTo>
                    <a:cubicBezTo>
                      <a:pt x="34" y="0"/>
                      <a:pt x="8" y="1"/>
                      <a:pt x="0" y="8"/>
                    </a:cubicBezTo>
                    <a:lnTo>
                      <a:pt x="0" y="13"/>
                    </a:lnTo>
                    <a:close/>
                  </a:path>
                </a:pathLst>
              </a:custGeom>
              <a:solidFill>
                <a:srgbClr val="9091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nvGrpSpPr>
            <p:cNvPr id="9" name="Group 8"/>
            <p:cNvGrpSpPr/>
            <p:nvPr/>
          </p:nvGrpSpPr>
          <p:grpSpPr>
            <a:xfrm>
              <a:off x="6527800" y="3994753"/>
              <a:ext cx="3240121" cy="2863247"/>
              <a:chOff x="7045326" y="4452083"/>
              <a:chExt cx="2722595" cy="2405917"/>
            </a:xfrm>
          </p:grpSpPr>
          <p:sp>
            <p:nvSpPr>
              <p:cNvPr id="37" name="Rectangle 21"/>
              <p:cNvSpPr>
                <a:spLocks noChangeArrowheads="1"/>
              </p:cNvSpPr>
              <p:nvPr/>
            </p:nvSpPr>
            <p:spPr bwMode="auto">
              <a:xfrm>
                <a:off x="7045326" y="5357845"/>
                <a:ext cx="2124953" cy="148747"/>
              </a:xfrm>
              <a:prstGeom prst="rect">
                <a:avLst/>
              </a:prstGeom>
              <a:solidFill>
                <a:srgbClr val="985F2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8" name="Rectangle 22"/>
              <p:cNvSpPr>
                <a:spLocks noChangeArrowheads="1"/>
              </p:cNvSpPr>
              <p:nvPr/>
            </p:nvSpPr>
            <p:spPr bwMode="auto">
              <a:xfrm>
                <a:off x="8431858" y="5498622"/>
                <a:ext cx="140777" cy="1359378"/>
              </a:xfrm>
              <a:prstGeom prst="rect">
                <a:avLst/>
              </a:prstGeom>
              <a:solidFill>
                <a:srgbClr val="52302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9" name="Freeform 23"/>
              <p:cNvSpPr>
                <a:spLocks/>
              </p:cNvSpPr>
              <p:nvPr/>
            </p:nvSpPr>
            <p:spPr bwMode="auto">
              <a:xfrm>
                <a:off x="7045326" y="5498622"/>
                <a:ext cx="2124953" cy="1359378"/>
              </a:xfrm>
              <a:custGeom>
                <a:avLst/>
                <a:gdLst>
                  <a:gd name="T0" fmla="*/ 0 w 800"/>
                  <a:gd name="T1" fmla="*/ 477 h 477"/>
                  <a:gd name="T2" fmla="*/ 50 w 800"/>
                  <a:gd name="T3" fmla="*/ 477 h 477"/>
                  <a:gd name="T4" fmla="*/ 50 w 800"/>
                  <a:gd name="T5" fmla="*/ 50 h 477"/>
                  <a:gd name="T6" fmla="*/ 800 w 800"/>
                  <a:gd name="T7" fmla="*/ 50 h 477"/>
                  <a:gd name="T8" fmla="*/ 800 w 800"/>
                  <a:gd name="T9" fmla="*/ 0 h 477"/>
                  <a:gd name="T10" fmla="*/ 0 w 800"/>
                  <a:gd name="T11" fmla="*/ 0 h 477"/>
                  <a:gd name="T12" fmla="*/ 0 w 800"/>
                  <a:gd name="T13" fmla="*/ 477 h 477"/>
                </a:gdLst>
                <a:ahLst/>
                <a:cxnLst>
                  <a:cxn ang="0">
                    <a:pos x="T0" y="T1"/>
                  </a:cxn>
                  <a:cxn ang="0">
                    <a:pos x="T2" y="T3"/>
                  </a:cxn>
                  <a:cxn ang="0">
                    <a:pos x="T4" y="T5"/>
                  </a:cxn>
                  <a:cxn ang="0">
                    <a:pos x="T6" y="T7"/>
                  </a:cxn>
                  <a:cxn ang="0">
                    <a:pos x="T8" y="T9"/>
                  </a:cxn>
                  <a:cxn ang="0">
                    <a:pos x="T10" y="T11"/>
                  </a:cxn>
                  <a:cxn ang="0">
                    <a:pos x="T12" y="T13"/>
                  </a:cxn>
                </a:cxnLst>
                <a:rect l="0" t="0" r="r" b="b"/>
                <a:pathLst>
                  <a:path w="800" h="477">
                    <a:moveTo>
                      <a:pt x="0" y="477"/>
                    </a:moveTo>
                    <a:lnTo>
                      <a:pt x="50" y="477"/>
                    </a:lnTo>
                    <a:lnTo>
                      <a:pt x="50" y="50"/>
                    </a:lnTo>
                    <a:lnTo>
                      <a:pt x="800" y="50"/>
                    </a:lnTo>
                    <a:lnTo>
                      <a:pt x="800" y="0"/>
                    </a:lnTo>
                    <a:lnTo>
                      <a:pt x="0" y="0"/>
                    </a:lnTo>
                    <a:lnTo>
                      <a:pt x="0" y="477"/>
                    </a:lnTo>
                    <a:close/>
                  </a:path>
                </a:pathLst>
              </a:custGeom>
              <a:solidFill>
                <a:srgbClr val="6E45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0" name="Rectangle 24"/>
              <p:cNvSpPr>
                <a:spLocks noChangeArrowheads="1"/>
              </p:cNvSpPr>
              <p:nvPr/>
            </p:nvSpPr>
            <p:spPr bwMode="auto">
              <a:xfrm>
                <a:off x="8822317" y="5357845"/>
                <a:ext cx="945604" cy="148747"/>
              </a:xfrm>
              <a:prstGeom prst="rect">
                <a:avLst/>
              </a:prstGeom>
              <a:solidFill>
                <a:srgbClr val="6E45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1" name="Freeform 25"/>
              <p:cNvSpPr>
                <a:spLocks/>
              </p:cNvSpPr>
              <p:nvPr/>
            </p:nvSpPr>
            <p:spPr bwMode="auto">
              <a:xfrm>
                <a:off x="8822317" y="5498622"/>
                <a:ext cx="945604" cy="1359378"/>
              </a:xfrm>
              <a:custGeom>
                <a:avLst/>
                <a:gdLst>
                  <a:gd name="T0" fmla="*/ 0 w 356"/>
                  <a:gd name="T1" fmla="*/ 477 h 477"/>
                  <a:gd name="T2" fmla="*/ 50 w 356"/>
                  <a:gd name="T3" fmla="*/ 477 h 477"/>
                  <a:gd name="T4" fmla="*/ 50 w 356"/>
                  <a:gd name="T5" fmla="*/ 50 h 477"/>
                  <a:gd name="T6" fmla="*/ 303 w 356"/>
                  <a:gd name="T7" fmla="*/ 50 h 477"/>
                  <a:gd name="T8" fmla="*/ 303 w 356"/>
                  <a:gd name="T9" fmla="*/ 477 h 477"/>
                  <a:gd name="T10" fmla="*/ 356 w 356"/>
                  <a:gd name="T11" fmla="*/ 477 h 477"/>
                  <a:gd name="T12" fmla="*/ 356 w 356"/>
                  <a:gd name="T13" fmla="*/ 0 h 477"/>
                  <a:gd name="T14" fmla="*/ 0 w 356"/>
                  <a:gd name="T15" fmla="*/ 0 h 477"/>
                  <a:gd name="T16" fmla="*/ 0 w 356"/>
                  <a:gd name="T17" fmla="*/ 477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6" h="477">
                    <a:moveTo>
                      <a:pt x="0" y="477"/>
                    </a:moveTo>
                    <a:lnTo>
                      <a:pt x="50" y="477"/>
                    </a:lnTo>
                    <a:lnTo>
                      <a:pt x="50" y="50"/>
                    </a:lnTo>
                    <a:lnTo>
                      <a:pt x="303" y="50"/>
                    </a:lnTo>
                    <a:lnTo>
                      <a:pt x="303" y="477"/>
                    </a:lnTo>
                    <a:lnTo>
                      <a:pt x="356" y="477"/>
                    </a:lnTo>
                    <a:lnTo>
                      <a:pt x="356" y="0"/>
                    </a:lnTo>
                    <a:lnTo>
                      <a:pt x="0" y="0"/>
                    </a:lnTo>
                    <a:lnTo>
                      <a:pt x="0" y="477"/>
                    </a:lnTo>
                    <a:close/>
                  </a:path>
                </a:pathLst>
              </a:custGeom>
              <a:solidFill>
                <a:srgbClr val="5230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2" name="Freeform 26"/>
              <p:cNvSpPr>
                <a:spLocks/>
              </p:cNvSpPr>
              <p:nvPr/>
            </p:nvSpPr>
            <p:spPr bwMode="auto">
              <a:xfrm>
                <a:off x="8697477" y="5233003"/>
                <a:ext cx="783576" cy="132810"/>
              </a:xfrm>
              <a:custGeom>
                <a:avLst/>
                <a:gdLst>
                  <a:gd name="T0" fmla="*/ 9 w 106"/>
                  <a:gd name="T1" fmla="*/ 0 h 18"/>
                  <a:gd name="T2" fmla="*/ 61 w 106"/>
                  <a:gd name="T3" fmla="*/ 0 h 18"/>
                  <a:gd name="T4" fmla="*/ 98 w 106"/>
                  <a:gd name="T5" fmla="*/ 7 h 18"/>
                  <a:gd name="T6" fmla="*/ 105 w 106"/>
                  <a:gd name="T7" fmla="*/ 17 h 18"/>
                  <a:gd name="T8" fmla="*/ 69 w 106"/>
                  <a:gd name="T9" fmla="*/ 11 h 18"/>
                  <a:gd name="T10" fmla="*/ 59 w 106"/>
                  <a:gd name="T11" fmla="*/ 17 h 18"/>
                  <a:gd name="T12" fmla="*/ 7 w 106"/>
                  <a:gd name="T13" fmla="*/ 17 h 18"/>
                  <a:gd name="T14" fmla="*/ 0 w 106"/>
                  <a:gd name="T15" fmla="*/ 8 h 18"/>
                  <a:gd name="T16" fmla="*/ 0 w 106"/>
                  <a:gd name="T17" fmla="*/ 8 h 18"/>
                  <a:gd name="T18" fmla="*/ 9 w 106"/>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
                    <a:moveTo>
                      <a:pt x="9" y="0"/>
                    </a:moveTo>
                    <a:cubicBezTo>
                      <a:pt x="18" y="0"/>
                      <a:pt x="61" y="0"/>
                      <a:pt x="61" y="0"/>
                    </a:cubicBezTo>
                    <a:cubicBezTo>
                      <a:pt x="98" y="7"/>
                      <a:pt x="98" y="7"/>
                      <a:pt x="98" y="7"/>
                    </a:cubicBezTo>
                    <a:cubicBezTo>
                      <a:pt x="103" y="8"/>
                      <a:pt x="106" y="12"/>
                      <a:pt x="105" y="17"/>
                    </a:cubicBezTo>
                    <a:cubicBezTo>
                      <a:pt x="69" y="11"/>
                      <a:pt x="69" y="11"/>
                      <a:pt x="69" y="11"/>
                    </a:cubicBezTo>
                    <a:cubicBezTo>
                      <a:pt x="68" y="15"/>
                      <a:pt x="63" y="18"/>
                      <a:pt x="59" y="17"/>
                    </a:cubicBezTo>
                    <a:cubicBezTo>
                      <a:pt x="59" y="17"/>
                      <a:pt x="13" y="17"/>
                      <a:pt x="7" y="17"/>
                    </a:cubicBezTo>
                    <a:cubicBezTo>
                      <a:pt x="3" y="17"/>
                      <a:pt x="0" y="13"/>
                      <a:pt x="0" y="8"/>
                    </a:cubicBezTo>
                    <a:cubicBezTo>
                      <a:pt x="0" y="8"/>
                      <a:pt x="0" y="8"/>
                      <a:pt x="0" y="8"/>
                    </a:cubicBezTo>
                    <a:cubicBezTo>
                      <a:pt x="0" y="8"/>
                      <a:pt x="0" y="0"/>
                      <a:pt x="9" y="0"/>
                    </a:cubicBezTo>
                    <a:close/>
                  </a:path>
                </a:pathLst>
              </a:cu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3" name="Freeform 27"/>
              <p:cNvSpPr>
                <a:spLocks/>
              </p:cNvSpPr>
              <p:nvPr/>
            </p:nvSpPr>
            <p:spPr bwMode="auto">
              <a:xfrm>
                <a:off x="9082624" y="5217066"/>
                <a:ext cx="390459" cy="148747"/>
              </a:xfrm>
              <a:custGeom>
                <a:avLst/>
                <a:gdLst>
                  <a:gd name="T0" fmla="*/ 0 w 53"/>
                  <a:gd name="T1" fmla="*/ 10 h 20"/>
                  <a:gd name="T2" fmla="*/ 10 w 53"/>
                  <a:gd name="T3" fmla="*/ 2 h 20"/>
                  <a:gd name="T4" fmla="*/ 46 w 53"/>
                  <a:gd name="T5" fmla="*/ 9 h 20"/>
                  <a:gd name="T6" fmla="*/ 51 w 53"/>
                  <a:gd name="T7" fmla="*/ 13 h 20"/>
                  <a:gd name="T8" fmla="*/ 53 w 53"/>
                  <a:gd name="T9" fmla="*/ 19 h 20"/>
                  <a:gd name="T10" fmla="*/ 17 w 53"/>
                  <a:gd name="T11" fmla="*/ 13 h 20"/>
                  <a:gd name="T12" fmla="*/ 7 w 53"/>
                  <a:gd name="T13" fmla="*/ 19 h 20"/>
                  <a:gd name="T14" fmla="*/ 0 w 53"/>
                  <a:gd name="T15" fmla="*/ 1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20">
                    <a:moveTo>
                      <a:pt x="0" y="10"/>
                    </a:moveTo>
                    <a:cubicBezTo>
                      <a:pt x="0" y="10"/>
                      <a:pt x="0" y="0"/>
                      <a:pt x="10" y="2"/>
                    </a:cubicBezTo>
                    <a:cubicBezTo>
                      <a:pt x="16" y="3"/>
                      <a:pt x="35" y="7"/>
                      <a:pt x="46" y="9"/>
                    </a:cubicBezTo>
                    <a:cubicBezTo>
                      <a:pt x="48" y="9"/>
                      <a:pt x="50" y="11"/>
                      <a:pt x="51" y="13"/>
                    </a:cubicBezTo>
                    <a:cubicBezTo>
                      <a:pt x="53" y="15"/>
                      <a:pt x="53" y="17"/>
                      <a:pt x="53" y="19"/>
                    </a:cubicBezTo>
                    <a:cubicBezTo>
                      <a:pt x="17" y="13"/>
                      <a:pt x="17" y="13"/>
                      <a:pt x="17" y="13"/>
                    </a:cubicBezTo>
                    <a:cubicBezTo>
                      <a:pt x="16" y="17"/>
                      <a:pt x="11" y="20"/>
                      <a:pt x="7" y="19"/>
                    </a:cubicBezTo>
                    <a:cubicBezTo>
                      <a:pt x="3" y="19"/>
                      <a:pt x="0" y="15"/>
                      <a:pt x="0" y="10"/>
                    </a:cubicBezTo>
                    <a:close/>
                  </a:path>
                </a:pathLst>
              </a:custGeom>
              <a:solidFill>
                <a:srgbClr val="F3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4" name="Oval 28"/>
              <p:cNvSpPr>
                <a:spLocks noChangeArrowheads="1"/>
              </p:cNvSpPr>
              <p:nvPr/>
            </p:nvSpPr>
            <p:spPr bwMode="auto">
              <a:xfrm>
                <a:off x="9103873" y="5254252"/>
                <a:ext cx="82341" cy="87655"/>
              </a:xfrm>
              <a:prstGeom prst="ellipse">
                <a:avLst/>
              </a:pr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5" name="Freeform 29"/>
              <p:cNvSpPr>
                <a:spLocks/>
              </p:cNvSpPr>
              <p:nvPr/>
            </p:nvSpPr>
            <p:spPr bwMode="auto">
              <a:xfrm>
                <a:off x="8801067" y="4452083"/>
                <a:ext cx="244370" cy="913730"/>
              </a:xfrm>
              <a:custGeom>
                <a:avLst/>
                <a:gdLst>
                  <a:gd name="T0" fmla="*/ 12 w 33"/>
                  <a:gd name="T1" fmla="*/ 1 h 124"/>
                  <a:gd name="T2" fmla="*/ 20 w 33"/>
                  <a:gd name="T3" fmla="*/ 11 h 124"/>
                  <a:gd name="T4" fmla="*/ 31 w 33"/>
                  <a:gd name="T5" fmla="*/ 111 h 124"/>
                  <a:gd name="T6" fmla="*/ 24 w 33"/>
                  <a:gd name="T7" fmla="*/ 123 h 124"/>
                  <a:gd name="T8" fmla="*/ 14 w 33"/>
                  <a:gd name="T9" fmla="*/ 123 h 124"/>
                  <a:gd name="T10" fmla="*/ 0 w 33"/>
                  <a:gd name="T11" fmla="*/ 0 h 124"/>
                  <a:gd name="T12" fmla="*/ 12 w 33"/>
                  <a:gd name="T13" fmla="*/ 1 h 124"/>
                </a:gdLst>
                <a:ahLst/>
                <a:cxnLst>
                  <a:cxn ang="0">
                    <a:pos x="T0" y="T1"/>
                  </a:cxn>
                  <a:cxn ang="0">
                    <a:pos x="T2" y="T3"/>
                  </a:cxn>
                  <a:cxn ang="0">
                    <a:pos x="T4" y="T5"/>
                  </a:cxn>
                  <a:cxn ang="0">
                    <a:pos x="T6" y="T7"/>
                  </a:cxn>
                  <a:cxn ang="0">
                    <a:pos x="T8" y="T9"/>
                  </a:cxn>
                  <a:cxn ang="0">
                    <a:pos x="T10" y="T11"/>
                  </a:cxn>
                  <a:cxn ang="0">
                    <a:pos x="T12" y="T13"/>
                  </a:cxn>
                </a:cxnLst>
                <a:rect l="0" t="0" r="r" b="b"/>
                <a:pathLst>
                  <a:path w="33" h="124">
                    <a:moveTo>
                      <a:pt x="12" y="1"/>
                    </a:moveTo>
                    <a:cubicBezTo>
                      <a:pt x="16" y="1"/>
                      <a:pt x="20" y="4"/>
                      <a:pt x="20" y="11"/>
                    </a:cubicBezTo>
                    <a:cubicBezTo>
                      <a:pt x="31" y="111"/>
                      <a:pt x="31" y="111"/>
                      <a:pt x="31" y="111"/>
                    </a:cubicBezTo>
                    <a:cubicBezTo>
                      <a:pt x="33" y="119"/>
                      <a:pt x="29" y="124"/>
                      <a:pt x="24" y="123"/>
                    </a:cubicBezTo>
                    <a:cubicBezTo>
                      <a:pt x="14" y="123"/>
                      <a:pt x="14" y="123"/>
                      <a:pt x="14" y="123"/>
                    </a:cubicBezTo>
                    <a:cubicBezTo>
                      <a:pt x="0" y="0"/>
                      <a:pt x="0" y="0"/>
                      <a:pt x="0" y="0"/>
                    </a:cubicBezTo>
                    <a:lnTo>
                      <a:pt x="12" y="1"/>
                    </a:lnTo>
                    <a:close/>
                  </a:path>
                </a:pathLst>
              </a:custGeom>
              <a:solidFill>
                <a:srgbClr val="F3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6" name="Freeform 30"/>
              <p:cNvSpPr>
                <a:spLocks/>
              </p:cNvSpPr>
              <p:nvPr/>
            </p:nvSpPr>
            <p:spPr bwMode="auto">
              <a:xfrm>
                <a:off x="7820934" y="4452083"/>
                <a:ext cx="1142162" cy="905762"/>
              </a:xfrm>
              <a:custGeom>
                <a:avLst/>
                <a:gdLst>
                  <a:gd name="T0" fmla="*/ 9 w 155"/>
                  <a:gd name="T1" fmla="*/ 0 h 123"/>
                  <a:gd name="T2" fmla="*/ 132 w 155"/>
                  <a:gd name="T3" fmla="*/ 0 h 123"/>
                  <a:gd name="T4" fmla="*/ 142 w 155"/>
                  <a:gd name="T5" fmla="*/ 9 h 123"/>
                  <a:gd name="T6" fmla="*/ 154 w 155"/>
                  <a:gd name="T7" fmla="*/ 112 h 123"/>
                  <a:gd name="T8" fmla="*/ 144 w 155"/>
                  <a:gd name="T9" fmla="*/ 123 h 123"/>
                  <a:gd name="T10" fmla="*/ 21 w 155"/>
                  <a:gd name="T11" fmla="*/ 123 h 123"/>
                  <a:gd name="T12" fmla="*/ 13 w 155"/>
                  <a:gd name="T13" fmla="*/ 116 h 123"/>
                  <a:gd name="T14" fmla="*/ 1 w 155"/>
                  <a:gd name="T15" fmla="*/ 10 h 123"/>
                  <a:gd name="T16" fmla="*/ 9 w 155"/>
                  <a:gd name="T17"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5" h="123">
                    <a:moveTo>
                      <a:pt x="9" y="0"/>
                    </a:moveTo>
                    <a:cubicBezTo>
                      <a:pt x="132" y="0"/>
                      <a:pt x="132" y="0"/>
                      <a:pt x="132" y="0"/>
                    </a:cubicBezTo>
                    <a:cubicBezTo>
                      <a:pt x="137" y="0"/>
                      <a:pt x="142" y="4"/>
                      <a:pt x="142" y="9"/>
                    </a:cubicBezTo>
                    <a:cubicBezTo>
                      <a:pt x="154" y="112"/>
                      <a:pt x="154" y="112"/>
                      <a:pt x="154" y="112"/>
                    </a:cubicBezTo>
                    <a:cubicBezTo>
                      <a:pt x="155" y="118"/>
                      <a:pt x="150" y="123"/>
                      <a:pt x="144" y="123"/>
                    </a:cubicBezTo>
                    <a:cubicBezTo>
                      <a:pt x="21" y="123"/>
                      <a:pt x="21" y="123"/>
                      <a:pt x="21" y="123"/>
                    </a:cubicBezTo>
                    <a:cubicBezTo>
                      <a:pt x="17" y="123"/>
                      <a:pt x="13" y="120"/>
                      <a:pt x="13" y="116"/>
                    </a:cubicBezTo>
                    <a:cubicBezTo>
                      <a:pt x="1" y="10"/>
                      <a:pt x="1" y="10"/>
                      <a:pt x="1" y="10"/>
                    </a:cubicBezTo>
                    <a:cubicBezTo>
                      <a:pt x="0" y="5"/>
                      <a:pt x="4" y="0"/>
                      <a:pt x="9" y="0"/>
                    </a:cubicBezTo>
                    <a:close/>
                  </a:path>
                </a:pathLst>
              </a:cu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7" name="Freeform 31"/>
              <p:cNvSpPr>
                <a:spLocks/>
              </p:cNvSpPr>
              <p:nvPr/>
            </p:nvSpPr>
            <p:spPr bwMode="auto">
              <a:xfrm>
                <a:off x="8174206" y="4871761"/>
                <a:ext cx="435615" cy="74373"/>
              </a:xfrm>
              <a:custGeom>
                <a:avLst/>
                <a:gdLst>
                  <a:gd name="T0" fmla="*/ 59 w 59"/>
                  <a:gd name="T1" fmla="*/ 5 h 10"/>
                  <a:gd name="T2" fmla="*/ 54 w 59"/>
                  <a:gd name="T3" fmla="*/ 10 h 10"/>
                  <a:gd name="T4" fmla="*/ 5 w 59"/>
                  <a:gd name="T5" fmla="*/ 10 h 10"/>
                  <a:gd name="T6" fmla="*/ 0 w 59"/>
                  <a:gd name="T7" fmla="*/ 5 h 10"/>
                  <a:gd name="T8" fmla="*/ 0 w 59"/>
                  <a:gd name="T9" fmla="*/ 5 h 10"/>
                  <a:gd name="T10" fmla="*/ 5 w 59"/>
                  <a:gd name="T11" fmla="*/ 0 h 10"/>
                  <a:gd name="T12" fmla="*/ 54 w 59"/>
                  <a:gd name="T13" fmla="*/ 0 h 10"/>
                  <a:gd name="T14" fmla="*/ 59 w 59"/>
                  <a:gd name="T15" fmla="*/ 5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10">
                    <a:moveTo>
                      <a:pt x="59" y="5"/>
                    </a:moveTo>
                    <a:cubicBezTo>
                      <a:pt x="59" y="8"/>
                      <a:pt x="56" y="10"/>
                      <a:pt x="54" y="10"/>
                    </a:cubicBezTo>
                    <a:cubicBezTo>
                      <a:pt x="5" y="10"/>
                      <a:pt x="5" y="10"/>
                      <a:pt x="5" y="10"/>
                    </a:cubicBezTo>
                    <a:cubicBezTo>
                      <a:pt x="3" y="10"/>
                      <a:pt x="0" y="8"/>
                      <a:pt x="0" y="5"/>
                    </a:cubicBezTo>
                    <a:cubicBezTo>
                      <a:pt x="0" y="5"/>
                      <a:pt x="0" y="5"/>
                      <a:pt x="0" y="5"/>
                    </a:cubicBezTo>
                    <a:cubicBezTo>
                      <a:pt x="0" y="2"/>
                      <a:pt x="3" y="0"/>
                      <a:pt x="5" y="0"/>
                    </a:cubicBezTo>
                    <a:cubicBezTo>
                      <a:pt x="54" y="0"/>
                      <a:pt x="54" y="0"/>
                      <a:pt x="54" y="0"/>
                    </a:cubicBezTo>
                    <a:cubicBezTo>
                      <a:pt x="56" y="0"/>
                      <a:pt x="59" y="2"/>
                      <a:pt x="59" y="5"/>
                    </a:cubicBezTo>
                    <a:close/>
                  </a:path>
                </a:pathLst>
              </a:custGeom>
              <a:solidFill>
                <a:srgbClr val="99AD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nvGrpSpPr>
            <p:cNvPr id="11" name="Group 10"/>
            <p:cNvGrpSpPr/>
            <p:nvPr/>
          </p:nvGrpSpPr>
          <p:grpSpPr>
            <a:xfrm>
              <a:off x="10091976" y="4361890"/>
              <a:ext cx="1909524" cy="2419674"/>
              <a:chOff x="10091976" y="4967384"/>
              <a:chExt cx="1431688" cy="1814179"/>
            </a:xfrm>
          </p:grpSpPr>
          <p:sp>
            <p:nvSpPr>
              <p:cNvPr id="12" name="Rectangle 32"/>
              <p:cNvSpPr>
                <a:spLocks noChangeArrowheads="1"/>
              </p:cNvSpPr>
              <p:nvPr/>
            </p:nvSpPr>
            <p:spPr bwMode="auto">
              <a:xfrm>
                <a:off x="11066799" y="6595630"/>
                <a:ext cx="37187" cy="12484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3" name="Rectangle 33"/>
              <p:cNvSpPr>
                <a:spLocks noChangeArrowheads="1"/>
              </p:cNvSpPr>
              <p:nvPr/>
            </p:nvSpPr>
            <p:spPr bwMode="auto">
              <a:xfrm>
                <a:off x="10431969" y="6595630"/>
                <a:ext cx="37187" cy="12484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5" name="Freeform 34"/>
              <p:cNvSpPr>
                <a:spLocks/>
              </p:cNvSpPr>
              <p:nvPr/>
            </p:nvSpPr>
            <p:spPr bwMode="auto">
              <a:xfrm>
                <a:off x="10771961" y="6500007"/>
                <a:ext cx="377179" cy="140779"/>
              </a:xfrm>
              <a:custGeom>
                <a:avLst/>
                <a:gdLst>
                  <a:gd name="T0" fmla="*/ 0 w 142"/>
                  <a:gd name="T1" fmla="*/ 11 h 53"/>
                  <a:gd name="T2" fmla="*/ 3 w 142"/>
                  <a:gd name="T3" fmla="*/ 0 h 53"/>
                  <a:gd name="T4" fmla="*/ 142 w 142"/>
                  <a:gd name="T5" fmla="*/ 28 h 53"/>
                  <a:gd name="T6" fmla="*/ 142 w 142"/>
                  <a:gd name="T7" fmla="*/ 53 h 53"/>
                  <a:gd name="T8" fmla="*/ 0 w 142"/>
                  <a:gd name="T9" fmla="*/ 22 h 53"/>
                  <a:gd name="T10" fmla="*/ 3 w 142"/>
                  <a:gd name="T11" fmla="*/ 22 h 53"/>
                  <a:gd name="T12" fmla="*/ 0 w 142"/>
                  <a:gd name="T13" fmla="*/ 11 h 53"/>
                </a:gdLst>
                <a:ahLst/>
                <a:cxnLst>
                  <a:cxn ang="0">
                    <a:pos x="T0" y="T1"/>
                  </a:cxn>
                  <a:cxn ang="0">
                    <a:pos x="T2" y="T3"/>
                  </a:cxn>
                  <a:cxn ang="0">
                    <a:pos x="T4" y="T5"/>
                  </a:cxn>
                  <a:cxn ang="0">
                    <a:pos x="T6" y="T7"/>
                  </a:cxn>
                  <a:cxn ang="0">
                    <a:pos x="T8" y="T9"/>
                  </a:cxn>
                  <a:cxn ang="0">
                    <a:pos x="T10" y="T11"/>
                  </a:cxn>
                  <a:cxn ang="0">
                    <a:pos x="T12" y="T13"/>
                  </a:cxn>
                </a:cxnLst>
                <a:rect l="0" t="0" r="r" b="b"/>
                <a:pathLst>
                  <a:path w="142" h="53">
                    <a:moveTo>
                      <a:pt x="0" y="11"/>
                    </a:moveTo>
                    <a:lnTo>
                      <a:pt x="3" y="0"/>
                    </a:lnTo>
                    <a:lnTo>
                      <a:pt x="142" y="28"/>
                    </a:lnTo>
                    <a:lnTo>
                      <a:pt x="142" y="53"/>
                    </a:lnTo>
                    <a:lnTo>
                      <a:pt x="0" y="22"/>
                    </a:lnTo>
                    <a:lnTo>
                      <a:pt x="3" y="22"/>
                    </a:lnTo>
                    <a:lnTo>
                      <a:pt x="0" y="11"/>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6" name="Freeform 35"/>
              <p:cNvSpPr>
                <a:spLocks/>
              </p:cNvSpPr>
              <p:nvPr/>
            </p:nvSpPr>
            <p:spPr bwMode="auto">
              <a:xfrm>
                <a:off x="10386814" y="6500007"/>
                <a:ext cx="385147" cy="140779"/>
              </a:xfrm>
              <a:custGeom>
                <a:avLst/>
                <a:gdLst>
                  <a:gd name="T0" fmla="*/ 142 w 145"/>
                  <a:gd name="T1" fmla="*/ 0 h 53"/>
                  <a:gd name="T2" fmla="*/ 145 w 145"/>
                  <a:gd name="T3" fmla="*/ 11 h 53"/>
                  <a:gd name="T4" fmla="*/ 142 w 145"/>
                  <a:gd name="T5" fmla="*/ 22 h 53"/>
                  <a:gd name="T6" fmla="*/ 145 w 145"/>
                  <a:gd name="T7" fmla="*/ 22 h 53"/>
                  <a:gd name="T8" fmla="*/ 0 w 145"/>
                  <a:gd name="T9" fmla="*/ 53 h 53"/>
                  <a:gd name="T10" fmla="*/ 0 w 145"/>
                  <a:gd name="T11" fmla="*/ 28 h 53"/>
                  <a:gd name="T12" fmla="*/ 142 w 145"/>
                  <a:gd name="T13" fmla="*/ 0 h 53"/>
                </a:gdLst>
                <a:ahLst/>
                <a:cxnLst>
                  <a:cxn ang="0">
                    <a:pos x="T0" y="T1"/>
                  </a:cxn>
                  <a:cxn ang="0">
                    <a:pos x="T2" y="T3"/>
                  </a:cxn>
                  <a:cxn ang="0">
                    <a:pos x="T4" y="T5"/>
                  </a:cxn>
                  <a:cxn ang="0">
                    <a:pos x="T6" y="T7"/>
                  </a:cxn>
                  <a:cxn ang="0">
                    <a:pos x="T8" y="T9"/>
                  </a:cxn>
                  <a:cxn ang="0">
                    <a:pos x="T10" y="T11"/>
                  </a:cxn>
                  <a:cxn ang="0">
                    <a:pos x="T12" y="T13"/>
                  </a:cxn>
                </a:cxnLst>
                <a:rect l="0" t="0" r="r" b="b"/>
                <a:pathLst>
                  <a:path w="145" h="53">
                    <a:moveTo>
                      <a:pt x="142" y="0"/>
                    </a:moveTo>
                    <a:lnTo>
                      <a:pt x="145" y="11"/>
                    </a:lnTo>
                    <a:lnTo>
                      <a:pt x="142" y="22"/>
                    </a:lnTo>
                    <a:lnTo>
                      <a:pt x="145" y="22"/>
                    </a:lnTo>
                    <a:lnTo>
                      <a:pt x="0" y="53"/>
                    </a:lnTo>
                    <a:lnTo>
                      <a:pt x="0" y="28"/>
                    </a:lnTo>
                    <a:lnTo>
                      <a:pt x="142" y="0"/>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7" name="Freeform 36"/>
              <p:cNvSpPr>
                <a:spLocks/>
              </p:cNvSpPr>
              <p:nvPr/>
            </p:nvSpPr>
            <p:spPr bwMode="auto">
              <a:xfrm>
                <a:off x="10763993" y="6529224"/>
                <a:ext cx="15937" cy="29219"/>
              </a:xfrm>
              <a:custGeom>
                <a:avLst/>
                <a:gdLst>
                  <a:gd name="T0" fmla="*/ 3 w 6"/>
                  <a:gd name="T1" fmla="*/ 0 h 11"/>
                  <a:gd name="T2" fmla="*/ 6 w 6"/>
                  <a:gd name="T3" fmla="*/ 11 h 11"/>
                  <a:gd name="T4" fmla="*/ 3 w 6"/>
                  <a:gd name="T5" fmla="*/ 11 h 11"/>
                  <a:gd name="T6" fmla="*/ 0 w 6"/>
                  <a:gd name="T7" fmla="*/ 11 h 11"/>
                  <a:gd name="T8" fmla="*/ 3 w 6"/>
                  <a:gd name="T9" fmla="*/ 0 h 11"/>
                </a:gdLst>
                <a:ahLst/>
                <a:cxnLst>
                  <a:cxn ang="0">
                    <a:pos x="T0" y="T1"/>
                  </a:cxn>
                  <a:cxn ang="0">
                    <a:pos x="T2" y="T3"/>
                  </a:cxn>
                  <a:cxn ang="0">
                    <a:pos x="T4" y="T5"/>
                  </a:cxn>
                  <a:cxn ang="0">
                    <a:pos x="T6" y="T7"/>
                  </a:cxn>
                  <a:cxn ang="0">
                    <a:pos x="T8" y="T9"/>
                  </a:cxn>
                </a:cxnLst>
                <a:rect l="0" t="0" r="r" b="b"/>
                <a:pathLst>
                  <a:path w="6" h="11">
                    <a:moveTo>
                      <a:pt x="3" y="0"/>
                    </a:moveTo>
                    <a:lnTo>
                      <a:pt x="6" y="11"/>
                    </a:lnTo>
                    <a:lnTo>
                      <a:pt x="3" y="11"/>
                    </a:lnTo>
                    <a:lnTo>
                      <a:pt x="0" y="11"/>
                    </a:lnTo>
                    <a:lnTo>
                      <a:pt x="3"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8" name="Rectangle 37"/>
              <p:cNvSpPr>
                <a:spLocks noChangeArrowheads="1"/>
              </p:cNvSpPr>
              <p:nvPr/>
            </p:nvSpPr>
            <p:spPr bwMode="auto">
              <a:xfrm>
                <a:off x="10734774" y="6242355"/>
                <a:ext cx="66404" cy="398429"/>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9" name="Rectangle 38"/>
              <p:cNvSpPr>
                <a:spLocks noChangeArrowheads="1"/>
              </p:cNvSpPr>
              <p:nvPr/>
            </p:nvSpPr>
            <p:spPr bwMode="auto">
              <a:xfrm>
                <a:off x="10750712" y="6529224"/>
                <a:ext cx="34530" cy="191246"/>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0" name="Freeform 39"/>
              <p:cNvSpPr>
                <a:spLocks/>
              </p:cNvSpPr>
              <p:nvPr/>
            </p:nvSpPr>
            <p:spPr bwMode="auto">
              <a:xfrm>
                <a:off x="10277910" y="6160014"/>
                <a:ext cx="672015" cy="98280"/>
              </a:xfrm>
              <a:custGeom>
                <a:avLst/>
                <a:gdLst>
                  <a:gd name="T0" fmla="*/ 0 w 253"/>
                  <a:gd name="T1" fmla="*/ 0 h 37"/>
                  <a:gd name="T2" fmla="*/ 253 w 253"/>
                  <a:gd name="T3" fmla="*/ 0 h 37"/>
                  <a:gd name="T4" fmla="*/ 253 w 253"/>
                  <a:gd name="T5" fmla="*/ 37 h 37"/>
                  <a:gd name="T6" fmla="*/ 39 w 253"/>
                  <a:gd name="T7" fmla="*/ 37 h 37"/>
                  <a:gd name="T8" fmla="*/ 0 w 253"/>
                  <a:gd name="T9" fmla="*/ 0 h 37"/>
                </a:gdLst>
                <a:ahLst/>
                <a:cxnLst>
                  <a:cxn ang="0">
                    <a:pos x="T0" y="T1"/>
                  </a:cxn>
                  <a:cxn ang="0">
                    <a:pos x="T2" y="T3"/>
                  </a:cxn>
                  <a:cxn ang="0">
                    <a:pos x="T4" y="T5"/>
                  </a:cxn>
                  <a:cxn ang="0">
                    <a:pos x="T6" y="T7"/>
                  </a:cxn>
                  <a:cxn ang="0">
                    <a:pos x="T8" y="T9"/>
                  </a:cxn>
                </a:cxnLst>
                <a:rect l="0" t="0" r="r" b="b"/>
                <a:pathLst>
                  <a:path w="253" h="37">
                    <a:moveTo>
                      <a:pt x="0" y="0"/>
                    </a:moveTo>
                    <a:lnTo>
                      <a:pt x="253" y="0"/>
                    </a:lnTo>
                    <a:lnTo>
                      <a:pt x="253" y="37"/>
                    </a:lnTo>
                    <a:lnTo>
                      <a:pt x="39" y="37"/>
                    </a:lnTo>
                    <a:lnTo>
                      <a:pt x="0"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1" name="Freeform 40"/>
              <p:cNvSpPr>
                <a:spLocks/>
              </p:cNvSpPr>
              <p:nvPr/>
            </p:nvSpPr>
            <p:spPr bwMode="auto">
              <a:xfrm>
                <a:off x="10564778" y="6160014"/>
                <a:ext cx="672015" cy="98280"/>
              </a:xfrm>
              <a:custGeom>
                <a:avLst/>
                <a:gdLst>
                  <a:gd name="T0" fmla="*/ 0 w 253"/>
                  <a:gd name="T1" fmla="*/ 0 h 37"/>
                  <a:gd name="T2" fmla="*/ 253 w 253"/>
                  <a:gd name="T3" fmla="*/ 0 h 37"/>
                  <a:gd name="T4" fmla="*/ 253 w 253"/>
                  <a:gd name="T5" fmla="*/ 37 h 37"/>
                  <a:gd name="T6" fmla="*/ 36 w 253"/>
                  <a:gd name="T7" fmla="*/ 37 h 37"/>
                  <a:gd name="T8" fmla="*/ 0 w 253"/>
                  <a:gd name="T9" fmla="*/ 0 h 37"/>
                </a:gdLst>
                <a:ahLst/>
                <a:cxnLst>
                  <a:cxn ang="0">
                    <a:pos x="T0" y="T1"/>
                  </a:cxn>
                  <a:cxn ang="0">
                    <a:pos x="T2" y="T3"/>
                  </a:cxn>
                  <a:cxn ang="0">
                    <a:pos x="T4" y="T5"/>
                  </a:cxn>
                  <a:cxn ang="0">
                    <a:pos x="T6" y="T7"/>
                  </a:cxn>
                  <a:cxn ang="0">
                    <a:pos x="T8" y="T9"/>
                  </a:cxn>
                </a:cxnLst>
                <a:rect l="0" t="0" r="r" b="b"/>
                <a:pathLst>
                  <a:path w="253" h="37">
                    <a:moveTo>
                      <a:pt x="0" y="0"/>
                    </a:moveTo>
                    <a:lnTo>
                      <a:pt x="253" y="0"/>
                    </a:lnTo>
                    <a:lnTo>
                      <a:pt x="253" y="37"/>
                    </a:lnTo>
                    <a:lnTo>
                      <a:pt x="36" y="37"/>
                    </a:lnTo>
                    <a:lnTo>
                      <a:pt x="0" y="0"/>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2" name="Oval 41"/>
              <p:cNvSpPr>
                <a:spLocks noChangeArrowheads="1"/>
              </p:cNvSpPr>
              <p:nvPr/>
            </p:nvSpPr>
            <p:spPr bwMode="auto">
              <a:xfrm>
                <a:off x="10713525" y="6662034"/>
                <a:ext cx="116872"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3" name="Oval 42"/>
              <p:cNvSpPr>
                <a:spLocks noChangeArrowheads="1"/>
              </p:cNvSpPr>
              <p:nvPr/>
            </p:nvSpPr>
            <p:spPr bwMode="auto">
              <a:xfrm>
                <a:off x="10394782" y="6662034"/>
                <a:ext cx="119528"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4" name="Oval 43"/>
              <p:cNvSpPr>
                <a:spLocks noChangeArrowheads="1"/>
              </p:cNvSpPr>
              <p:nvPr/>
            </p:nvSpPr>
            <p:spPr bwMode="auto">
              <a:xfrm>
                <a:off x="11029612" y="6662034"/>
                <a:ext cx="119528"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5" name="Freeform 44"/>
              <p:cNvSpPr>
                <a:spLocks/>
              </p:cNvSpPr>
              <p:nvPr/>
            </p:nvSpPr>
            <p:spPr bwMode="auto">
              <a:xfrm>
                <a:off x="10285879" y="5660650"/>
                <a:ext cx="685297" cy="403741"/>
              </a:xfrm>
              <a:custGeom>
                <a:avLst/>
                <a:gdLst>
                  <a:gd name="T0" fmla="*/ 29 w 93"/>
                  <a:gd name="T1" fmla="*/ 0 h 55"/>
                  <a:gd name="T2" fmla="*/ 93 w 93"/>
                  <a:gd name="T3" fmla="*/ 0 h 55"/>
                  <a:gd name="T4" fmla="*/ 93 w 93"/>
                  <a:gd name="T5" fmla="*/ 6 h 55"/>
                  <a:gd name="T6" fmla="*/ 29 w 93"/>
                  <a:gd name="T7" fmla="*/ 6 h 55"/>
                  <a:gd name="T8" fmla="*/ 7 w 93"/>
                  <a:gd name="T9" fmla="*/ 29 h 55"/>
                  <a:gd name="T10" fmla="*/ 7 w 93"/>
                  <a:gd name="T11" fmla="*/ 55 h 55"/>
                  <a:gd name="T12" fmla="*/ 0 w 93"/>
                  <a:gd name="T13" fmla="*/ 55 h 55"/>
                  <a:gd name="T14" fmla="*/ 0 w 93"/>
                  <a:gd name="T15" fmla="*/ 29 h 55"/>
                  <a:gd name="T16" fmla="*/ 29 w 93"/>
                  <a:gd name="T17"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5">
                    <a:moveTo>
                      <a:pt x="29" y="0"/>
                    </a:moveTo>
                    <a:cubicBezTo>
                      <a:pt x="93" y="0"/>
                      <a:pt x="93" y="0"/>
                      <a:pt x="93" y="0"/>
                    </a:cubicBezTo>
                    <a:cubicBezTo>
                      <a:pt x="93" y="6"/>
                      <a:pt x="93" y="6"/>
                      <a:pt x="93" y="6"/>
                    </a:cubicBezTo>
                    <a:cubicBezTo>
                      <a:pt x="29" y="6"/>
                      <a:pt x="29" y="6"/>
                      <a:pt x="29" y="6"/>
                    </a:cubicBezTo>
                    <a:cubicBezTo>
                      <a:pt x="17" y="6"/>
                      <a:pt x="7" y="17"/>
                      <a:pt x="7" y="29"/>
                    </a:cubicBezTo>
                    <a:cubicBezTo>
                      <a:pt x="7" y="55"/>
                      <a:pt x="7" y="55"/>
                      <a:pt x="7" y="55"/>
                    </a:cubicBezTo>
                    <a:cubicBezTo>
                      <a:pt x="0" y="55"/>
                      <a:pt x="0" y="55"/>
                      <a:pt x="0" y="55"/>
                    </a:cubicBezTo>
                    <a:cubicBezTo>
                      <a:pt x="0" y="29"/>
                      <a:pt x="0" y="29"/>
                      <a:pt x="0" y="29"/>
                    </a:cubicBezTo>
                    <a:cubicBezTo>
                      <a:pt x="0" y="13"/>
                      <a:pt x="13" y="0"/>
                      <a:pt x="29" y="0"/>
                    </a:cubicBez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6" name="Oval 46"/>
              <p:cNvSpPr>
                <a:spLocks noChangeArrowheads="1"/>
              </p:cNvSpPr>
              <p:nvPr/>
            </p:nvSpPr>
            <p:spPr bwMode="auto">
              <a:xfrm>
                <a:off x="10091976" y="6013923"/>
                <a:ext cx="193901" cy="191246"/>
              </a:xfrm>
              <a:prstGeom prst="ellipse">
                <a:avLst/>
              </a:prstGeom>
              <a:solidFill>
                <a:srgbClr val="4444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7" name="Rectangle 47"/>
              <p:cNvSpPr>
                <a:spLocks noChangeArrowheads="1"/>
              </p:cNvSpPr>
              <p:nvPr/>
            </p:nvSpPr>
            <p:spPr bwMode="auto">
              <a:xfrm>
                <a:off x="10187599" y="6013923"/>
                <a:ext cx="377179" cy="191246"/>
              </a:xfrm>
              <a:prstGeom prst="rect">
                <a:avLst/>
              </a:prstGeom>
              <a:solidFill>
                <a:srgbClr val="44444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8" name="Rectangle 48"/>
              <p:cNvSpPr>
                <a:spLocks noChangeArrowheads="1"/>
              </p:cNvSpPr>
              <p:nvPr/>
            </p:nvSpPr>
            <p:spPr bwMode="auto">
              <a:xfrm>
                <a:off x="10564778" y="6013923"/>
                <a:ext cx="767638" cy="191246"/>
              </a:xfrm>
              <a:prstGeom prst="rect">
                <a:avLst/>
              </a:prstGeom>
              <a:solidFill>
                <a:srgbClr val="20202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9" name="Oval 49"/>
              <p:cNvSpPr>
                <a:spLocks noChangeArrowheads="1"/>
              </p:cNvSpPr>
              <p:nvPr/>
            </p:nvSpPr>
            <p:spPr bwMode="auto">
              <a:xfrm>
                <a:off x="10477125" y="6013923"/>
                <a:ext cx="183276" cy="19124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0" name="Oval 50"/>
              <p:cNvSpPr>
                <a:spLocks noChangeArrowheads="1"/>
              </p:cNvSpPr>
              <p:nvPr/>
            </p:nvSpPr>
            <p:spPr bwMode="auto">
              <a:xfrm>
                <a:off x="11332418" y="4967384"/>
                <a:ext cx="191246" cy="19124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1" name="Freeform 51"/>
              <p:cNvSpPr>
                <a:spLocks/>
              </p:cNvSpPr>
              <p:nvPr/>
            </p:nvSpPr>
            <p:spPr bwMode="auto">
              <a:xfrm>
                <a:off x="11236795" y="4967384"/>
                <a:ext cx="191246" cy="1237785"/>
              </a:xfrm>
              <a:custGeom>
                <a:avLst/>
                <a:gdLst>
                  <a:gd name="T0" fmla="*/ 72 w 72"/>
                  <a:gd name="T1" fmla="*/ 0 h 466"/>
                  <a:gd name="T2" fmla="*/ 36 w 72"/>
                  <a:gd name="T3" fmla="*/ 466 h 466"/>
                  <a:gd name="T4" fmla="*/ 0 w 72"/>
                  <a:gd name="T5" fmla="*/ 466 h 466"/>
                  <a:gd name="T6" fmla="*/ 36 w 72"/>
                  <a:gd name="T7" fmla="*/ 0 h 466"/>
                  <a:gd name="T8" fmla="*/ 72 w 72"/>
                  <a:gd name="T9" fmla="*/ 0 h 466"/>
                </a:gdLst>
                <a:ahLst/>
                <a:cxnLst>
                  <a:cxn ang="0">
                    <a:pos x="T0" y="T1"/>
                  </a:cxn>
                  <a:cxn ang="0">
                    <a:pos x="T2" y="T3"/>
                  </a:cxn>
                  <a:cxn ang="0">
                    <a:pos x="T4" y="T5"/>
                  </a:cxn>
                  <a:cxn ang="0">
                    <a:pos x="T6" y="T7"/>
                  </a:cxn>
                  <a:cxn ang="0">
                    <a:pos x="T8" y="T9"/>
                  </a:cxn>
                </a:cxnLst>
                <a:rect l="0" t="0" r="r" b="b"/>
                <a:pathLst>
                  <a:path w="72" h="466">
                    <a:moveTo>
                      <a:pt x="72" y="0"/>
                    </a:moveTo>
                    <a:lnTo>
                      <a:pt x="36" y="466"/>
                    </a:lnTo>
                    <a:lnTo>
                      <a:pt x="0" y="466"/>
                    </a:lnTo>
                    <a:lnTo>
                      <a:pt x="36" y="0"/>
                    </a:lnTo>
                    <a:lnTo>
                      <a:pt x="72"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2" name="Oval 52"/>
              <p:cNvSpPr>
                <a:spLocks noChangeArrowheads="1"/>
              </p:cNvSpPr>
              <p:nvPr/>
            </p:nvSpPr>
            <p:spPr bwMode="auto">
              <a:xfrm>
                <a:off x="10742744" y="6691253"/>
                <a:ext cx="58436"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3" name="Oval 53"/>
              <p:cNvSpPr>
                <a:spLocks noChangeArrowheads="1"/>
              </p:cNvSpPr>
              <p:nvPr/>
            </p:nvSpPr>
            <p:spPr bwMode="auto">
              <a:xfrm>
                <a:off x="10424001" y="6691253"/>
                <a:ext cx="61092"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4" name="Oval 54"/>
              <p:cNvSpPr>
                <a:spLocks noChangeArrowheads="1"/>
              </p:cNvSpPr>
              <p:nvPr/>
            </p:nvSpPr>
            <p:spPr bwMode="auto">
              <a:xfrm>
                <a:off x="11058830" y="6691253"/>
                <a:ext cx="58436"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5" name="Freeform 83"/>
              <p:cNvSpPr>
                <a:spLocks/>
              </p:cNvSpPr>
              <p:nvPr/>
            </p:nvSpPr>
            <p:spPr bwMode="auto">
              <a:xfrm>
                <a:off x="10431969" y="5262222"/>
                <a:ext cx="509989" cy="0"/>
              </a:xfrm>
              <a:custGeom>
                <a:avLst/>
                <a:gdLst>
                  <a:gd name="T0" fmla="*/ 0 w 192"/>
                  <a:gd name="T1" fmla="*/ 192 w 192"/>
                  <a:gd name="T2" fmla="*/ 0 w 192"/>
                </a:gdLst>
                <a:ahLst/>
                <a:cxnLst>
                  <a:cxn ang="0">
                    <a:pos x="T0" y="0"/>
                  </a:cxn>
                  <a:cxn ang="0">
                    <a:pos x="T1" y="0"/>
                  </a:cxn>
                  <a:cxn ang="0">
                    <a:pos x="T2" y="0"/>
                  </a:cxn>
                </a:cxnLst>
                <a:rect l="0" t="0" r="r" b="b"/>
                <a:pathLst>
                  <a:path w="192">
                    <a:moveTo>
                      <a:pt x="0" y="0"/>
                    </a:moveTo>
                    <a:lnTo>
                      <a:pt x="192" y="0"/>
                    </a:lnTo>
                    <a:lnTo>
                      <a:pt x="0" y="0"/>
                    </a:lnTo>
                    <a:close/>
                  </a:path>
                </a:pathLst>
              </a:custGeom>
              <a:solidFill>
                <a:srgbClr val="D8D8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6" name="Freeform 112"/>
              <p:cNvSpPr>
                <a:spLocks/>
              </p:cNvSpPr>
              <p:nvPr/>
            </p:nvSpPr>
            <p:spPr bwMode="auto">
              <a:xfrm>
                <a:off x="10543529" y="5594245"/>
                <a:ext cx="672015" cy="448897"/>
              </a:xfrm>
              <a:custGeom>
                <a:avLst/>
                <a:gdLst>
                  <a:gd name="T0" fmla="*/ 29 w 91"/>
                  <a:gd name="T1" fmla="*/ 0 h 61"/>
                  <a:gd name="T2" fmla="*/ 91 w 91"/>
                  <a:gd name="T3" fmla="*/ 0 h 61"/>
                  <a:gd name="T4" fmla="*/ 91 w 91"/>
                  <a:gd name="T5" fmla="*/ 7 h 61"/>
                  <a:gd name="T6" fmla="*/ 29 w 91"/>
                  <a:gd name="T7" fmla="*/ 7 h 61"/>
                  <a:gd name="T8" fmla="*/ 7 w 91"/>
                  <a:gd name="T9" fmla="*/ 29 h 61"/>
                  <a:gd name="T10" fmla="*/ 7 w 91"/>
                  <a:gd name="T11" fmla="*/ 61 h 61"/>
                  <a:gd name="T12" fmla="*/ 0 w 91"/>
                  <a:gd name="T13" fmla="*/ 61 h 61"/>
                  <a:gd name="T14" fmla="*/ 0 w 91"/>
                  <a:gd name="T15" fmla="*/ 29 h 61"/>
                  <a:gd name="T16" fmla="*/ 29 w 91"/>
                  <a:gd name="T17"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1">
                    <a:moveTo>
                      <a:pt x="29" y="0"/>
                    </a:moveTo>
                    <a:cubicBezTo>
                      <a:pt x="91" y="0"/>
                      <a:pt x="91" y="0"/>
                      <a:pt x="91" y="0"/>
                    </a:cubicBezTo>
                    <a:cubicBezTo>
                      <a:pt x="91" y="7"/>
                      <a:pt x="91" y="7"/>
                      <a:pt x="91" y="7"/>
                    </a:cubicBezTo>
                    <a:cubicBezTo>
                      <a:pt x="29" y="7"/>
                      <a:pt x="29" y="7"/>
                      <a:pt x="29" y="7"/>
                    </a:cubicBezTo>
                    <a:cubicBezTo>
                      <a:pt x="17" y="7"/>
                      <a:pt x="7" y="17"/>
                      <a:pt x="7" y="29"/>
                    </a:cubicBezTo>
                    <a:cubicBezTo>
                      <a:pt x="7" y="61"/>
                      <a:pt x="7" y="61"/>
                      <a:pt x="7" y="61"/>
                    </a:cubicBezTo>
                    <a:cubicBezTo>
                      <a:pt x="0" y="61"/>
                      <a:pt x="0" y="61"/>
                      <a:pt x="0" y="61"/>
                    </a:cubicBezTo>
                    <a:cubicBezTo>
                      <a:pt x="0" y="29"/>
                      <a:pt x="0" y="29"/>
                      <a:pt x="0" y="29"/>
                    </a:cubicBezTo>
                    <a:cubicBezTo>
                      <a:pt x="0" y="13"/>
                      <a:pt x="13" y="0"/>
                      <a:pt x="29" y="0"/>
                    </a:cubicBez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sp>
        <p:nvSpPr>
          <p:cNvPr id="79" name="TextBox 7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75"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76" name="Picture 75"/>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3612013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Numbered Section Title Accent Color 2">
    <p:bg>
      <p:bgPr>
        <a:solidFill>
          <a:schemeClr val="accent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hasCustomPrompt="1"/>
          </p:nvPr>
        </p:nvSpPr>
        <p:spPr>
          <a:xfrm>
            <a:off x="2103438" y="2353883"/>
            <a:ext cx="5938838" cy="738664"/>
          </a:xfrm>
        </p:spPr>
        <p:txBody>
          <a:bodyPr anchor="ctr" anchorCtr="0"/>
          <a:lstStyle>
            <a:lvl1pPr marL="0" indent="0">
              <a:buNone/>
              <a:defRPr>
                <a:gradFill>
                  <a:gsLst>
                    <a:gs pos="97908">
                      <a:schemeClr val="tx1"/>
                    </a:gs>
                    <a:gs pos="89000">
                      <a:schemeClr val="tx1"/>
                    </a:gs>
                  </a:gsLst>
                  <a:lin ang="5400000" scaled="0"/>
                </a:gradFill>
              </a:defRPr>
            </a:lvl1pPr>
          </a:lstStyle>
          <a:p>
            <a:pPr lvl="0"/>
            <a:r>
              <a:rPr lang="en-US" dirty="0"/>
              <a:t>Section title</a:t>
            </a:r>
          </a:p>
        </p:txBody>
      </p:sp>
      <p:sp>
        <p:nvSpPr>
          <p:cNvPr id="14" name="Text Placeholder 13"/>
          <p:cNvSpPr>
            <a:spLocks noGrp="1"/>
          </p:cNvSpPr>
          <p:nvPr>
            <p:ph type="body" sz="quarter" idx="12" hasCustomPrompt="1"/>
          </p:nvPr>
        </p:nvSpPr>
        <p:spPr>
          <a:xfrm>
            <a:off x="242888" y="1211263"/>
            <a:ext cx="1860550" cy="3023905"/>
          </a:xfrm>
        </p:spPr>
        <p:txBody>
          <a:bodyPr/>
          <a:lstStyle>
            <a:lvl1pPr marL="0" indent="0">
              <a:buNone/>
              <a:defRPr sz="20500">
                <a:gradFill>
                  <a:gsLst>
                    <a:gs pos="97071">
                      <a:schemeClr val="bg2">
                        <a:lumMod val="75000"/>
                      </a:schemeClr>
                    </a:gs>
                    <a:gs pos="92515">
                      <a:schemeClr val="bg2">
                        <a:lumMod val="75000"/>
                      </a:schemeClr>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a:t>#</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41256801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Numbered Section Title Accent Color 3">
    <p:bg>
      <p:bgPr>
        <a:solidFill>
          <a:schemeClr val="accent5"/>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hasCustomPrompt="1"/>
          </p:nvPr>
        </p:nvSpPr>
        <p:spPr>
          <a:xfrm>
            <a:off x="2103438" y="2353883"/>
            <a:ext cx="5938838" cy="738664"/>
          </a:xfrm>
        </p:spPr>
        <p:txBody>
          <a:bodyPr anchor="ctr" anchorCtr="0"/>
          <a:lstStyle>
            <a:lvl1pPr marL="0" indent="0">
              <a:buNone/>
              <a:defRPr>
                <a:gradFill>
                  <a:gsLst>
                    <a:gs pos="97908">
                      <a:schemeClr val="tx1"/>
                    </a:gs>
                    <a:gs pos="89000">
                      <a:schemeClr val="tx1"/>
                    </a:gs>
                  </a:gsLst>
                  <a:lin ang="5400000" scaled="0"/>
                </a:gradFill>
              </a:defRPr>
            </a:lvl1pPr>
          </a:lstStyle>
          <a:p>
            <a:pPr lvl="0"/>
            <a:r>
              <a:rPr lang="en-US" dirty="0"/>
              <a:t>Section title</a:t>
            </a:r>
          </a:p>
        </p:txBody>
      </p:sp>
      <p:sp>
        <p:nvSpPr>
          <p:cNvPr id="14" name="Text Placeholder 13"/>
          <p:cNvSpPr>
            <a:spLocks noGrp="1"/>
          </p:cNvSpPr>
          <p:nvPr>
            <p:ph type="body" sz="quarter" idx="12" hasCustomPrompt="1"/>
          </p:nvPr>
        </p:nvSpPr>
        <p:spPr>
          <a:xfrm>
            <a:off x="242888" y="1211263"/>
            <a:ext cx="1860550" cy="3023905"/>
          </a:xfrm>
        </p:spPr>
        <p:txBody>
          <a:bodyPr/>
          <a:lstStyle>
            <a:lvl1pPr marL="0" indent="0">
              <a:buNone/>
              <a:defRPr sz="20500">
                <a:gradFill>
                  <a:gsLst>
                    <a:gs pos="94979">
                      <a:schemeClr val="accent5">
                        <a:lumMod val="50000"/>
                      </a:schemeClr>
                    </a:gs>
                    <a:gs pos="77000">
                      <a:schemeClr val="accent5">
                        <a:lumMod val="50000"/>
                      </a:schemeClr>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a:t>#</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2067731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Numbered Section Title Accent Color 4">
    <p:bg>
      <p:bgPr>
        <a:solidFill>
          <a:schemeClr val="accent2"/>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hasCustomPrompt="1"/>
          </p:nvPr>
        </p:nvSpPr>
        <p:spPr>
          <a:xfrm>
            <a:off x="2103438" y="2353883"/>
            <a:ext cx="5938838" cy="738664"/>
          </a:xfrm>
        </p:spPr>
        <p:txBody>
          <a:bodyPr anchor="ctr" anchorCtr="0"/>
          <a:lstStyle>
            <a:lvl1pPr marL="0" indent="0">
              <a:buNone/>
              <a:defRPr>
                <a:gradFill>
                  <a:gsLst>
                    <a:gs pos="97908">
                      <a:schemeClr val="tx1"/>
                    </a:gs>
                    <a:gs pos="89000">
                      <a:schemeClr val="tx1"/>
                    </a:gs>
                  </a:gsLst>
                  <a:lin ang="5400000" scaled="0"/>
                </a:gradFill>
              </a:defRPr>
            </a:lvl1pPr>
          </a:lstStyle>
          <a:p>
            <a:pPr lvl="0"/>
            <a:r>
              <a:rPr lang="en-US" dirty="0"/>
              <a:t>Section title</a:t>
            </a:r>
          </a:p>
        </p:txBody>
      </p:sp>
      <p:sp>
        <p:nvSpPr>
          <p:cNvPr id="14" name="Text Placeholder 13"/>
          <p:cNvSpPr>
            <a:spLocks noGrp="1"/>
          </p:cNvSpPr>
          <p:nvPr>
            <p:ph type="body" sz="quarter" idx="12" hasCustomPrompt="1"/>
          </p:nvPr>
        </p:nvSpPr>
        <p:spPr>
          <a:xfrm>
            <a:off x="242888" y="1211263"/>
            <a:ext cx="1860550" cy="3023905"/>
          </a:xfrm>
        </p:spPr>
        <p:txBody>
          <a:bodyPr/>
          <a:lstStyle>
            <a:lvl1pPr marL="0" indent="0">
              <a:buNone/>
              <a:defRPr sz="20500">
                <a:gradFill>
                  <a:gsLst>
                    <a:gs pos="99582">
                      <a:schemeClr val="accent2">
                        <a:lumMod val="75000"/>
                      </a:schemeClr>
                    </a:gs>
                    <a:gs pos="84000">
                      <a:schemeClr val="accent2">
                        <a:lumMod val="75000"/>
                      </a:schemeClr>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a:t>#</a:t>
            </a:r>
          </a:p>
        </p:txBody>
      </p:sp>
      <p:pic>
        <p:nvPicPr>
          <p:cNvPr id="6" name="Picture 5"/>
          <p:cNvPicPr>
            <a:picLocks noChangeAspect="1"/>
          </p:cNvPicPr>
          <p:nvPr userDrawn="1"/>
        </p:nvPicPr>
        <p:blipFill>
          <a:blip r:embed="rId2"/>
          <a:stretch>
            <a:fillRect/>
          </a:stretch>
        </p:blipFill>
        <p:spPr>
          <a:xfrm>
            <a:off x="6645047" y="3726250"/>
            <a:ext cx="5334228" cy="2788849"/>
          </a:xfrm>
          <a:prstGeom prst="rect">
            <a:avLst/>
          </a:prstGeom>
        </p:spPr>
      </p:pic>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9"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8" name="Picture 7"/>
          <p:cNvPicPr>
            <a:picLocks noChangeAspect="1"/>
          </p:cNvPicPr>
          <p:nvPr userDrawn="1"/>
        </p:nvPicPr>
        <p:blipFill>
          <a:blip r:embed="rId3">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9936443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Numbered Section Title Accent Color 5">
    <p:bg>
      <p:bgPr>
        <a:solidFill>
          <a:schemeClr val="accent6"/>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hasCustomPrompt="1"/>
          </p:nvPr>
        </p:nvSpPr>
        <p:spPr>
          <a:xfrm>
            <a:off x="2103438" y="2353883"/>
            <a:ext cx="5938838" cy="738664"/>
          </a:xfrm>
        </p:spPr>
        <p:txBody>
          <a:bodyPr anchor="ctr" anchorCtr="0"/>
          <a:lstStyle>
            <a:lvl1pPr marL="0" indent="0">
              <a:buNone/>
              <a:defRPr>
                <a:gradFill>
                  <a:gsLst>
                    <a:gs pos="97908">
                      <a:schemeClr val="tx1"/>
                    </a:gs>
                    <a:gs pos="89000">
                      <a:schemeClr val="tx1"/>
                    </a:gs>
                  </a:gsLst>
                  <a:lin ang="5400000" scaled="0"/>
                </a:gradFill>
              </a:defRPr>
            </a:lvl1pPr>
          </a:lstStyle>
          <a:p>
            <a:pPr lvl="0"/>
            <a:r>
              <a:rPr lang="en-US" dirty="0"/>
              <a:t>Section title</a:t>
            </a:r>
          </a:p>
        </p:txBody>
      </p:sp>
      <p:sp>
        <p:nvSpPr>
          <p:cNvPr id="14" name="Text Placeholder 13"/>
          <p:cNvSpPr>
            <a:spLocks noGrp="1"/>
          </p:cNvSpPr>
          <p:nvPr>
            <p:ph type="body" sz="quarter" idx="12" hasCustomPrompt="1"/>
          </p:nvPr>
        </p:nvSpPr>
        <p:spPr>
          <a:xfrm>
            <a:off x="242888" y="1211263"/>
            <a:ext cx="1860550" cy="3023905"/>
          </a:xfrm>
        </p:spPr>
        <p:txBody>
          <a:bodyPr/>
          <a:lstStyle>
            <a:lvl1pPr marL="0" indent="0">
              <a:buNone/>
              <a:defRPr sz="20500">
                <a:gradFill>
                  <a:gsLst>
                    <a:gs pos="88285">
                      <a:schemeClr val="accent6">
                        <a:lumMod val="75000"/>
                      </a:schemeClr>
                    </a:gs>
                    <a:gs pos="66000">
                      <a:schemeClr val="accent6">
                        <a:lumMod val="75000"/>
                      </a:schemeClr>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a:t>#</a:t>
            </a:r>
          </a:p>
        </p:txBody>
      </p:sp>
      <p:grpSp>
        <p:nvGrpSpPr>
          <p:cNvPr id="6" name="Group 5"/>
          <p:cNvGrpSpPr/>
          <p:nvPr userDrawn="1"/>
        </p:nvGrpSpPr>
        <p:grpSpPr>
          <a:xfrm>
            <a:off x="5937247" y="3062258"/>
            <a:ext cx="6042028" cy="3686645"/>
            <a:chOff x="8092941" y="4424546"/>
            <a:chExt cx="3319523" cy="2025463"/>
          </a:xfrm>
        </p:grpSpPr>
        <p:grpSp>
          <p:nvGrpSpPr>
            <p:cNvPr id="7" name="Group 6"/>
            <p:cNvGrpSpPr/>
            <p:nvPr/>
          </p:nvGrpSpPr>
          <p:grpSpPr>
            <a:xfrm>
              <a:off x="8515202" y="4424546"/>
              <a:ext cx="2897262" cy="2025463"/>
              <a:chOff x="4243570" y="1476299"/>
              <a:chExt cx="3749792" cy="2621469"/>
            </a:xfrm>
          </p:grpSpPr>
          <p:grpSp>
            <p:nvGrpSpPr>
              <p:cNvPr id="9" name="Group 8"/>
              <p:cNvGrpSpPr/>
              <p:nvPr/>
            </p:nvGrpSpPr>
            <p:grpSpPr>
              <a:xfrm>
                <a:off x="6728351" y="3141663"/>
                <a:ext cx="896938" cy="695325"/>
                <a:chOff x="6638926" y="3141663"/>
                <a:chExt cx="896938" cy="695325"/>
              </a:xfrm>
            </p:grpSpPr>
            <p:sp>
              <p:nvSpPr>
                <p:cNvPr id="49" name="Freeform 17"/>
                <p:cNvSpPr>
                  <a:spLocks/>
                </p:cNvSpPr>
                <p:nvPr/>
              </p:nvSpPr>
              <p:spPr bwMode="auto">
                <a:xfrm>
                  <a:off x="7010401" y="3363913"/>
                  <a:ext cx="142875" cy="269875"/>
                </a:xfrm>
                <a:custGeom>
                  <a:avLst/>
                  <a:gdLst>
                    <a:gd name="T0" fmla="*/ 0 w 90"/>
                    <a:gd name="T1" fmla="*/ 170 h 170"/>
                    <a:gd name="T2" fmla="*/ 90 w 90"/>
                    <a:gd name="T3" fmla="*/ 170 h 170"/>
                    <a:gd name="T4" fmla="*/ 80 w 90"/>
                    <a:gd name="T5" fmla="*/ 0 h 170"/>
                    <a:gd name="T6" fmla="*/ 11 w 90"/>
                    <a:gd name="T7" fmla="*/ 0 h 170"/>
                    <a:gd name="T8" fmla="*/ 0 w 90"/>
                    <a:gd name="T9" fmla="*/ 170 h 170"/>
                  </a:gdLst>
                  <a:ahLst/>
                  <a:cxnLst>
                    <a:cxn ang="0">
                      <a:pos x="T0" y="T1"/>
                    </a:cxn>
                    <a:cxn ang="0">
                      <a:pos x="T2" y="T3"/>
                    </a:cxn>
                    <a:cxn ang="0">
                      <a:pos x="T4" y="T5"/>
                    </a:cxn>
                    <a:cxn ang="0">
                      <a:pos x="T6" y="T7"/>
                    </a:cxn>
                    <a:cxn ang="0">
                      <a:pos x="T8" y="T9"/>
                    </a:cxn>
                  </a:cxnLst>
                  <a:rect l="0" t="0" r="r" b="b"/>
                  <a:pathLst>
                    <a:path w="90" h="170">
                      <a:moveTo>
                        <a:pt x="0" y="170"/>
                      </a:moveTo>
                      <a:lnTo>
                        <a:pt x="90" y="170"/>
                      </a:lnTo>
                      <a:lnTo>
                        <a:pt x="80" y="0"/>
                      </a:lnTo>
                      <a:lnTo>
                        <a:pt x="11" y="0"/>
                      </a:lnTo>
                      <a:lnTo>
                        <a:pt x="0" y="17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0" name="Freeform 18"/>
                <p:cNvSpPr>
                  <a:spLocks/>
                </p:cNvSpPr>
                <p:nvPr/>
              </p:nvSpPr>
              <p:spPr bwMode="auto">
                <a:xfrm>
                  <a:off x="7042151" y="3141663"/>
                  <a:ext cx="77788" cy="269875"/>
                </a:xfrm>
                <a:custGeom>
                  <a:avLst/>
                  <a:gdLst>
                    <a:gd name="T0" fmla="*/ 0 w 49"/>
                    <a:gd name="T1" fmla="*/ 170 h 170"/>
                    <a:gd name="T2" fmla="*/ 49 w 49"/>
                    <a:gd name="T3" fmla="*/ 170 h 170"/>
                    <a:gd name="T4" fmla="*/ 45 w 49"/>
                    <a:gd name="T5" fmla="*/ 0 h 170"/>
                    <a:gd name="T6" fmla="*/ 6 w 49"/>
                    <a:gd name="T7" fmla="*/ 0 h 170"/>
                    <a:gd name="T8" fmla="*/ 0 w 49"/>
                    <a:gd name="T9" fmla="*/ 170 h 170"/>
                  </a:gdLst>
                  <a:ahLst/>
                  <a:cxnLst>
                    <a:cxn ang="0">
                      <a:pos x="T0" y="T1"/>
                    </a:cxn>
                    <a:cxn ang="0">
                      <a:pos x="T2" y="T3"/>
                    </a:cxn>
                    <a:cxn ang="0">
                      <a:pos x="T4" y="T5"/>
                    </a:cxn>
                    <a:cxn ang="0">
                      <a:pos x="T6" y="T7"/>
                    </a:cxn>
                    <a:cxn ang="0">
                      <a:pos x="T8" y="T9"/>
                    </a:cxn>
                  </a:cxnLst>
                  <a:rect l="0" t="0" r="r" b="b"/>
                  <a:pathLst>
                    <a:path w="49" h="170">
                      <a:moveTo>
                        <a:pt x="0" y="170"/>
                      </a:moveTo>
                      <a:lnTo>
                        <a:pt x="49" y="170"/>
                      </a:lnTo>
                      <a:lnTo>
                        <a:pt x="45" y="0"/>
                      </a:lnTo>
                      <a:lnTo>
                        <a:pt x="6" y="0"/>
                      </a:lnTo>
                      <a:lnTo>
                        <a:pt x="0" y="17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1" name="Oval 19"/>
                <p:cNvSpPr>
                  <a:spLocks noChangeArrowheads="1"/>
                </p:cNvSpPr>
                <p:nvPr/>
              </p:nvSpPr>
              <p:spPr bwMode="auto">
                <a:xfrm>
                  <a:off x="7375526" y="3676650"/>
                  <a:ext cx="160338" cy="1603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2" name="Oval 20"/>
                <p:cNvSpPr>
                  <a:spLocks noChangeArrowheads="1"/>
                </p:cNvSpPr>
                <p:nvPr/>
              </p:nvSpPr>
              <p:spPr bwMode="auto">
                <a:xfrm>
                  <a:off x="6638926" y="3671888"/>
                  <a:ext cx="160338" cy="158750"/>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3" name="Freeform 21"/>
                <p:cNvSpPr>
                  <a:spLocks/>
                </p:cNvSpPr>
                <p:nvPr/>
              </p:nvSpPr>
              <p:spPr bwMode="auto">
                <a:xfrm>
                  <a:off x="6719888" y="3546475"/>
                  <a:ext cx="735013" cy="115888"/>
                </a:xfrm>
                <a:custGeom>
                  <a:avLst/>
                  <a:gdLst>
                    <a:gd name="T0" fmla="*/ 0 w 248"/>
                    <a:gd name="T1" fmla="*/ 39 h 39"/>
                    <a:gd name="T2" fmla="*/ 32 w 248"/>
                    <a:gd name="T3" fmla="*/ 18 h 39"/>
                    <a:gd name="T4" fmla="*/ 124 w 248"/>
                    <a:gd name="T5" fmla="*/ 0 h 39"/>
                    <a:gd name="T6" fmla="*/ 216 w 248"/>
                    <a:gd name="T7" fmla="*/ 18 h 39"/>
                    <a:gd name="T8" fmla="*/ 248 w 248"/>
                    <a:gd name="T9" fmla="*/ 39 h 39"/>
                    <a:gd name="T10" fmla="*/ 0 w 248"/>
                    <a:gd name="T11" fmla="*/ 39 h 39"/>
                  </a:gdLst>
                  <a:ahLst/>
                  <a:cxnLst>
                    <a:cxn ang="0">
                      <a:pos x="T0" y="T1"/>
                    </a:cxn>
                    <a:cxn ang="0">
                      <a:pos x="T2" y="T3"/>
                    </a:cxn>
                    <a:cxn ang="0">
                      <a:pos x="T4" y="T5"/>
                    </a:cxn>
                    <a:cxn ang="0">
                      <a:pos x="T6" y="T7"/>
                    </a:cxn>
                    <a:cxn ang="0">
                      <a:pos x="T8" y="T9"/>
                    </a:cxn>
                    <a:cxn ang="0">
                      <a:pos x="T10" y="T11"/>
                    </a:cxn>
                  </a:cxnLst>
                  <a:rect l="0" t="0" r="r" b="b"/>
                  <a:pathLst>
                    <a:path w="248" h="39">
                      <a:moveTo>
                        <a:pt x="0" y="39"/>
                      </a:moveTo>
                      <a:cubicBezTo>
                        <a:pt x="5" y="27"/>
                        <a:pt x="16" y="22"/>
                        <a:pt x="32" y="18"/>
                      </a:cubicBezTo>
                      <a:cubicBezTo>
                        <a:pt x="124" y="0"/>
                        <a:pt x="124" y="0"/>
                        <a:pt x="124" y="0"/>
                      </a:cubicBezTo>
                      <a:cubicBezTo>
                        <a:pt x="216" y="18"/>
                        <a:pt x="216" y="18"/>
                        <a:pt x="216" y="18"/>
                      </a:cubicBezTo>
                      <a:cubicBezTo>
                        <a:pt x="230" y="21"/>
                        <a:pt x="243" y="27"/>
                        <a:pt x="248" y="39"/>
                      </a:cubicBezTo>
                      <a:lnTo>
                        <a:pt x="0" y="3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4" name="Rectangle 22"/>
                <p:cNvSpPr>
                  <a:spLocks noChangeArrowheads="1"/>
                </p:cNvSpPr>
                <p:nvPr/>
              </p:nvSpPr>
              <p:spPr bwMode="auto">
                <a:xfrm>
                  <a:off x="7375526" y="3662363"/>
                  <a:ext cx="79375" cy="952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5" name="Rectangle 23"/>
                <p:cNvSpPr>
                  <a:spLocks noChangeArrowheads="1"/>
                </p:cNvSpPr>
                <p:nvPr/>
              </p:nvSpPr>
              <p:spPr bwMode="auto">
                <a:xfrm>
                  <a:off x="6719888" y="3662363"/>
                  <a:ext cx="79375" cy="889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6" name="Freeform 24"/>
                <p:cNvSpPr>
                  <a:spLocks/>
                </p:cNvSpPr>
                <p:nvPr/>
              </p:nvSpPr>
              <p:spPr bwMode="auto">
                <a:xfrm>
                  <a:off x="7102476" y="3676650"/>
                  <a:ext cx="38100" cy="160338"/>
                </a:xfrm>
                <a:custGeom>
                  <a:avLst/>
                  <a:gdLst>
                    <a:gd name="T0" fmla="*/ 0 w 13"/>
                    <a:gd name="T1" fmla="*/ 51 h 54"/>
                    <a:gd name="T2" fmla="*/ 3 w 13"/>
                    <a:gd name="T3" fmla="*/ 54 h 54"/>
                    <a:gd name="T4" fmla="*/ 10 w 13"/>
                    <a:gd name="T5" fmla="*/ 54 h 54"/>
                    <a:gd name="T6" fmla="*/ 13 w 13"/>
                    <a:gd name="T7" fmla="*/ 51 h 54"/>
                    <a:gd name="T8" fmla="*/ 13 w 13"/>
                    <a:gd name="T9" fmla="*/ 3 h 54"/>
                    <a:gd name="T10" fmla="*/ 10 w 13"/>
                    <a:gd name="T11" fmla="*/ 0 h 54"/>
                    <a:gd name="T12" fmla="*/ 3 w 13"/>
                    <a:gd name="T13" fmla="*/ 0 h 54"/>
                    <a:gd name="T14" fmla="*/ 0 w 13"/>
                    <a:gd name="T15" fmla="*/ 3 h 54"/>
                    <a:gd name="T16" fmla="*/ 0 w 13"/>
                    <a:gd name="T17" fmla="*/ 5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54">
                      <a:moveTo>
                        <a:pt x="0" y="51"/>
                      </a:moveTo>
                      <a:cubicBezTo>
                        <a:pt x="0" y="52"/>
                        <a:pt x="2" y="54"/>
                        <a:pt x="3" y="54"/>
                      </a:cubicBezTo>
                      <a:cubicBezTo>
                        <a:pt x="10" y="54"/>
                        <a:pt x="10" y="54"/>
                        <a:pt x="10" y="54"/>
                      </a:cubicBezTo>
                      <a:cubicBezTo>
                        <a:pt x="12" y="54"/>
                        <a:pt x="13" y="52"/>
                        <a:pt x="13" y="51"/>
                      </a:cubicBezTo>
                      <a:cubicBezTo>
                        <a:pt x="13" y="3"/>
                        <a:pt x="13" y="3"/>
                        <a:pt x="13" y="3"/>
                      </a:cubicBezTo>
                      <a:cubicBezTo>
                        <a:pt x="13" y="1"/>
                        <a:pt x="12" y="0"/>
                        <a:pt x="10" y="0"/>
                      </a:cubicBezTo>
                      <a:cubicBezTo>
                        <a:pt x="3" y="0"/>
                        <a:pt x="3" y="0"/>
                        <a:pt x="3" y="0"/>
                      </a:cubicBezTo>
                      <a:cubicBezTo>
                        <a:pt x="2" y="0"/>
                        <a:pt x="0" y="1"/>
                        <a:pt x="0" y="3"/>
                      </a:cubicBezTo>
                      <a:lnTo>
                        <a:pt x="0" y="5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7" name="Freeform 25"/>
                <p:cNvSpPr>
                  <a:spLocks/>
                </p:cNvSpPr>
                <p:nvPr/>
              </p:nvSpPr>
              <p:spPr bwMode="auto">
                <a:xfrm>
                  <a:off x="7021513" y="3676650"/>
                  <a:ext cx="39688" cy="160338"/>
                </a:xfrm>
                <a:custGeom>
                  <a:avLst/>
                  <a:gdLst>
                    <a:gd name="T0" fmla="*/ 0 w 13"/>
                    <a:gd name="T1" fmla="*/ 51 h 54"/>
                    <a:gd name="T2" fmla="*/ 3 w 13"/>
                    <a:gd name="T3" fmla="*/ 54 h 54"/>
                    <a:gd name="T4" fmla="*/ 10 w 13"/>
                    <a:gd name="T5" fmla="*/ 54 h 54"/>
                    <a:gd name="T6" fmla="*/ 13 w 13"/>
                    <a:gd name="T7" fmla="*/ 51 h 54"/>
                    <a:gd name="T8" fmla="*/ 13 w 13"/>
                    <a:gd name="T9" fmla="*/ 3 h 54"/>
                    <a:gd name="T10" fmla="*/ 10 w 13"/>
                    <a:gd name="T11" fmla="*/ 0 h 54"/>
                    <a:gd name="T12" fmla="*/ 3 w 13"/>
                    <a:gd name="T13" fmla="*/ 0 h 54"/>
                    <a:gd name="T14" fmla="*/ 0 w 13"/>
                    <a:gd name="T15" fmla="*/ 3 h 54"/>
                    <a:gd name="T16" fmla="*/ 0 w 13"/>
                    <a:gd name="T17" fmla="*/ 5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54">
                      <a:moveTo>
                        <a:pt x="0" y="51"/>
                      </a:moveTo>
                      <a:cubicBezTo>
                        <a:pt x="0" y="52"/>
                        <a:pt x="1" y="54"/>
                        <a:pt x="3" y="54"/>
                      </a:cubicBezTo>
                      <a:cubicBezTo>
                        <a:pt x="10" y="54"/>
                        <a:pt x="10" y="54"/>
                        <a:pt x="10" y="54"/>
                      </a:cubicBezTo>
                      <a:cubicBezTo>
                        <a:pt x="11" y="54"/>
                        <a:pt x="13" y="52"/>
                        <a:pt x="13" y="51"/>
                      </a:cubicBezTo>
                      <a:cubicBezTo>
                        <a:pt x="13" y="3"/>
                        <a:pt x="13" y="3"/>
                        <a:pt x="13" y="3"/>
                      </a:cubicBezTo>
                      <a:cubicBezTo>
                        <a:pt x="13" y="1"/>
                        <a:pt x="11" y="0"/>
                        <a:pt x="10" y="0"/>
                      </a:cubicBezTo>
                      <a:cubicBezTo>
                        <a:pt x="3" y="0"/>
                        <a:pt x="3" y="0"/>
                        <a:pt x="3" y="0"/>
                      </a:cubicBezTo>
                      <a:cubicBezTo>
                        <a:pt x="1" y="0"/>
                        <a:pt x="0" y="1"/>
                        <a:pt x="0" y="3"/>
                      </a:cubicBezTo>
                      <a:lnTo>
                        <a:pt x="0" y="5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8" name="Rectangle 26"/>
                <p:cNvSpPr>
                  <a:spLocks noChangeArrowheads="1"/>
                </p:cNvSpPr>
                <p:nvPr/>
              </p:nvSpPr>
              <p:spPr bwMode="auto">
                <a:xfrm>
                  <a:off x="7040563" y="3562350"/>
                  <a:ext cx="82550" cy="2238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grpSp>
          <p:grpSp>
            <p:nvGrpSpPr>
              <p:cNvPr id="11" name="Group 10"/>
              <p:cNvGrpSpPr/>
              <p:nvPr/>
            </p:nvGrpSpPr>
            <p:grpSpPr>
              <a:xfrm rot="1103645">
                <a:off x="6767684" y="1476299"/>
                <a:ext cx="1225678" cy="1846263"/>
                <a:chOff x="6413501" y="1441450"/>
                <a:chExt cx="1225678" cy="1846263"/>
              </a:xfrm>
            </p:grpSpPr>
            <p:sp>
              <p:nvSpPr>
                <p:cNvPr id="25" name="Rectangle 5"/>
                <p:cNvSpPr>
                  <a:spLocks noChangeArrowheads="1"/>
                </p:cNvSpPr>
                <p:nvPr/>
              </p:nvSpPr>
              <p:spPr bwMode="auto">
                <a:xfrm>
                  <a:off x="7286626" y="1944688"/>
                  <a:ext cx="185738" cy="153988"/>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26" name="Freeform 6"/>
                <p:cNvSpPr>
                  <a:spLocks/>
                </p:cNvSpPr>
                <p:nvPr/>
              </p:nvSpPr>
              <p:spPr bwMode="auto">
                <a:xfrm>
                  <a:off x="7286626" y="1985963"/>
                  <a:ext cx="185738" cy="92075"/>
                </a:xfrm>
                <a:custGeom>
                  <a:avLst/>
                  <a:gdLst>
                    <a:gd name="T0" fmla="*/ 0 w 117"/>
                    <a:gd name="T1" fmla="*/ 22 h 58"/>
                    <a:gd name="T2" fmla="*/ 117 w 117"/>
                    <a:gd name="T3" fmla="*/ 0 h 58"/>
                    <a:gd name="T4" fmla="*/ 0 w 117"/>
                    <a:gd name="T5" fmla="*/ 58 h 58"/>
                    <a:gd name="T6" fmla="*/ 0 w 117"/>
                    <a:gd name="T7" fmla="*/ 22 h 58"/>
                  </a:gdLst>
                  <a:ahLst/>
                  <a:cxnLst>
                    <a:cxn ang="0">
                      <a:pos x="T0" y="T1"/>
                    </a:cxn>
                    <a:cxn ang="0">
                      <a:pos x="T2" y="T3"/>
                    </a:cxn>
                    <a:cxn ang="0">
                      <a:pos x="T4" y="T5"/>
                    </a:cxn>
                    <a:cxn ang="0">
                      <a:pos x="T6" y="T7"/>
                    </a:cxn>
                  </a:cxnLst>
                  <a:rect l="0" t="0" r="r" b="b"/>
                  <a:pathLst>
                    <a:path w="117" h="58">
                      <a:moveTo>
                        <a:pt x="0" y="22"/>
                      </a:moveTo>
                      <a:lnTo>
                        <a:pt x="117" y="0"/>
                      </a:lnTo>
                      <a:lnTo>
                        <a:pt x="0" y="58"/>
                      </a:lnTo>
                      <a:lnTo>
                        <a:pt x="0" y="22"/>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27" name="Freeform 7"/>
                <p:cNvSpPr>
                  <a:spLocks/>
                </p:cNvSpPr>
                <p:nvPr/>
              </p:nvSpPr>
              <p:spPr bwMode="auto">
                <a:xfrm>
                  <a:off x="6962776" y="1506538"/>
                  <a:ext cx="601663" cy="552450"/>
                </a:xfrm>
                <a:custGeom>
                  <a:avLst/>
                  <a:gdLst>
                    <a:gd name="T0" fmla="*/ 196 w 203"/>
                    <a:gd name="T1" fmla="*/ 75 h 187"/>
                    <a:gd name="T2" fmla="*/ 100 w 203"/>
                    <a:gd name="T3" fmla="*/ 8 h 187"/>
                    <a:gd name="T4" fmla="*/ 24 w 203"/>
                    <a:gd name="T5" fmla="*/ 21 h 187"/>
                    <a:gd name="T6" fmla="*/ 14 w 203"/>
                    <a:gd name="T7" fmla="*/ 94 h 187"/>
                    <a:gd name="T8" fmla="*/ 0 w 203"/>
                    <a:gd name="T9" fmla="*/ 115 h 187"/>
                    <a:gd name="T10" fmla="*/ 2 w 203"/>
                    <a:gd name="T11" fmla="*/ 131 h 187"/>
                    <a:gd name="T12" fmla="*/ 22 w 203"/>
                    <a:gd name="T13" fmla="*/ 128 h 187"/>
                    <a:gd name="T14" fmla="*/ 32 w 203"/>
                    <a:gd name="T15" fmla="*/ 187 h 187"/>
                    <a:gd name="T16" fmla="*/ 128 w 203"/>
                    <a:gd name="T17" fmla="*/ 170 h 187"/>
                    <a:gd name="T18" fmla="*/ 128 w 203"/>
                    <a:gd name="T19" fmla="*/ 171 h 187"/>
                    <a:gd name="T20" fmla="*/ 129 w 203"/>
                    <a:gd name="T21" fmla="*/ 170 h 187"/>
                    <a:gd name="T22" fmla="*/ 129 w 203"/>
                    <a:gd name="T23" fmla="*/ 170 h 187"/>
                    <a:gd name="T24" fmla="*/ 129 w 203"/>
                    <a:gd name="T25" fmla="*/ 170 h 187"/>
                    <a:gd name="T26" fmla="*/ 196 w 203"/>
                    <a:gd name="T27" fmla="*/ 75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187">
                      <a:moveTo>
                        <a:pt x="196" y="75"/>
                      </a:moveTo>
                      <a:cubicBezTo>
                        <a:pt x="188" y="30"/>
                        <a:pt x="145" y="0"/>
                        <a:pt x="100" y="8"/>
                      </a:cubicBezTo>
                      <a:cubicBezTo>
                        <a:pt x="24" y="21"/>
                        <a:pt x="24" y="21"/>
                        <a:pt x="24" y="21"/>
                      </a:cubicBezTo>
                      <a:cubicBezTo>
                        <a:pt x="24" y="21"/>
                        <a:pt x="15" y="91"/>
                        <a:pt x="14" y="94"/>
                      </a:cubicBezTo>
                      <a:cubicBezTo>
                        <a:pt x="13" y="103"/>
                        <a:pt x="8" y="110"/>
                        <a:pt x="0" y="115"/>
                      </a:cubicBezTo>
                      <a:cubicBezTo>
                        <a:pt x="2" y="131"/>
                        <a:pt x="2" y="131"/>
                        <a:pt x="2" y="131"/>
                      </a:cubicBezTo>
                      <a:cubicBezTo>
                        <a:pt x="22" y="128"/>
                        <a:pt x="22" y="128"/>
                        <a:pt x="22" y="128"/>
                      </a:cubicBezTo>
                      <a:cubicBezTo>
                        <a:pt x="32" y="187"/>
                        <a:pt x="32" y="187"/>
                        <a:pt x="32" y="187"/>
                      </a:cubicBezTo>
                      <a:cubicBezTo>
                        <a:pt x="128" y="170"/>
                        <a:pt x="128" y="170"/>
                        <a:pt x="128" y="170"/>
                      </a:cubicBezTo>
                      <a:cubicBezTo>
                        <a:pt x="128" y="171"/>
                        <a:pt x="128" y="171"/>
                        <a:pt x="128" y="171"/>
                      </a:cubicBezTo>
                      <a:cubicBezTo>
                        <a:pt x="129" y="171"/>
                        <a:pt x="129" y="170"/>
                        <a:pt x="129" y="170"/>
                      </a:cubicBezTo>
                      <a:cubicBezTo>
                        <a:pt x="129" y="170"/>
                        <a:pt x="129" y="170"/>
                        <a:pt x="129" y="170"/>
                      </a:cubicBezTo>
                      <a:cubicBezTo>
                        <a:pt x="129" y="170"/>
                        <a:pt x="129" y="170"/>
                        <a:pt x="129" y="170"/>
                      </a:cubicBezTo>
                      <a:cubicBezTo>
                        <a:pt x="174" y="162"/>
                        <a:pt x="203" y="120"/>
                        <a:pt x="196" y="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28" name="Freeform 8"/>
                <p:cNvSpPr>
                  <a:spLocks/>
                </p:cNvSpPr>
                <p:nvPr/>
              </p:nvSpPr>
              <p:spPr bwMode="auto">
                <a:xfrm>
                  <a:off x="6997701" y="1441450"/>
                  <a:ext cx="603250" cy="592138"/>
                </a:xfrm>
                <a:custGeom>
                  <a:avLst/>
                  <a:gdLst>
                    <a:gd name="T0" fmla="*/ 121 w 203"/>
                    <a:gd name="T1" fmla="*/ 6 h 200"/>
                    <a:gd name="T2" fmla="*/ 52 w 203"/>
                    <a:gd name="T3" fmla="*/ 18 h 200"/>
                    <a:gd name="T4" fmla="*/ 27 w 203"/>
                    <a:gd name="T5" fmla="*/ 0 h 200"/>
                    <a:gd name="T6" fmla="*/ 31 w 203"/>
                    <a:gd name="T7" fmla="*/ 22 h 200"/>
                    <a:gd name="T8" fmla="*/ 0 w 203"/>
                    <a:gd name="T9" fmla="*/ 1 h 200"/>
                    <a:gd name="T10" fmla="*/ 8 w 203"/>
                    <a:gd name="T11" fmla="*/ 46 h 200"/>
                    <a:gd name="T12" fmla="*/ 57 w 203"/>
                    <a:gd name="T13" fmla="*/ 83 h 200"/>
                    <a:gd name="T14" fmla="*/ 68 w 203"/>
                    <a:gd name="T15" fmla="*/ 150 h 200"/>
                    <a:gd name="T16" fmla="*/ 91 w 203"/>
                    <a:gd name="T17" fmla="*/ 146 h 200"/>
                    <a:gd name="T18" fmla="*/ 86 w 203"/>
                    <a:gd name="T19" fmla="*/ 120 h 200"/>
                    <a:gd name="T20" fmla="*/ 152 w 203"/>
                    <a:gd name="T21" fmla="*/ 186 h 200"/>
                    <a:gd name="T22" fmla="*/ 203 w 203"/>
                    <a:gd name="T23" fmla="*/ 200 h 200"/>
                    <a:gd name="T24" fmla="*/ 174 w 203"/>
                    <a:gd name="T25" fmla="*/ 43 h 200"/>
                    <a:gd name="T26" fmla="*/ 121 w 203"/>
                    <a:gd name="T27" fmla="*/ 6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200">
                      <a:moveTo>
                        <a:pt x="121" y="6"/>
                      </a:moveTo>
                      <a:cubicBezTo>
                        <a:pt x="52" y="18"/>
                        <a:pt x="52" y="18"/>
                        <a:pt x="52" y="18"/>
                      </a:cubicBezTo>
                      <a:cubicBezTo>
                        <a:pt x="27" y="0"/>
                        <a:pt x="27" y="0"/>
                        <a:pt x="27" y="0"/>
                      </a:cubicBezTo>
                      <a:cubicBezTo>
                        <a:pt x="31" y="22"/>
                        <a:pt x="31" y="22"/>
                        <a:pt x="31" y="22"/>
                      </a:cubicBezTo>
                      <a:cubicBezTo>
                        <a:pt x="0" y="1"/>
                        <a:pt x="0" y="1"/>
                        <a:pt x="0" y="1"/>
                      </a:cubicBezTo>
                      <a:cubicBezTo>
                        <a:pt x="8" y="46"/>
                        <a:pt x="8" y="46"/>
                        <a:pt x="8" y="46"/>
                      </a:cubicBezTo>
                      <a:cubicBezTo>
                        <a:pt x="12" y="69"/>
                        <a:pt x="34" y="85"/>
                        <a:pt x="57" y="83"/>
                      </a:cubicBezTo>
                      <a:cubicBezTo>
                        <a:pt x="68" y="150"/>
                        <a:pt x="68" y="150"/>
                        <a:pt x="68" y="150"/>
                      </a:cubicBezTo>
                      <a:cubicBezTo>
                        <a:pt x="91" y="146"/>
                        <a:pt x="91" y="146"/>
                        <a:pt x="91" y="146"/>
                      </a:cubicBezTo>
                      <a:cubicBezTo>
                        <a:pt x="86" y="120"/>
                        <a:pt x="86" y="120"/>
                        <a:pt x="86" y="120"/>
                      </a:cubicBezTo>
                      <a:cubicBezTo>
                        <a:pt x="152" y="186"/>
                        <a:pt x="152" y="186"/>
                        <a:pt x="152" y="186"/>
                      </a:cubicBezTo>
                      <a:cubicBezTo>
                        <a:pt x="203" y="200"/>
                        <a:pt x="203" y="200"/>
                        <a:pt x="203" y="200"/>
                      </a:cubicBezTo>
                      <a:cubicBezTo>
                        <a:pt x="174" y="43"/>
                        <a:pt x="174" y="43"/>
                        <a:pt x="174" y="43"/>
                      </a:cubicBezTo>
                      <a:cubicBezTo>
                        <a:pt x="170" y="18"/>
                        <a:pt x="146" y="2"/>
                        <a:pt x="121" y="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29" name="Freeform 9"/>
                <p:cNvSpPr>
                  <a:spLocks/>
                </p:cNvSpPr>
                <p:nvPr/>
              </p:nvSpPr>
              <p:spPr bwMode="auto">
                <a:xfrm>
                  <a:off x="7239001" y="1701800"/>
                  <a:ext cx="88900" cy="147638"/>
                </a:xfrm>
                <a:custGeom>
                  <a:avLst/>
                  <a:gdLst>
                    <a:gd name="T0" fmla="*/ 0 w 30"/>
                    <a:gd name="T1" fmla="*/ 2 h 50"/>
                    <a:gd name="T2" fmla="*/ 8 w 30"/>
                    <a:gd name="T3" fmla="*/ 50 h 50"/>
                    <a:gd name="T4" fmla="*/ 28 w 30"/>
                    <a:gd name="T5" fmla="*/ 22 h 50"/>
                    <a:gd name="T6" fmla="*/ 0 w 30"/>
                    <a:gd name="T7" fmla="*/ 2 h 50"/>
                  </a:gdLst>
                  <a:ahLst/>
                  <a:cxnLst>
                    <a:cxn ang="0">
                      <a:pos x="T0" y="T1"/>
                    </a:cxn>
                    <a:cxn ang="0">
                      <a:pos x="T2" y="T3"/>
                    </a:cxn>
                    <a:cxn ang="0">
                      <a:pos x="T4" y="T5"/>
                    </a:cxn>
                    <a:cxn ang="0">
                      <a:pos x="T6" y="T7"/>
                    </a:cxn>
                  </a:cxnLst>
                  <a:rect l="0" t="0" r="r" b="b"/>
                  <a:pathLst>
                    <a:path w="30" h="50">
                      <a:moveTo>
                        <a:pt x="0" y="2"/>
                      </a:moveTo>
                      <a:cubicBezTo>
                        <a:pt x="8" y="50"/>
                        <a:pt x="8" y="50"/>
                        <a:pt x="8" y="50"/>
                      </a:cubicBezTo>
                      <a:cubicBezTo>
                        <a:pt x="21" y="48"/>
                        <a:pt x="30" y="35"/>
                        <a:pt x="28" y="22"/>
                      </a:cubicBezTo>
                      <a:cubicBezTo>
                        <a:pt x="26" y="9"/>
                        <a:pt x="13" y="0"/>
                        <a:pt x="0" y="2"/>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0" name="Oval 10"/>
                <p:cNvSpPr>
                  <a:spLocks noChangeArrowheads="1"/>
                </p:cNvSpPr>
                <p:nvPr/>
              </p:nvSpPr>
              <p:spPr bwMode="auto">
                <a:xfrm>
                  <a:off x="7064376" y="1801813"/>
                  <a:ext cx="34925" cy="3651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1" name="Freeform 11"/>
                <p:cNvSpPr>
                  <a:spLocks/>
                </p:cNvSpPr>
                <p:nvPr/>
              </p:nvSpPr>
              <p:spPr bwMode="auto">
                <a:xfrm>
                  <a:off x="7037388" y="1920875"/>
                  <a:ext cx="96838" cy="76200"/>
                </a:xfrm>
                <a:custGeom>
                  <a:avLst/>
                  <a:gdLst>
                    <a:gd name="T0" fmla="*/ 0 w 33"/>
                    <a:gd name="T1" fmla="*/ 6 h 26"/>
                    <a:gd name="T2" fmla="*/ 3 w 33"/>
                    <a:gd name="T3" fmla="*/ 26 h 26"/>
                    <a:gd name="T4" fmla="*/ 33 w 33"/>
                    <a:gd name="T5" fmla="*/ 0 h 26"/>
                    <a:gd name="T6" fmla="*/ 0 w 33"/>
                    <a:gd name="T7" fmla="*/ 6 h 26"/>
                  </a:gdLst>
                  <a:ahLst/>
                  <a:cxnLst>
                    <a:cxn ang="0">
                      <a:pos x="T0" y="T1"/>
                    </a:cxn>
                    <a:cxn ang="0">
                      <a:pos x="T2" y="T3"/>
                    </a:cxn>
                    <a:cxn ang="0">
                      <a:pos x="T4" y="T5"/>
                    </a:cxn>
                    <a:cxn ang="0">
                      <a:pos x="T6" y="T7"/>
                    </a:cxn>
                  </a:cxnLst>
                  <a:rect l="0" t="0" r="r" b="b"/>
                  <a:pathLst>
                    <a:path w="33" h="26">
                      <a:moveTo>
                        <a:pt x="0" y="6"/>
                      </a:moveTo>
                      <a:cubicBezTo>
                        <a:pt x="3" y="26"/>
                        <a:pt x="3" y="26"/>
                        <a:pt x="3" y="26"/>
                      </a:cubicBezTo>
                      <a:cubicBezTo>
                        <a:pt x="18" y="23"/>
                        <a:pt x="29" y="13"/>
                        <a:pt x="33" y="0"/>
                      </a:cubicBezTo>
                      <a:lnTo>
                        <a:pt x="0"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2" name="Freeform 12"/>
                <p:cNvSpPr>
                  <a:spLocks/>
                </p:cNvSpPr>
                <p:nvPr/>
              </p:nvSpPr>
              <p:spPr bwMode="auto">
                <a:xfrm>
                  <a:off x="7116763" y="1897063"/>
                  <a:ext cx="41275" cy="44450"/>
                </a:xfrm>
                <a:custGeom>
                  <a:avLst/>
                  <a:gdLst>
                    <a:gd name="T0" fmla="*/ 12 w 14"/>
                    <a:gd name="T1" fmla="*/ 15 h 15"/>
                    <a:gd name="T2" fmla="*/ 11 w 14"/>
                    <a:gd name="T3" fmla="*/ 4 h 15"/>
                    <a:gd name="T4" fmla="*/ 0 w 14"/>
                    <a:gd name="T5" fmla="*/ 2 h 15"/>
                    <a:gd name="T6" fmla="*/ 12 w 14"/>
                    <a:gd name="T7" fmla="*/ 15 h 15"/>
                  </a:gdLst>
                  <a:ahLst/>
                  <a:cxnLst>
                    <a:cxn ang="0">
                      <a:pos x="T0" y="T1"/>
                    </a:cxn>
                    <a:cxn ang="0">
                      <a:pos x="T2" y="T3"/>
                    </a:cxn>
                    <a:cxn ang="0">
                      <a:pos x="T4" y="T5"/>
                    </a:cxn>
                    <a:cxn ang="0">
                      <a:pos x="T6" y="T7"/>
                    </a:cxn>
                  </a:cxnLst>
                  <a:rect l="0" t="0" r="r" b="b"/>
                  <a:pathLst>
                    <a:path w="14" h="15">
                      <a:moveTo>
                        <a:pt x="12" y="15"/>
                      </a:moveTo>
                      <a:cubicBezTo>
                        <a:pt x="14" y="11"/>
                        <a:pt x="14" y="7"/>
                        <a:pt x="11" y="4"/>
                      </a:cubicBezTo>
                      <a:cubicBezTo>
                        <a:pt x="8" y="1"/>
                        <a:pt x="3" y="0"/>
                        <a:pt x="0" y="2"/>
                      </a:cubicBezTo>
                      <a:lnTo>
                        <a:pt x="12" y="15"/>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3" name="Freeform 13"/>
                <p:cNvSpPr>
                  <a:spLocks/>
                </p:cNvSpPr>
                <p:nvPr/>
              </p:nvSpPr>
              <p:spPr bwMode="auto">
                <a:xfrm>
                  <a:off x="6419851" y="2811463"/>
                  <a:ext cx="1052513" cy="250825"/>
                </a:xfrm>
                <a:custGeom>
                  <a:avLst/>
                  <a:gdLst>
                    <a:gd name="T0" fmla="*/ 42 w 355"/>
                    <a:gd name="T1" fmla="*/ 0 h 85"/>
                    <a:gd name="T2" fmla="*/ 0 w 355"/>
                    <a:gd name="T3" fmla="*/ 43 h 85"/>
                    <a:gd name="T4" fmla="*/ 42 w 355"/>
                    <a:gd name="T5" fmla="*/ 85 h 85"/>
                    <a:gd name="T6" fmla="*/ 312 w 355"/>
                    <a:gd name="T7" fmla="*/ 85 h 85"/>
                    <a:gd name="T8" fmla="*/ 355 w 355"/>
                    <a:gd name="T9" fmla="*/ 43 h 85"/>
                    <a:gd name="T10" fmla="*/ 355 w 355"/>
                    <a:gd name="T11" fmla="*/ 0 h 85"/>
                    <a:gd name="T12" fmla="*/ 42 w 355"/>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355" h="85">
                      <a:moveTo>
                        <a:pt x="42" y="0"/>
                      </a:moveTo>
                      <a:cubicBezTo>
                        <a:pt x="19" y="0"/>
                        <a:pt x="0" y="19"/>
                        <a:pt x="0" y="43"/>
                      </a:cubicBezTo>
                      <a:cubicBezTo>
                        <a:pt x="0" y="66"/>
                        <a:pt x="19" y="85"/>
                        <a:pt x="42" y="85"/>
                      </a:cubicBezTo>
                      <a:cubicBezTo>
                        <a:pt x="312" y="85"/>
                        <a:pt x="312" y="85"/>
                        <a:pt x="312" y="85"/>
                      </a:cubicBezTo>
                      <a:cubicBezTo>
                        <a:pt x="336" y="85"/>
                        <a:pt x="355" y="66"/>
                        <a:pt x="355" y="43"/>
                      </a:cubicBezTo>
                      <a:cubicBezTo>
                        <a:pt x="355" y="0"/>
                        <a:pt x="355" y="0"/>
                        <a:pt x="355" y="0"/>
                      </a:cubicBezTo>
                      <a:lnTo>
                        <a:pt x="42" y="0"/>
                      </a:lnTo>
                      <a:close/>
                    </a:path>
                  </a:pathLst>
                </a:custGeom>
                <a:solidFill>
                  <a:schemeClr val="accent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4" name="Freeform 14"/>
                <p:cNvSpPr>
                  <a:spLocks/>
                </p:cNvSpPr>
                <p:nvPr/>
              </p:nvSpPr>
              <p:spPr bwMode="auto">
                <a:xfrm>
                  <a:off x="7154863" y="2078038"/>
                  <a:ext cx="317500" cy="735013"/>
                </a:xfrm>
                <a:custGeom>
                  <a:avLst/>
                  <a:gdLst>
                    <a:gd name="T0" fmla="*/ 75 w 107"/>
                    <a:gd name="T1" fmla="*/ 0 h 249"/>
                    <a:gd name="T2" fmla="*/ 0 w 107"/>
                    <a:gd name="T3" fmla="*/ 124 h 249"/>
                    <a:gd name="T4" fmla="*/ 0 w 107"/>
                    <a:gd name="T5" fmla="*/ 249 h 249"/>
                    <a:gd name="T6" fmla="*/ 107 w 107"/>
                    <a:gd name="T7" fmla="*/ 249 h 249"/>
                    <a:gd name="T8" fmla="*/ 107 w 107"/>
                    <a:gd name="T9" fmla="*/ 0 h 249"/>
                    <a:gd name="T10" fmla="*/ 75 w 107"/>
                    <a:gd name="T11" fmla="*/ 0 h 249"/>
                  </a:gdLst>
                  <a:ahLst/>
                  <a:cxnLst>
                    <a:cxn ang="0">
                      <a:pos x="T0" y="T1"/>
                    </a:cxn>
                    <a:cxn ang="0">
                      <a:pos x="T2" y="T3"/>
                    </a:cxn>
                    <a:cxn ang="0">
                      <a:pos x="T4" y="T5"/>
                    </a:cxn>
                    <a:cxn ang="0">
                      <a:pos x="T6" y="T7"/>
                    </a:cxn>
                    <a:cxn ang="0">
                      <a:pos x="T8" y="T9"/>
                    </a:cxn>
                    <a:cxn ang="0">
                      <a:pos x="T10" y="T11"/>
                    </a:cxn>
                  </a:cxnLst>
                  <a:rect l="0" t="0" r="r" b="b"/>
                  <a:pathLst>
                    <a:path w="107" h="249">
                      <a:moveTo>
                        <a:pt x="75" y="0"/>
                      </a:moveTo>
                      <a:cubicBezTo>
                        <a:pt x="9" y="0"/>
                        <a:pt x="0" y="76"/>
                        <a:pt x="0" y="124"/>
                      </a:cubicBezTo>
                      <a:cubicBezTo>
                        <a:pt x="0" y="249"/>
                        <a:pt x="0" y="249"/>
                        <a:pt x="0" y="249"/>
                      </a:cubicBezTo>
                      <a:cubicBezTo>
                        <a:pt x="107" y="249"/>
                        <a:pt x="107" y="249"/>
                        <a:pt x="107" y="249"/>
                      </a:cubicBezTo>
                      <a:cubicBezTo>
                        <a:pt x="107" y="0"/>
                        <a:pt x="107" y="0"/>
                        <a:pt x="107" y="0"/>
                      </a:cubicBezTo>
                      <a:cubicBezTo>
                        <a:pt x="107" y="0"/>
                        <a:pt x="78" y="0"/>
                        <a:pt x="75" y="0"/>
                      </a:cubicBezTo>
                      <a:close/>
                    </a:path>
                  </a:pathLst>
                </a:custGeom>
                <a:solidFill>
                  <a:srgbClr val="D83B01">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5" name="Freeform 27"/>
                <p:cNvSpPr>
                  <a:spLocks/>
                </p:cNvSpPr>
                <p:nvPr/>
              </p:nvSpPr>
              <p:spPr bwMode="auto">
                <a:xfrm>
                  <a:off x="6846888" y="3092450"/>
                  <a:ext cx="471488" cy="58738"/>
                </a:xfrm>
                <a:custGeom>
                  <a:avLst/>
                  <a:gdLst>
                    <a:gd name="T0" fmla="*/ 0 w 159"/>
                    <a:gd name="T1" fmla="*/ 10 h 20"/>
                    <a:gd name="T2" fmla="*/ 10 w 159"/>
                    <a:gd name="T3" fmla="*/ 20 h 20"/>
                    <a:gd name="T4" fmla="*/ 148 w 159"/>
                    <a:gd name="T5" fmla="*/ 20 h 20"/>
                    <a:gd name="T6" fmla="*/ 159 w 159"/>
                    <a:gd name="T7" fmla="*/ 10 h 20"/>
                    <a:gd name="T8" fmla="*/ 159 w 159"/>
                    <a:gd name="T9" fmla="*/ 10 h 20"/>
                    <a:gd name="T10" fmla="*/ 148 w 159"/>
                    <a:gd name="T11" fmla="*/ 0 h 20"/>
                    <a:gd name="T12" fmla="*/ 10 w 159"/>
                    <a:gd name="T13" fmla="*/ 0 h 20"/>
                    <a:gd name="T14" fmla="*/ 0 w 159"/>
                    <a:gd name="T15" fmla="*/ 1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20">
                      <a:moveTo>
                        <a:pt x="0" y="10"/>
                      </a:moveTo>
                      <a:cubicBezTo>
                        <a:pt x="0" y="16"/>
                        <a:pt x="4" y="20"/>
                        <a:pt x="10" y="20"/>
                      </a:cubicBezTo>
                      <a:cubicBezTo>
                        <a:pt x="148" y="20"/>
                        <a:pt x="148" y="20"/>
                        <a:pt x="148" y="20"/>
                      </a:cubicBezTo>
                      <a:cubicBezTo>
                        <a:pt x="154" y="20"/>
                        <a:pt x="159" y="16"/>
                        <a:pt x="159" y="10"/>
                      </a:cubicBezTo>
                      <a:cubicBezTo>
                        <a:pt x="159" y="10"/>
                        <a:pt x="159" y="10"/>
                        <a:pt x="159" y="10"/>
                      </a:cubicBezTo>
                      <a:cubicBezTo>
                        <a:pt x="159" y="4"/>
                        <a:pt x="154" y="0"/>
                        <a:pt x="148" y="0"/>
                      </a:cubicBezTo>
                      <a:cubicBezTo>
                        <a:pt x="10" y="0"/>
                        <a:pt x="10" y="0"/>
                        <a:pt x="10" y="0"/>
                      </a:cubicBezTo>
                      <a:cubicBezTo>
                        <a:pt x="4" y="0"/>
                        <a:pt x="0" y="4"/>
                        <a:pt x="0" y="1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6" name="Freeform 28"/>
                <p:cNvSpPr>
                  <a:spLocks/>
                </p:cNvSpPr>
                <p:nvPr/>
              </p:nvSpPr>
              <p:spPr bwMode="auto">
                <a:xfrm>
                  <a:off x="6630988" y="3055938"/>
                  <a:ext cx="901700" cy="65088"/>
                </a:xfrm>
                <a:custGeom>
                  <a:avLst/>
                  <a:gdLst>
                    <a:gd name="T0" fmla="*/ 304 w 304"/>
                    <a:gd name="T1" fmla="*/ 0 h 22"/>
                    <a:gd name="T2" fmla="*/ 304 w 304"/>
                    <a:gd name="T3" fmla="*/ 0 h 22"/>
                    <a:gd name="T4" fmla="*/ 282 w 304"/>
                    <a:gd name="T5" fmla="*/ 22 h 22"/>
                    <a:gd name="T6" fmla="*/ 22 w 304"/>
                    <a:gd name="T7" fmla="*/ 22 h 22"/>
                    <a:gd name="T8" fmla="*/ 0 w 304"/>
                    <a:gd name="T9" fmla="*/ 0 h 22"/>
                    <a:gd name="T10" fmla="*/ 0 w 304"/>
                    <a:gd name="T11" fmla="*/ 0 h 22"/>
                    <a:gd name="T12" fmla="*/ 304 w 304"/>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304" h="22">
                      <a:moveTo>
                        <a:pt x="304" y="0"/>
                      </a:moveTo>
                      <a:cubicBezTo>
                        <a:pt x="304" y="0"/>
                        <a:pt x="304" y="0"/>
                        <a:pt x="304" y="0"/>
                      </a:cubicBezTo>
                      <a:cubicBezTo>
                        <a:pt x="304" y="12"/>
                        <a:pt x="294" y="22"/>
                        <a:pt x="282" y="22"/>
                      </a:cubicBezTo>
                      <a:cubicBezTo>
                        <a:pt x="22" y="22"/>
                        <a:pt x="22" y="22"/>
                        <a:pt x="22" y="22"/>
                      </a:cubicBezTo>
                      <a:cubicBezTo>
                        <a:pt x="10" y="22"/>
                        <a:pt x="0" y="12"/>
                        <a:pt x="0" y="0"/>
                      </a:cubicBezTo>
                      <a:cubicBezTo>
                        <a:pt x="0" y="0"/>
                        <a:pt x="0" y="0"/>
                        <a:pt x="0" y="0"/>
                      </a:cubicBezTo>
                      <a:lnTo>
                        <a:pt x="304"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7" name="Freeform 29"/>
                <p:cNvSpPr>
                  <a:spLocks/>
                </p:cNvSpPr>
                <p:nvPr/>
              </p:nvSpPr>
              <p:spPr bwMode="auto">
                <a:xfrm>
                  <a:off x="7470908" y="2048827"/>
                  <a:ext cx="65088" cy="795337"/>
                </a:xfrm>
                <a:custGeom>
                  <a:avLst/>
                  <a:gdLst>
                    <a:gd name="T0" fmla="*/ 0 w 22"/>
                    <a:gd name="T1" fmla="*/ 0 h 269"/>
                    <a:gd name="T2" fmla="*/ 0 w 22"/>
                    <a:gd name="T3" fmla="*/ 0 h 269"/>
                    <a:gd name="T4" fmla="*/ 22 w 22"/>
                    <a:gd name="T5" fmla="*/ 22 h 269"/>
                    <a:gd name="T6" fmla="*/ 22 w 22"/>
                    <a:gd name="T7" fmla="*/ 247 h 269"/>
                    <a:gd name="T8" fmla="*/ 0 w 22"/>
                    <a:gd name="T9" fmla="*/ 269 h 269"/>
                    <a:gd name="T10" fmla="*/ 0 w 22"/>
                    <a:gd name="T11" fmla="*/ 269 h 269"/>
                    <a:gd name="T12" fmla="*/ 0 w 22"/>
                    <a:gd name="T13" fmla="*/ 0 h 269"/>
                  </a:gdLst>
                  <a:ahLst/>
                  <a:cxnLst>
                    <a:cxn ang="0">
                      <a:pos x="T0" y="T1"/>
                    </a:cxn>
                    <a:cxn ang="0">
                      <a:pos x="T2" y="T3"/>
                    </a:cxn>
                    <a:cxn ang="0">
                      <a:pos x="T4" y="T5"/>
                    </a:cxn>
                    <a:cxn ang="0">
                      <a:pos x="T6" y="T7"/>
                    </a:cxn>
                    <a:cxn ang="0">
                      <a:pos x="T8" y="T9"/>
                    </a:cxn>
                    <a:cxn ang="0">
                      <a:pos x="T10" y="T11"/>
                    </a:cxn>
                    <a:cxn ang="0">
                      <a:pos x="T12" y="T13"/>
                    </a:cxn>
                  </a:cxnLst>
                  <a:rect l="0" t="0" r="r" b="b"/>
                  <a:pathLst>
                    <a:path w="22" h="269">
                      <a:moveTo>
                        <a:pt x="0" y="0"/>
                      </a:moveTo>
                      <a:cubicBezTo>
                        <a:pt x="0" y="0"/>
                        <a:pt x="0" y="0"/>
                        <a:pt x="0" y="0"/>
                      </a:cubicBezTo>
                      <a:cubicBezTo>
                        <a:pt x="12" y="0"/>
                        <a:pt x="22" y="9"/>
                        <a:pt x="22" y="22"/>
                      </a:cubicBezTo>
                      <a:cubicBezTo>
                        <a:pt x="22" y="247"/>
                        <a:pt x="22" y="247"/>
                        <a:pt x="22" y="247"/>
                      </a:cubicBezTo>
                      <a:cubicBezTo>
                        <a:pt x="22" y="259"/>
                        <a:pt x="12" y="269"/>
                        <a:pt x="0" y="269"/>
                      </a:cubicBezTo>
                      <a:cubicBezTo>
                        <a:pt x="0" y="269"/>
                        <a:pt x="0" y="269"/>
                        <a:pt x="0" y="269"/>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8" name="Freeform 30"/>
                <p:cNvSpPr>
                  <a:spLocks/>
                </p:cNvSpPr>
                <p:nvPr/>
              </p:nvSpPr>
              <p:spPr bwMode="auto">
                <a:xfrm>
                  <a:off x="7116895" y="2488562"/>
                  <a:ext cx="468313" cy="677864"/>
                </a:xfrm>
                <a:custGeom>
                  <a:avLst/>
                  <a:gdLst>
                    <a:gd name="T0" fmla="*/ 0 w 158"/>
                    <a:gd name="T1" fmla="*/ 229 h 229"/>
                    <a:gd name="T2" fmla="*/ 122 w 158"/>
                    <a:gd name="T3" fmla="*/ 229 h 229"/>
                    <a:gd name="T4" fmla="*/ 158 w 158"/>
                    <a:gd name="T5" fmla="*/ 193 h 229"/>
                    <a:gd name="T6" fmla="*/ 158 w 158"/>
                    <a:gd name="T7" fmla="*/ 0 h 229"/>
                    <a:gd name="T8" fmla="*/ 142 w 158"/>
                    <a:gd name="T9" fmla="*/ 0 h 229"/>
                    <a:gd name="T10" fmla="*/ 142 w 158"/>
                    <a:gd name="T11" fmla="*/ 193 h 229"/>
                    <a:gd name="T12" fmla="*/ 122 w 158"/>
                    <a:gd name="T13" fmla="*/ 213 h 229"/>
                    <a:gd name="T14" fmla="*/ 0 w 158"/>
                    <a:gd name="T15" fmla="*/ 213 h 229"/>
                    <a:gd name="T16" fmla="*/ 0 w 158"/>
                    <a:gd name="T17" fmla="*/ 229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8" h="229">
                      <a:moveTo>
                        <a:pt x="0" y="229"/>
                      </a:moveTo>
                      <a:cubicBezTo>
                        <a:pt x="122" y="229"/>
                        <a:pt x="122" y="229"/>
                        <a:pt x="122" y="229"/>
                      </a:cubicBezTo>
                      <a:cubicBezTo>
                        <a:pt x="141" y="229"/>
                        <a:pt x="158" y="213"/>
                        <a:pt x="158" y="193"/>
                      </a:cubicBezTo>
                      <a:cubicBezTo>
                        <a:pt x="158" y="0"/>
                        <a:pt x="158" y="0"/>
                        <a:pt x="158" y="0"/>
                      </a:cubicBezTo>
                      <a:cubicBezTo>
                        <a:pt x="142" y="0"/>
                        <a:pt x="142" y="0"/>
                        <a:pt x="142" y="0"/>
                      </a:cubicBezTo>
                      <a:cubicBezTo>
                        <a:pt x="142" y="193"/>
                        <a:pt x="142" y="193"/>
                        <a:pt x="142" y="193"/>
                      </a:cubicBezTo>
                      <a:cubicBezTo>
                        <a:pt x="142" y="204"/>
                        <a:pt x="133" y="213"/>
                        <a:pt x="122" y="213"/>
                      </a:cubicBezTo>
                      <a:cubicBezTo>
                        <a:pt x="0" y="213"/>
                        <a:pt x="0" y="213"/>
                        <a:pt x="0" y="213"/>
                      </a:cubicBezTo>
                      <a:lnTo>
                        <a:pt x="0" y="22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9" name="Freeform 31"/>
                <p:cNvSpPr>
                  <a:spLocks/>
                </p:cNvSpPr>
                <p:nvPr/>
              </p:nvSpPr>
              <p:spPr bwMode="auto">
                <a:xfrm>
                  <a:off x="7181851" y="3182938"/>
                  <a:ext cx="115888" cy="104775"/>
                </a:xfrm>
                <a:custGeom>
                  <a:avLst/>
                  <a:gdLst>
                    <a:gd name="T0" fmla="*/ 39 w 39"/>
                    <a:gd name="T1" fmla="*/ 0 h 35"/>
                    <a:gd name="T2" fmla="*/ 39 w 39"/>
                    <a:gd name="T3" fmla="*/ 19 h 35"/>
                    <a:gd name="T4" fmla="*/ 24 w 39"/>
                    <a:gd name="T5" fmla="*/ 35 h 35"/>
                    <a:gd name="T6" fmla="*/ 16 w 39"/>
                    <a:gd name="T7" fmla="*/ 35 h 35"/>
                    <a:gd name="T8" fmla="*/ 0 w 39"/>
                    <a:gd name="T9" fmla="*/ 19 h 35"/>
                    <a:gd name="T10" fmla="*/ 0 w 39"/>
                    <a:gd name="T11" fmla="*/ 0 h 35"/>
                    <a:gd name="T12" fmla="*/ 39 w 39"/>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39" h="35">
                      <a:moveTo>
                        <a:pt x="39" y="0"/>
                      </a:moveTo>
                      <a:cubicBezTo>
                        <a:pt x="39" y="19"/>
                        <a:pt x="39" y="19"/>
                        <a:pt x="39" y="19"/>
                      </a:cubicBezTo>
                      <a:cubicBezTo>
                        <a:pt x="39" y="28"/>
                        <a:pt x="32" y="35"/>
                        <a:pt x="24" y="35"/>
                      </a:cubicBezTo>
                      <a:cubicBezTo>
                        <a:pt x="16" y="35"/>
                        <a:pt x="16" y="35"/>
                        <a:pt x="16" y="35"/>
                      </a:cubicBezTo>
                      <a:cubicBezTo>
                        <a:pt x="7" y="35"/>
                        <a:pt x="0" y="28"/>
                        <a:pt x="0" y="19"/>
                      </a:cubicBezTo>
                      <a:cubicBezTo>
                        <a:pt x="0" y="0"/>
                        <a:pt x="0" y="0"/>
                        <a:pt x="0" y="0"/>
                      </a:cubicBezTo>
                      <a:lnTo>
                        <a:pt x="3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0" name="Freeform 32"/>
                <p:cNvSpPr>
                  <a:spLocks/>
                </p:cNvSpPr>
                <p:nvPr/>
              </p:nvSpPr>
              <p:spPr bwMode="auto">
                <a:xfrm>
                  <a:off x="7539166" y="2429827"/>
                  <a:ext cx="100013" cy="119064"/>
                </a:xfrm>
                <a:custGeom>
                  <a:avLst/>
                  <a:gdLst>
                    <a:gd name="T0" fmla="*/ 0 w 34"/>
                    <a:gd name="T1" fmla="*/ 0 h 40"/>
                    <a:gd name="T2" fmla="*/ 18 w 34"/>
                    <a:gd name="T3" fmla="*/ 0 h 40"/>
                    <a:gd name="T4" fmla="*/ 34 w 34"/>
                    <a:gd name="T5" fmla="*/ 16 h 40"/>
                    <a:gd name="T6" fmla="*/ 34 w 34"/>
                    <a:gd name="T7" fmla="*/ 24 h 40"/>
                    <a:gd name="T8" fmla="*/ 18 w 34"/>
                    <a:gd name="T9" fmla="*/ 40 h 40"/>
                    <a:gd name="T10" fmla="*/ 0 w 34"/>
                    <a:gd name="T11" fmla="*/ 40 h 40"/>
                    <a:gd name="T12" fmla="*/ 0 w 34"/>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34" h="40">
                      <a:moveTo>
                        <a:pt x="0" y="0"/>
                      </a:moveTo>
                      <a:cubicBezTo>
                        <a:pt x="18" y="0"/>
                        <a:pt x="18" y="0"/>
                        <a:pt x="18" y="0"/>
                      </a:cubicBezTo>
                      <a:cubicBezTo>
                        <a:pt x="27" y="0"/>
                        <a:pt x="34" y="7"/>
                        <a:pt x="34" y="16"/>
                      </a:cubicBezTo>
                      <a:cubicBezTo>
                        <a:pt x="34" y="24"/>
                        <a:pt x="34" y="24"/>
                        <a:pt x="34" y="24"/>
                      </a:cubicBezTo>
                      <a:cubicBezTo>
                        <a:pt x="34" y="33"/>
                        <a:pt x="27" y="40"/>
                        <a:pt x="18" y="40"/>
                      </a:cubicBezTo>
                      <a:cubicBezTo>
                        <a:pt x="0" y="40"/>
                        <a:pt x="0" y="40"/>
                        <a:pt x="0" y="40"/>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1" name="Freeform 33"/>
                <p:cNvSpPr>
                  <a:spLocks/>
                </p:cNvSpPr>
                <p:nvPr/>
              </p:nvSpPr>
              <p:spPr bwMode="auto">
                <a:xfrm>
                  <a:off x="6562726" y="2771775"/>
                  <a:ext cx="461963" cy="39688"/>
                </a:xfrm>
                <a:custGeom>
                  <a:avLst/>
                  <a:gdLst>
                    <a:gd name="T0" fmla="*/ 0 w 291"/>
                    <a:gd name="T1" fmla="*/ 0 h 25"/>
                    <a:gd name="T2" fmla="*/ 291 w 291"/>
                    <a:gd name="T3" fmla="*/ 13 h 25"/>
                    <a:gd name="T4" fmla="*/ 291 w 291"/>
                    <a:gd name="T5" fmla="*/ 25 h 25"/>
                    <a:gd name="T6" fmla="*/ 0 w 291"/>
                    <a:gd name="T7" fmla="*/ 25 h 25"/>
                    <a:gd name="T8" fmla="*/ 0 w 291"/>
                    <a:gd name="T9" fmla="*/ 0 h 25"/>
                  </a:gdLst>
                  <a:ahLst/>
                  <a:cxnLst>
                    <a:cxn ang="0">
                      <a:pos x="T0" y="T1"/>
                    </a:cxn>
                    <a:cxn ang="0">
                      <a:pos x="T2" y="T3"/>
                    </a:cxn>
                    <a:cxn ang="0">
                      <a:pos x="T4" y="T5"/>
                    </a:cxn>
                    <a:cxn ang="0">
                      <a:pos x="T6" y="T7"/>
                    </a:cxn>
                    <a:cxn ang="0">
                      <a:pos x="T8" y="T9"/>
                    </a:cxn>
                  </a:cxnLst>
                  <a:rect l="0" t="0" r="r" b="b"/>
                  <a:pathLst>
                    <a:path w="291" h="25">
                      <a:moveTo>
                        <a:pt x="0" y="0"/>
                      </a:moveTo>
                      <a:lnTo>
                        <a:pt x="291" y="13"/>
                      </a:lnTo>
                      <a:lnTo>
                        <a:pt x="291" y="25"/>
                      </a:lnTo>
                      <a:lnTo>
                        <a:pt x="0" y="25"/>
                      </a:lnTo>
                      <a:lnTo>
                        <a:pt x="0" y="0"/>
                      </a:lnTo>
                      <a:close/>
                    </a:path>
                  </a:pathLst>
                </a:custGeom>
                <a:solidFill>
                  <a:schemeClr val="tx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2" name="Freeform 34"/>
                <p:cNvSpPr>
                  <a:spLocks/>
                </p:cNvSpPr>
                <p:nvPr/>
              </p:nvSpPr>
              <p:spPr bwMode="auto">
                <a:xfrm>
                  <a:off x="6413501" y="2336800"/>
                  <a:ext cx="157163" cy="450850"/>
                </a:xfrm>
                <a:custGeom>
                  <a:avLst/>
                  <a:gdLst>
                    <a:gd name="T0" fmla="*/ 75 w 99"/>
                    <a:gd name="T1" fmla="*/ 284 h 284"/>
                    <a:gd name="T2" fmla="*/ 0 w 99"/>
                    <a:gd name="T3" fmla="*/ 2 h 284"/>
                    <a:gd name="T4" fmla="*/ 8 w 99"/>
                    <a:gd name="T5" fmla="*/ 0 h 284"/>
                    <a:gd name="T6" fmla="*/ 99 w 99"/>
                    <a:gd name="T7" fmla="*/ 274 h 284"/>
                    <a:gd name="T8" fmla="*/ 75 w 99"/>
                    <a:gd name="T9" fmla="*/ 284 h 284"/>
                  </a:gdLst>
                  <a:ahLst/>
                  <a:cxnLst>
                    <a:cxn ang="0">
                      <a:pos x="T0" y="T1"/>
                    </a:cxn>
                    <a:cxn ang="0">
                      <a:pos x="T2" y="T3"/>
                    </a:cxn>
                    <a:cxn ang="0">
                      <a:pos x="T4" y="T5"/>
                    </a:cxn>
                    <a:cxn ang="0">
                      <a:pos x="T6" y="T7"/>
                    </a:cxn>
                    <a:cxn ang="0">
                      <a:pos x="T8" y="T9"/>
                    </a:cxn>
                  </a:cxnLst>
                  <a:rect l="0" t="0" r="r" b="b"/>
                  <a:pathLst>
                    <a:path w="99" h="284">
                      <a:moveTo>
                        <a:pt x="75" y="284"/>
                      </a:moveTo>
                      <a:lnTo>
                        <a:pt x="0" y="2"/>
                      </a:lnTo>
                      <a:lnTo>
                        <a:pt x="8" y="0"/>
                      </a:lnTo>
                      <a:lnTo>
                        <a:pt x="99" y="274"/>
                      </a:lnTo>
                      <a:lnTo>
                        <a:pt x="75" y="284"/>
                      </a:lnTo>
                      <a:close/>
                    </a:path>
                  </a:pathLst>
                </a:custGeom>
                <a:solidFill>
                  <a:schemeClr val="tx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3" name="Oval 35"/>
                <p:cNvSpPr>
                  <a:spLocks noChangeArrowheads="1"/>
                </p:cNvSpPr>
                <p:nvPr/>
              </p:nvSpPr>
              <p:spPr bwMode="auto">
                <a:xfrm>
                  <a:off x="6532563" y="2754313"/>
                  <a:ext cx="58738" cy="57150"/>
                </a:xfrm>
                <a:prstGeom prst="ellipse">
                  <a:avLst/>
                </a:pr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4" name="Freeform 36"/>
                <p:cNvSpPr>
                  <a:spLocks/>
                </p:cNvSpPr>
                <p:nvPr/>
              </p:nvSpPr>
              <p:spPr bwMode="auto">
                <a:xfrm>
                  <a:off x="7283451" y="2181225"/>
                  <a:ext cx="153988" cy="631825"/>
                </a:xfrm>
                <a:custGeom>
                  <a:avLst/>
                  <a:gdLst>
                    <a:gd name="T0" fmla="*/ 52 w 52"/>
                    <a:gd name="T1" fmla="*/ 188 h 214"/>
                    <a:gd name="T2" fmla="*/ 26 w 52"/>
                    <a:gd name="T3" fmla="*/ 214 h 214"/>
                    <a:gd name="T4" fmla="*/ 26 w 52"/>
                    <a:gd name="T5" fmla="*/ 214 h 214"/>
                    <a:gd name="T6" fmla="*/ 0 w 52"/>
                    <a:gd name="T7" fmla="*/ 188 h 214"/>
                    <a:gd name="T8" fmla="*/ 0 w 52"/>
                    <a:gd name="T9" fmla="*/ 25 h 214"/>
                    <a:gd name="T10" fmla="*/ 26 w 52"/>
                    <a:gd name="T11" fmla="*/ 0 h 214"/>
                    <a:gd name="T12" fmla="*/ 26 w 52"/>
                    <a:gd name="T13" fmla="*/ 0 h 214"/>
                    <a:gd name="T14" fmla="*/ 52 w 52"/>
                    <a:gd name="T15" fmla="*/ 25 h 214"/>
                    <a:gd name="T16" fmla="*/ 52 w 52"/>
                    <a:gd name="T17" fmla="*/ 188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214">
                      <a:moveTo>
                        <a:pt x="52" y="188"/>
                      </a:moveTo>
                      <a:cubicBezTo>
                        <a:pt x="52" y="202"/>
                        <a:pt x="40" y="214"/>
                        <a:pt x="26" y="214"/>
                      </a:cubicBezTo>
                      <a:cubicBezTo>
                        <a:pt x="26" y="214"/>
                        <a:pt x="26" y="214"/>
                        <a:pt x="26" y="214"/>
                      </a:cubicBezTo>
                      <a:cubicBezTo>
                        <a:pt x="12" y="214"/>
                        <a:pt x="0" y="202"/>
                        <a:pt x="0" y="188"/>
                      </a:cubicBezTo>
                      <a:cubicBezTo>
                        <a:pt x="0" y="25"/>
                        <a:pt x="0" y="25"/>
                        <a:pt x="0" y="25"/>
                      </a:cubicBezTo>
                      <a:cubicBezTo>
                        <a:pt x="0" y="11"/>
                        <a:pt x="12" y="0"/>
                        <a:pt x="26" y="0"/>
                      </a:cubicBezTo>
                      <a:cubicBezTo>
                        <a:pt x="26" y="0"/>
                        <a:pt x="26" y="0"/>
                        <a:pt x="26" y="0"/>
                      </a:cubicBezTo>
                      <a:cubicBezTo>
                        <a:pt x="40" y="0"/>
                        <a:pt x="52" y="11"/>
                        <a:pt x="52" y="25"/>
                      </a:cubicBezTo>
                      <a:lnTo>
                        <a:pt x="52" y="188"/>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5" name="Freeform 37"/>
                <p:cNvSpPr>
                  <a:spLocks/>
                </p:cNvSpPr>
                <p:nvPr/>
              </p:nvSpPr>
              <p:spPr bwMode="auto">
                <a:xfrm>
                  <a:off x="6846888" y="2660650"/>
                  <a:ext cx="590550" cy="152400"/>
                </a:xfrm>
                <a:custGeom>
                  <a:avLst/>
                  <a:gdLst>
                    <a:gd name="T0" fmla="*/ 173 w 199"/>
                    <a:gd name="T1" fmla="*/ 0 h 52"/>
                    <a:gd name="T2" fmla="*/ 199 w 199"/>
                    <a:gd name="T3" fmla="*/ 26 h 52"/>
                    <a:gd name="T4" fmla="*/ 199 w 199"/>
                    <a:gd name="T5" fmla="*/ 26 h 52"/>
                    <a:gd name="T6" fmla="*/ 173 w 199"/>
                    <a:gd name="T7" fmla="*/ 52 h 52"/>
                    <a:gd name="T8" fmla="*/ 25 w 199"/>
                    <a:gd name="T9" fmla="*/ 52 h 52"/>
                    <a:gd name="T10" fmla="*/ 0 w 199"/>
                    <a:gd name="T11" fmla="*/ 26 h 52"/>
                    <a:gd name="T12" fmla="*/ 0 w 199"/>
                    <a:gd name="T13" fmla="*/ 26 h 52"/>
                    <a:gd name="T14" fmla="*/ 25 w 199"/>
                    <a:gd name="T15" fmla="*/ 0 h 52"/>
                    <a:gd name="T16" fmla="*/ 173 w 199"/>
                    <a:gd name="T17"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52">
                      <a:moveTo>
                        <a:pt x="173" y="0"/>
                      </a:moveTo>
                      <a:cubicBezTo>
                        <a:pt x="187" y="0"/>
                        <a:pt x="199" y="11"/>
                        <a:pt x="199" y="26"/>
                      </a:cubicBezTo>
                      <a:cubicBezTo>
                        <a:pt x="199" y="26"/>
                        <a:pt x="199" y="26"/>
                        <a:pt x="199" y="26"/>
                      </a:cubicBezTo>
                      <a:cubicBezTo>
                        <a:pt x="199" y="40"/>
                        <a:pt x="187" y="52"/>
                        <a:pt x="173" y="52"/>
                      </a:cubicBezTo>
                      <a:cubicBezTo>
                        <a:pt x="25" y="52"/>
                        <a:pt x="25" y="52"/>
                        <a:pt x="25" y="52"/>
                      </a:cubicBezTo>
                      <a:cubicBezTo>
                        <a:pt x="11" y="52"/>
                        <a:pt x="0" y="40"/>
                        <a:pt x="0" y="26"/>
                      </a:cubicBezTo>
                      <a:cubicBezTo>
                        <a:pt x="0" y="26"/>
                        <a:pt x="0" y="26"/>
                        <a:pt x="0" y="26"/>
                      </a:cubicBezTo>
                      <a:cubicBezTo>
                        <a:pt x="0" y="11"/>
                        <a:pt x="11" y="0"/>
                        <a:pt x="25" y="0"/>
                      </a:cubicBezTo>
                      <a:lnTo>
                        <a:pt x="173" y="0"/>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6" name="Freeform 38"/>
                <p:cNvSpPr>
                  <a:spLocks/>
                </p:cNvSpPr>
                <p:nvPr/>
              </p:nvSpPr>
              <p:spPr bwMode="auto">
                <a:xfrm>
                  <a:off x="6775451" y="2660650"/>
                  <a:ext cx="306388" cy="152400"/>
                </a:xfrm>
                <a:custGeom>
                  <a:avLst/>
                  <a:gdLst>
                    <a:gd name="T0" fmla="*/ 103 w 103"/>
                    <a:gd name="T1" fmla="*/ 52 h 52"/>
                    <a:gd name="T2" fmla="*/ 0 w 103"/>
                    <a:gd name="T3" fmla="*/ 52 h 52"/>
                    <a:gd name="T4" fmla="*/ 51 w 103"/>
                    <a:gd name="T5" fmla="*/ 0 h 52"/>
                    <a:gd name="T6" fmla="*/ 103 w 103"/>
                    <a:gd name="T7" fmla="*/ 52 h 52"/>
                  </a:gdLst>
                  <a:ahLst/>
                  <a:cxnLst>
                    <a:cxn ang="0">
                      <a:pos x="T0" y="T1"/>
                    </a:cxn>
                    <a:cxn ang="0">
                      <a:pos x="T2" y="T3"/>
                    </a:cxn>
                    <a:cxn ang="0">
                      <a:pos x="T4" y="T5"/>
                    </a:cxn>
                    <a:cxn ang="0">
                      <a:pos x="T6" y="T7"/>
                    </a:cxn>
                  </a:cxnLst>
                  <a:rect l="0" t="0" r="r" b="b"/>
                  <a:pathLst>
                    <a:path w="103" h="52">
                      <a:moveTo>
                        <a:pt x="103" y="52"/>
                      </a:moveTo>
                      <a:cubicBezTo>
                        <a:pt x="0" y="52"/>
                        <a:pt x="0" y="52"/>
                        <a:pt x="0" y="52"/>
                      </a:cubicBezTo>
                      <a:cubicBezTo>
                        <a:pt x="0" y="23"/>
                        <a:pt x="23" y="0"/>
                        <a:pt x="51" y="0"/>
                      </a:cubicBezTo>
                      <a:cubicBezTo>
                        <a:pt x="80" y="0"/>
                        <a:pt x="103" y="23"/>
                        <a:pt x="103" y="52"/>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7" name="Rectangle 39"/>
                <p:cNvSpPr>
                  <a:spLocks noChangeArrowheads="1"/>
                </p:cNvSpPr>
                <p:nvPr/>
              </p:nvSpPr>
              <p:spPr bwMode="auto">
                <a:xfrm>
                  <a:off x="7010401" y="2660650"/>
                  <a:ext cx="71438" cy="1524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8" name="Rectangle 40"/>
                <p:cNvSpPr>
                  <a:spLocks noChangeArrowheads="1"/>
                </p:cNvSpPr>
                <p:nvPr/>
              </p:nvSpPr>
              <p:spPr bwMode="auto">
                <a:xfrm>
                  <a:off x="7280276" y="2171700"/>
                  <a:ext cx="192088" cy="298450"/>
                </a:xfrm>
                <a:prstGeom prst="rect">
                  <a:avLst/>
                </a:prstGeom>
                <a:solidFill>
                  <a:srgbClr val="D83B01">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grpSp>
          <p:grpSp>
            <p:nvGrpSpPr>
              <p:cNvPr id="12" name="Group 11"/>
              <p:cNvGrpSpPr/>
              <p:nvPr/>
            </p:nvGrpSpPr>
            <p:grpSpPr>
              <a:xfrm>
                <a:off x="4243570" y="3315652"/>
                <a:ext cx="2525262" cy="593085"/>
                <a:chOff x="4243570" y="3315652"/>
                <a:chExt cx="2525262" cy="593085"/>
              </a:xfrm>
            </p:grpSpPr>
            <p:sp>
              <p:nvSpPr>
                <p:cNvPr id="22" name="Freeform 21"/>
                <p:cNvSpPr>
                  <a:spLocks/>
                </p:cNvSpPr>
                <p:nvPr/>
              </p:nvSpPr>
              <p:spPr bwMode="auto">
                <a:xfrm>
                  <a:off x="4243570" y="3504565"/>
                  <a:ext cx="512979" cy="404172"/>
                </a:xfrm>
                <a:custGeom>
                  <a:avLst/>
                  <a:gdLst>
                    <a:gd name="connsiteX0" fmla="*/ 373039 w 512979"/>
                    <a:gd name="connsiteY0" fmla="*/ 0 h 404172"/>
                    <a:gd name="connsiteX1" fmla="*/ 482434 w 512979"/>
                    <a:gd name="connsiteY1" fmla="*/ 0 h 404172"/>
                    <a:gd name="connsiteX2" fmla="*/ 499938 w 512979"/>
                    <a:gd name="connsiteY2" fmla="*/ 61406 h 404172"/>
                    <a:gd name="connsiteX3" fmla="*/ 179251 w 512979"/>
                    <a:gd name="connsiteY3" fmla="*/ 404172 h 404172"/>
                    <a:gd name="connsiteX4" fmla="*/ 0 w 512979"/>
                    <a:gd name="connsiteY4" fmla="*/ 404172 h 404172"/>
                    <a:gd name="connsiteX5" fmla="*/ 69947 w 512979"/>
                    <a:gd name="connsiteY5" fmla="*/ 321209 h 404172"/>
                    <a:gd name="connsiteX6" fmla="*/ 311778 w 512979"/>
                    <a:gd name="connsiteY6" fmla="*/ 35089 h 404172"/>
                    <a:gd name="connsiteX7" fmla="*/ 373039 w 512979"/>
                    <a:gd name="connsiteY7" fmla="*/ 0 h 404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2979" h="404172">
                      <a:moveTo>
                        <a:pt x="373039" y="0"/>
                      </a:moveTo>
                      <a:cubicBezTo>
                        <a:pt x="482434" y="0"/>
                        <a:pt x="482434" y="0"/>
                        <a:pt x="482434" y="0"/>
                      </a:cubicBezTo>
                      <a:cubicBezTo>
                        <a:pt x="499938" y="0"/>
                        <a:pt x="530568" y="26317"/>
                        <a:pt x="499938" y="61406"/>
                      </a:cubicBezTo>
                      <a:lnTo>
                        <a:pt x="179251" y="404172"/>
                      </a:lnTo>
                      <a:lnTo>
                        <a:pt x="0" y="404172"/>
                      </a:lnTo>
                      <a:lnTo>
                        <a:pt x="69947" y="321209"/>
                      </a:lnTo>
                      <a:cubicBezTo>
                        <a:pt x="204708" y="161534"/>
                        <a:pt x="311778" y="35089"/>
                        <a:pt x="311778" y="35089"/>
                      </a:cubicBezTo>
                      <a:cubicBezTo>
                        <a:pt x="324905" y="13159"/>
                        <a:pt x="355536" y="0"/>
                        <a:pt x="373039" y="0"/>
                      </a:cubicBezTo>
                      <a:close/>
                    </a:path>
                  </a:pathLst>
                </a:custGeom>
                <a:solidFill>
                  <a:srgbClr val="3425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defTabSz="914400">
                    <a:defRPr/>
                  </a:pPr>
                  <a:endParaRPr lang="en-US" kern="0">
                    <a:solidFill>
                      <a:srgbClr val="505050"/>
                    </a:solidFill>
                  </a:endParaRPr>
                </a:p>
              </p:txBody>
            </p:sp>
            <p:sp>
              <p:nvSpPr>
                <p:cNvPr id="23" name="Freeform 22"/>
                <p:cNvSpPr>
                  <a:spLocks/>
                </p:cNvSpPr>
                <p:nvPr/>
              </p:nvSpPr>
              <p:spPr bwMode="auto">
                <a:xfrm>
                  <a:off x="5692633" y="3504565"/>
                  <a:ext cx="512980" cy="404172"/>
                </a:xfrm>
                <a:custGeom>
                  <a:avLst/>
                  <a:gdLst>
                    <a:gd name="connsiteX0" fmla="*/ 30545 w 512980"/>
                    <a:gd name="connsiteY0" fmla="*/ 0 h 404172"/>
                    <a:gd name="connsiteX1" fmla="*/ 139940 w 512980"/>
                    <a:gd name="connsiteY1" fmla="*/ 0 h 404172"/>
                    <a:gd name="connsiteX2" fmla="*/ 201201 w 512980"/>
                    <a:gd name="connsiteY2" fmla="*/ 35089 h 404172"/>
                    <a:gd name="connsiteX3" fmla="*/ 443033 w 512980"/>
                    <a:gd name="connsiteY3" fmla="*/ 321209 h 404172"/>
                    <a:gd name="connsiteX4" fmla="*/ 512980 w 512980"/>
                    <a:gd name="connsiteY4" fmla="*/ 404172 h 404172"/>
                    <a:gd name="connsiteX5" fmla="*/ 333729 w 512980"/>
                    <a:gd name="connsiteY5" fmla="*/ 404172 h 404172"/>
                    <a:gd name="connsiteX6" fmla="*/ 13042 w 512980"/>
                    <a:gd name="connsiteY6" fmla="*/ 61406 h 404172"/>
                    <a:gd name="connsiteX7" fmla="*/ 30545 w 512980"/>
                    <a:gd name="connsiteY7" fmla="*/ 0 h 404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2980" h="404172">
                      <a:moveTo>
                        <a:pt x="30545" y="0"/>
                      </a:moveTo>
                      <a:cubicBezTo>
                        <a:pt x="30545" y="0"/>
                        <a:pt x="30545" y="0"/>
                        <a:pt x="139940" y="0"/>
                      </a:cubicBezTo>
                      <a:cubicBezTo>
                        <a:pt x="157443" y="0"/>
                        <a:pt x="188074" y="13159"/>
                        <a:pt x="201201" y="35089"/>
                      </a:cubicBezTo>
                      <a:cubicBezTo>
                        <a:pt x="201201" y="35089"/>
                        <a:pt x="308272" y="161534"/>
                        <a:pt x="443033" y="321209"/>
                      </a:cubicBezTo>
                      <a:lnTo>
                        <a:pt x="512980" y="404172"/>
                      </a:lnTo>
                      <a:lnTo>
                        <a:pt x="333729" y="404172"/>
                      </a:lnTo>
                      <a:lnTo>
                        <a:pt x="13042" y="61406"/>
                      </a:lnTo>
                      <a:cubicBezTo>
                        <a:pt x="-17589" y="26317"/>
                        <a:pt x="13042" y="0"/>
                        <a:pt x="30545" y="0"/>
                      </a:cubicBezTo>
                      <a:close/>
                    </a:path>
                  </a:pathLst>
                </a:custGeom>
                <a:solidFill>
                  <a:srgbClr val="3425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defTabSz="914400">
                    <a:defRPr/>
                  </a:pPr>
                  <a:endParaRPr lang="en-US" kern="0">
                    <a:solidFill>
                      <a:srgbClr val="505050"/>
                    </a:solidFill>
                  </a:endParaRPr>
                </a:p>
              </p:txBody>
            </p:sp>
            <p:sp>
              <p:nvSpPr>
                <p:cNvPr id="24" name="Freeform 23"/>
                <p:cNvSpPr>
                  <a:spLocks/>
                </p:cNvSpPr>
                <p:nvPr/>
              </p:nvSpPr>
              <p:spPr bwMode="auto">
                <a:xfrm>
                  <a:off x="4247506" y="3315652"/>
                  <a:ext cx="2521326" cy="276225"/>
                </a:xfrm>
                <a:custGeom>
                  <a:avLst/>
                  <a:gdLst>
                    <a:gd name="connsiteX0" fmla="*/ 0 w 2521326"/>
                    <a:gd name="connsiteY0" fmla="*/ 0 h 276225"/>
                    <a:gd name="connsiteX1" fmla="*/ 177869 w 2521326"/>
                    <a:gd name="connsiteY1" fmla="*/ 0 h 276225"/>
                    <a:gd name="connsiteX2" fmla="*/ 2521326 w 2521326"/>
                    <a:gd name="connsiteY2" fmla="*/ 0 h 276225"/>
                    <a:gd name="connsiteX3" fmla="*/ 2521326 w 2521326"/>
                    <a:gd name="connsiteY3" fmla="*/ 35076 h 276225"/>
                    <a:gd name="connsiteX4" fmla="*/ 968946 w 2521326"/>
                    <a:gd name="connsiteY4" fmla="*/ 276225 h 276225"/>
                    <a:gd name="connsiteX5" fmla="*/ 29318 w 2521326"/>
                    <a:gd name="connsiteY5" fmla="*/ 210457 h 276225"/>
                    <a:gd name="connsiteX6" fmla="*/ 0 w 2521326"/>
                    <a:gd name="connsiteY6" fmla="*/ 204318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1326" h="276225">
                      <a:moveTo>
                        <a:pt x="0" y="0"/>
                      </a:moveTo>
                      <a:lnTo>
                        <a:pt x="177869" y="0"/>
                      </a:lnTo>
                      <a:cubicBezTo>
                        <a:pt x="632027" y="0"/>
                        <a:pt x="1358681" y="0"/>
                        <a:pt x="2521326" y="0"/>
                      </a:cubicBezTo>
                      <a:lnTo>
                        <a:pt x="2521326" y="35076"/>
                      </a:lnTo>
                      <a:cubicBezTo>
                        <a:pt x="2267698" y="179766"/>
                        <a:pt x="1668610" y="276225"/>
                        <a:pt x="968946" y="276225"/>
                      </a:cubicBezTo>
                      <a:cubicBezTo>
                        <a:pt x="621300" y="276225"/>
                        <a:pt x="297705" y="252110"/>
                        <a:pt x="29318" y="210457"/>
                      </a:cubicBezTo>
                      <a:lnTo>
                        <a:pt x="0" y="204318"/>
                      </a:lnTo>
                      <a:close/>
                    </a:path>
                  </a:pathLst>
                </a:custGeom>
                <a:solidFill>
                  <a:srgbClr val="513A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defTabSz="914400">
                    <a:defRPr/>
                  </a:pPr>
                  <a:endParaRPr lang="en-US" kern="0">
                    <a:solidFill>
                      <a:srgbClr val="505050"/>
                    </a:solidFill>
                  </a:endParaRPr>
                </a:p>
              </p:txBody>
            </p:sp>
          </p:grpSp>
          <p:grpSp>
            <p:nvGrpSpPr>
              <p:cNvPr id="13" name="Group 12"/>
              <p:cNvGrpSpPr/>
              <p:nvPr/>
            </p:nvGrpSpPr>
            <p:grpSpPr>
              <a:xfrm rot="2350315">
                <a:off x="5989331" y="2507581"/>
                <a:ext cx="598331" cy="829441"/>
                <a:chOff x="6006115" y="2691336"/>
                <a:chExt cx="598331" cy="829441"/>
              </a:xfrm>
            </p:grpSpPr>
            <p:sp>
              <p:nvSpPr>
                <p:cNvPr id="20" name="Freeform 19"/>
                <p:cNvSpPr>
                  <a:spLocks/>
                </p:cNvSpPr>
                <p:nvPr/>
              </p:nvSpPr>
              <p:spPr bwMode="auto">
                <a:xfrm rot="1103645">
                  <a:off x="6006115" y="3349327"/>
                  <a:ext cx="388938" cy="171450"/>
                </a:xfrm>
                <a:custGeom>
                  <a:avLst/>
                  <a:gdLst>
                    <a:gd name="T0" fmla="*/ 64 w 131"/>
                    <a:gd name="T1" fmla="*/ 0 h 58"/>
                    <a:gd name="T2" fmla="*/ 0 w 131"/>
                    <a:gd name="T3" fmla="*/ 58 h 58"/>
                    <a:gd name="T4" fmla="*/ 64 w 131"/>
                    <a:gd name="T5" fmla="*/ 58 h 58"/>
                    <a:gd name="T6" fmla="*/ 131 w 131"/>
                    <a:gd name="T7" fmla="*/ 58 h 58"/>
                    <a:gd name="T8" fmla="*/ 131 w 131"/>
                    <a:gd name="T9" fmla="*/ 0 h 58"/>
                    <a:gd name="T10" fmla="*/ 64 w 131"/>
                    <a:gd name="T11" fmla="*/ 0 h 58"/>
                  </a:gdLst>
                  <a:ahLst/>
                  <a:cxnLst>
                    <a:cxn ang="0">
                      <a:pos x="T0" y="T1"/>
                    </a:cxn>
                    <a:cxn ang="0">
                      <a:pos x="T2" y="T3"/>
                    </a:cxn>
                    <a:cxn ang="0">
                      <a:pos x="T4" y="T5"/>
                    </a:cxn>
                    <a:cxn ang="0">
                      <a:pos x="T6" y="T7"/>
                    </a:cxn>
                    <a:cxn ang="0">
                      <a:pos x="T8" y="T9"/>
                    </a:cxn>
                    <a:cxn ang="0">
                      <a:pos x="T10" y="T11"/>
                    </a:cxn>
                  </a:cxnLst>
                  <a:rect l="0" t="0" r="r" b="b"/>
                  <a:pathLst>
                    <a:path w="131" h="58">
                      <a:moveTo>
                        <a:pt x="64" y="0"/>
                      </a:moveTo>
                      <a:cubicBezTo>
                        <a:pt x="31" y="0"/>
                        <a:pt x="3" y="25"/>
                        <a:pt x="0" y="58"/>
                      </a:cubicBezTo>
                      <a:cubicBezTo>
                        <a:pt x="64" y="58"/>
                        <a:pt x="64" y="58"/>
                        <a:pt x="64" y="58"/>
                      </a:cubicBezTo>
                      <a:cubicBezTo>
                        <a:pt x="131" y="58"/>
                        <a:pt x="131" y="58"/>
                        <a:pt x="131" y="58"/>
                      </a:cubicBezTo>
                      <a:cubicBezTo>
                        <a:pt x="131" y="0"/>
                        <a:pt x="131" y="0"/>
                        <a:pt x="131" y="0"/>
                      </a:cubicBezTo>
                      <a:lnTo>
                        <a:pt x="64" y="0"/>
                      </a:lnTo>
                      <a:close/>
                    </a:path>
                  </a:pathLst>
                </a:custGeom>
                <a:solidFill>
                  <a:srgbClr val="BAD80A">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21" name="Rectangle 20"/>
                <p:cNvSpPr>
                  <a:spLocks noChangeArrowheads="1"/>
                </p:cNvSpPr>
                <p:nvPr/>
              </p:nvSpPr>
              <p:spPr bwMode="auto">
                <a:xfrm rot="1103645">
                  <a:off x="6340921" y="2691336"/>
                  <a:ext cx="263525" cy="723900"/>
                </a:xfrm>
                <a:prstGeom prst="rect">
                  <a:avLst/>
                </a:prstGeom>
                <a:solidFill>
                  <a:schemeClr val="accent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grpSp>
          <p:grpSp>
            <p:nvGrpSpPr>
              <p:cNvPr id="15" name="Group 14"/>
              <p:cNvGrpSpPr/>
              <p:nvPr/>
            </p:nvGrpSpPr>
            <p:grpSpPr>
              <a:xfrm rot="19811762">
                <a:off x="6350661" y="2802697"/>
                <a:ext cx="602318" cy="827644"/>
                <a:chOff x="6280309" y="2808848"/>
                <a:chExt cx="602318" cy="827644"/>
              </a:xfrm>
            </p:grpSpPr>
            <p:sp>
              <p:nvSpPr>
                <p:cNvPr id="18" name="Freeform 17"/>
                <p:cNvSpPr>
                  <a:spLocks/>
                </p:cNvSpPr>
                <p:nvPr/>
              </p:nvSpPr>
              <p:spPr bwMode="auto">
                <a:xfrm rot="1103645">
                  <a:off x="6280309" y="3465042"/>
                  <a:ext cx="388938" cy="171450"/>
                </a:xfrm>
                <a:custGeom>
                  <a:avLst/>
                  <a:gdLst>
                    <a:gd name="T0" fmla="*/ 64 w 131"/>
                    <a:gd name="T1" fmla="*/ 0 h 58"/>
                    <a:gd name="T2" fmla="*/ 0 w 131"/>
                    <a:gd name="T3" fmla="*/ 58 h 58"/>
                    <a:gd name="T4" fmla="*/ 64 w 131"/>
                    <a:gd name="T5" fmla="*/ 58 h 58"/>
                    <a:gd name="T6" fmla="*/ 131 w 131"/>
                    <a:gd name="T7" fmla="*/ 58 h 58"/>
                    <a:gd name="T8" fmla="*/ 131 w 131"/>
                    <a:gd name="T9" fmla="*/ 0 h 58"/>
                    <a:gd name="T10" fmla="*/ 64 w 131"/>
                    <a:gd name="T11" fmla="*/ 0 h 58"/>
                  </a:gdLst>
                  <a:ahLst/>
                  <a:cxnLst>
                    <a:cxn ang="0">
                      <a:pos x="T0" y="T1"/>
                    </a:cxn>
                    <a:cxn ang="0">
                      <a:pos x="T2" y="T3"/>
                    </a:cxn>
                    <a:cxn ang="0">
                      <a:pos x="T4" y="T5"/>
                    </a:cxn>
                    <a:cxn ang="0">
                      <a:pos x="T6" y="T7"/>
                    </a:cxn>
                    <a:cxn ang="0">
                      <a:pos x="T8" y="T9"/>
                    </a:cxn>
                    <a:cxn ang="0">
                      <a:pos x="T10" y="T11"/>
                    </a:cxn>
                  </a:cxnLst>
                  <a:rect l="0" t="0" r="r" b="b"/>
                  <a:pathLst>
                    <a:path w="131" h="58">
                      <a:moveTo>
                        <a:pt x="64" y="0"/>
                      </a:moveTo>
                      <a:cubicBezTo>
                        <a:pt x="31" y="0"/>
                        <a:pt x="3" y="25"/>
                        <a:pt x="0" y="58"/>
                      </a:cubicBezTo>
                      <a:cubicBezTo>
                        <a:pt x="64" y="58"/>
                        <a:pt x="64" y="58"/>
                        <a:pt x="64" y="58"/>
                      </a:cubicBezTo>
                      <a:cubicBezTo>
                        <a:pt x="131" y="58"/>
                        <a:pt x="131" y="58"/>
                        <a:pt x="131" y="58"/>
                      </a:cubicBezTo>
                      <a:cubicBezTo>
                        <a:pt x="131" y="0"/>
                        <a:pt x="131" y="0"/>
                        <a:pt x="131" y="0"/>
                      </a:cubicBezTo>
                      <a:lnTo>
                        <a:pt x="64" y="0"/>
                      </a:lnTo>
                      <a:close/>
                    </a:path>
                  </a:pathLst>
                </a:custGeom>
                <a:solidFill>
                  <a:srgbClr val="BAD80A">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19" name="Rectangle 18"/>
                <p:cNvSpPr>
                  <a:spLocks noChangeArrowheads="1"/>
                </p:cNvSpPr>
                <p:nvPr/>
              </p:nvSpPr>
              <p:spPr bwMode="auto">
                <a:xfrm rot="1103645">
                  <a:off x="6619102" y="2808848"/>
                  <a:ext cx="263525" cy="723900"/>
                </a:xfrm>
                <a:prstGeom prst="rect">
                  <a:avLst/>
                </a:prstGeom>
                <a:solidFill>
                  <a:schemeClr val="accent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grpSp>
          <p:pic>
            <p:nvPicPr>
              <p:cNvPr id="17" name="Picture 1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163048" y="3292708"/>
                <a:ext cx="351684" cy="805060"/>
              </a:xfrm>
              <a:prstGeom prst="rect">
                <a:avLst/>
              </a:prstGeom>
            </p:spPr>
          </p:pic>
        </p:grpSp>
        <p:sp>
          <p:nvSpPr>
            <p:cNvPr id="8" name="Freeform 7"/>
            <p:cNvSpPr>
              <a:spLocks/>
            </p:cNvSpPr>
            <p:nvPr/>
          </p:nvSpPr>
          <p:spPr bwMode="auto">
            <a:xfrm flipH="1">
              <a:off x="8092941" y="5845715"/>
              <a:ext cx="1948093" cy="213424"/>
            </a:xfrm>
            <a:custGeom>
              <a:avLst/>
              <a:gdLst>
                <a:gd name="connsiteX0" fmla="*/ 0 w 2521326"/>
                <a:gd name="connsiteY0" fmla="*/ 0 h 276225"/>
                <a:gd name="connsiteX1" fmla="*/ 177869 w 2521326"/>
                <a:gd name="connsiteY1" fmla="*/ 0 h 276225"/>
                <a:gd name="connsiteX2" fmla="*/ 2521326 w 2521326"/>
                <a:gd name="connsiteY2" fmla="*/ 0 h 276225"/>
                <a:gd name="connsiteX3" fmla="*/ 2521326 w 2521326"/>
                <a:gd name="connsiteY3" fmla="*/ 35076 h 276225"/>
                <a:gd name="connsiteX4" fmla="*/ 968946 w 2521326"/>
                <a:gd name="connsiteY4" fmla="*/ 276225 h 276225"/>
                <a:gd name="connsiteX5" fmla="*/ 29318 w 2521326"/>
                <a:gd name="connsiteY5" fmla="*/ 210457 h 276225"/>
                <a:gd name="connsiteX6" fmla="*/ 0 w 2521326"/>
                <a:gd name="connsiteY6" fmla="*/ 204318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1326" h="276225">
                  <a:moveTo>
                    <a:pt x="0" y="0"/>
                  </a:moveTo>
                  <a:lnTo>
                    <a:pt x="177869" y="0"/>
                  </a:lnTo>
                  <a:cubicBezTo>
                    <a:pt x="632027" y="0"/>
                    <a:pt x="1358681" y="0"/>
                    <a:pt x="2521326" y="0"/>
                  </a:cubicBezTo>
                  <a:lnTo>
                    <a:pt x="2521326" y="35076"/>
                  </a:lnTo>
                  <a:cubicBezTo>
                    <a:pt x="2267698" y="179766"/>
                    <a:pt x="1668610" y="276225"/>
                    <a:pt x="968946" y="276225"/>
                  </a:cubicBezTo>
                  <a:cubicBezTo>
                    <a:pt x="621300" y="276225"/>
                    <a:pt x="297705" y="252110"/>
                    <a:pt x="29318" y="210457"/>
                  </a:cubicBezTo>
                  <a:lnTo>
                    <a:pt x="0" y="204318"/>
                  </a:lnTo>
                  <a:close/>
                </a:path>
              </a:pathLst>
            </a:custGeom>
            <a:solidFill>
              <a:srgbClr val="513A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defTabSz="914400">
                <a:defRPr/>
              </a:pPr>
              <a:endParaRPr lang="en-US" kern="0">
                <a:solidFill>
                  <a:srgbClr val="505050"/>
                </a:solidFill>
              </a:endParaRPr>
            </a:p>
          </p:txBody>
        </p:sp>
      </p:grpSp>
      <p:sp>
        <p:nvSpPr>
          <p:cNvPr id="63" name="TextBox 62"/>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59"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60" name="Picture 59"/>
          <p:cNvPicPr>
            <a:picLocks noChangeAspect="1"/>
          </p:cNvPicPr>
          <p:nvPr userDrawn="1"/>
        </p:nvPicPr>
        <p:blipFill>
          <a:blip r:embed="rId3">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7541944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Box 2"/>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5" name="Footer Placeholder 4"/>
          <p:cNvSpPr>
            <a:spLocks noGrp="1"/>
          </p:cNvSpPr>
          <p:nvPr>
            <p:ph type="ftr" sz="quarter" idx="11"/>
          </p:nvPr>
        </p:nvSpPr>
        <p:spPr/>
        <p:txBody>
          <a:bodyPr/>
          <a:lstStyle/>
          <a:p>
            <a:pPr>
              <a:defRPr/>
            </a:pPr>
            <a:r>
              <a:rPr lang="en-US" sz="1400" dirty="0">
                <a:gradFill>
                  <a:gsLst>
                    <a:gs pos="8367">
                      <a:srgbClr val="000000"/>
                    </a:gs>
                    <a:gs pos="31000">
                      <a:srgbClr val="000000"/>
                    </a:gs>
                  </a:gsLst>
                  <a:lin ang="5400000" scaled="0"/>
                </a:gradFill>
              </a:rPr>
              <a:t>&lt;</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dirty="0">
                <a:gradFill>
                  <a:gsLst>
                    <a:gs pos="8367">
                      <a:srgbClr val="000000"/>
                    </a:gs>
                    <a:gs pos="31000">
                      <a:srgbClr val="000000"/>
                    </a:gs>
                  </a:gsLst>
                  <a:lin ang="5400000" scaled="0"/>
                </a:gradFill>
              </a:rPr>
              <a:t>&gt;&lt;Section title goes here&gt;</a:t>
            </a:r>
          </a:p>
          <a:p>
            <a:endParaRPr lang="en-US" dirty="0"/>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8" name="Picture 7"/>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061056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Numbered Section Title Accent Color 6">
    <p:bg>
      <p:bgPr>
        <a:solidFill>
          <a:schemeClr val="accent4"/>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hasCustomPrompt="1"/>
          </p:nvPr>
        </p:nvSpPr>
        <p:spPr>
          <a:xfrm>
            <a:off x="2103438" y="2353883"/>
            <a:ext cx="5938838" cy="738664"/>
          </a:xfrm>
        </p:spPr>
        <p:txBody>
          <a:bodyPr anchor="ctr" anchorCtr="0"/>
          <a:lstStyle>
            <a:lvl1pPr marL="0" indent="0">
              <a:buNone/>
              <a:defRPr>
                <a:gradFill>
                  <a:gsLst>
                    <a:gs pos="97908">
                      <a:schemeClr val="tx1"/>
                    </a:gs>
                    <a:gs pos="89000">
                      <a:schemeClr val="tx1"/>
                    </a:gs>
                  </a:gsLst>
                  <a:lin ang="5400000" scaled="0"/>
                </a:gradFill>
              </a:defRPr>
            </a:lvl1pPr>
          </a:lstStyle>
          <a:p>
            <a:pPr lvl="0"/>
            <a:r>
              <a:rPr lang="en-US" dirty="0"/>
              <a:t>Section title</a:t>
            </a:r>
          </a:p>
        </p:txBody>
      </p:sp>
      <p:sp>
        <p:nvSpPr>
          <p:cNvPr id="14" name="Text Placeholder 13"/>
          <p:cNvSpPr>
            <a:spLocks noGrp="1"/>
          </p:cNvSpPr>
          <p:nvPr>
            <p:ph type="body" sz="quarter" idx="12" hasCustomPrompt="1"/>
          </p:nvPr>
        </p:nvSpPr>
        <p:spPr>
          <a:xfrm>
            <a:off x="242888" y="1211263"/>
            <a:ext cx="1860550" cy="3023905"/>
          </a:xfrm>
        </p:spPr>
        <p:txBody>
          <a:bodyPr/>
          <a:lstStyle>
            <a:lvl1pPr marL="0" indent="0">
              <a:buNone/>
              <a:defRPr sz="20500">
                <a:gradFill>
                  <a:gsLst>
                    <a:gs pos="96234">
                      <a:schemeClr val="accent4">
                        <a:lumMod val="75000"/>
                      </a:schemeClr>
                    </a:gs>
                    <a:gs pos="88285">
                      <a:schemeClr val="accent4">
                        <a:lumMod val="75000"/>
                      </a:schemeClr>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a:t>#</a:t>
            </a:r>
          </a:p>
        </p:txBody>
      </p:sp>
      <p:grpSp>
        <p:nvGrpSpPr>
          <p:cNvPr id="6" name="Group 5"/>
          <p:cNvGrpSpPr/>
          <p:nvPr userDrawn="1"/>
        </p:nvGrpSpPr>
        <p:grpSpPr>
          <a:xfrm>
            <a:off x="6508747" y="3784600"/>
            <a:ext cx="5470527" cy="2735264"/>
            <a:chOff x="4664075" y="3040063"/>
            <a:chExt cx="7315200" cy="3657601"/>
          </a:xfrm>
        </p:grpSpPr>
        <p:grpSp>
          <p:nvGrpSpPr>
            <p:cNvPr id="7" name="Group 6"/>
            <p:cNvGrpSpPr/>
            <p:nvPr/>
          </p:nvGrpSpPr>
          <p:grpSpPr>
            <a:xfrm>
              <a:off x="7318375" y="3040063"/>
              <a:ext cx="4660900" cy="3657601"/>
              <a:chOff x="7318375" y="3040063"/>
              <a:chExt cx="4660900" cy="3657601"/>
            </a:xfrm>
          </p:grpSpPr>
          <p:sp>
            <p:nvSpPr>
              <p:cNvPr id="13" name="AutoShape 3"/>
              <p:cNvSpPr>
                <a:spLocks noChangeAspect="1" noChangeArrowheads="1" noTextEdit="1"/>
              </p:cNvSpPr>
              <p:nvPr/>
            </p:nvSpPr>
            <p:spPr bwMode="auto">
              <a:xfrm flipH="1">
                <a:off x="10056812" y="3040063"/>
                <a:ext cx="1922463" cy="365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5" name="Freeform 5"/>
              <p:cNvSpPr>
                <a:spLocks/>
              </p:cNvSpPr>
              <p:nvPr/>
            </p:nvSpPr>
            <p:spPr bwMode="auto">
              <a:xfrm flipH="1">
                <a:off x="11198224" y="3043238"/>
                <a:ext cx="468313" cy="314325"/>
              </a:xfrm>
              <a:custGeom>
                <a:avLst/>
                <a:gdLst>
                  <a:gd name="T0" fmla="*/ 141 w 141"/>
                  <a:gd name="T1" fmla="*/ 95 h 95"/>
                  <a:gd name="T2" fmla="*/ 141 w 141"/>
                  <a:gd name="T3" fmla="*/ 65 h 95"/>
                  <a:gd name="T4" fmla="*/ 76 w 141"/>
                  <a:gd name="T5" fmla="*/ 0 h 95"/>
                  <a:gd name="T6" fmla="*/ 64 w 141"/>
                  <a:gd name="T7" fmla="*/ 0 h 95"/>
                  <a:gd name="T8" fmla="*/ 0 w 141"/>
                  <a:gd name="T9" fmla="*/ 65 h 95"/>
                  <a:gd name="T10" fmla="*/ 0 w 141"/>
                  <a:gd name="T11" fmla="*/ 95 h 95"/>
                  <a:gd name="T12" fmla="*/ 141 w 141"/>
                  <a:gd name="T13" fmla="*/ 95 h 95"/>
                </a:gdLst>
                <a:ahLst/>
                <a:cxnLst>
                  <a:cxn ang="0">
                    <a:pos x="T0" y="T1"/>
                  </a:cxn>
                  <a:cxn ang="0">
                    <a:pos x="T2" y="T3"/>
                  </a:cxn>
                  <a:cxn ang="0">
                    <a:pos x="T4" y="T5"/>
                  </a:cxn>
                  <a:cxn ang="0">
                    <a:pos x="T6" y="T7"/>
                  </a:cxn>
                  <a:cxn ang="0">
                    <a:pos x="T8" y="T9"/>
                  </a:cxn>
                  <a:cxn ang="0">
                    <a:pos x="T10" y="T11"/>
                  </a:cxn>
                  <a:cxn ang="0">
                    <a:pos x="T12" y="T13"/>
                  </a:cxn>
                </a:cxnLst>
                <a:rect l="0" t="0" r="r" b="b"/>
                <a:pathLst>
                  <a:path w="141" h="95">
                    <a:moveTo>
                      <a:pt x="141" y="95"/>
                    </a:moveTo>
                    <a:cubicBezTo>
                      <a:pt x="141" y="65"/>
                      <a:pt x="141" y="65"/>
                      <a:pt x="141" y="65"/>
                    </a:cubicBezTo>
                    <a:cubicBezTo>
                      <a:pt x="141" y="29"/>
                      <a:pt x="112" y="0"/>
                      <a:pt x="76" y="0"/>
                    </a:cubicBezTo>
                    <a:cubicBezTo>
                      <a:pt x="64" y="0"/>
                      <a:pt x="64" y="0"/>
                      <a:pt x="64" y="0"/>
                    </a:cubicBezTo>
                    <a:cubicBezTo>
                      <a:pt x="29" y="0"/>
                      <a:pt x="0" y="29"/>
                      <a:pt x="0" y="65"/>
                    </a:cubicBezTo>
                    <a:cubicBezTo>
                      <a:pt x="0" y="95"/>
                      <a:pt x="0" y="95"/>
                      <a:pt x="0" y="95"/>
                    </a:cubicBezTo>
                    <a:lnTo>
                      <a:pt x="141" y="9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7" name="Freeform 6"/>
              <p:cNvSpPr>
                <a:spLocks/>
              </p:cNvSpPr>
              <p:nvPr/>
            </p:nvSpPr>
            <p:spPr bwMode="auto">
              <a:xfrm flipH="1">
                <a:off x="11149012" y="3427413"/>
                <a:ext cx="571500" cy="119063"/>
              </a:xfrm>
              <a:custGeom>
                <a:avLst/>
                <a:gdLst>
                  <a:gd name="T0" fmla="*/ 0 w 172"/>
                  <a:gd name="T1" fmla="*/ 27 h 36"/>
                  <a:gd name="T2" fmla="*/ 9 w 172"/>
                  <a:gd name="T3" fmla="*/ 36 h 36"/>
                  <a:gd name="T4" fmla="*/ 164 w 172"/>
                  <a:gd name="T5" fmla="*/ 36 h 36"/>
                  <a:gd name="T6" fmla="*/ 172 w 172"/>
                  <a:gd name="T7" fmla="*/ 27 h 36"/>
                  <a:gd name="T8" fmla="*/ 172 w 172"/>
                  <a:gd name="T9" fmla="*/ 8 h 36"/>
                  <a:gd name="T10" fmla="*/ 164 w 172"/>
                  <a:gd name="T11" fmla="*/ 0 h 36"/>
                  <a:gd name="T12" fmla="*/ 9 w 172"/>
                  <a:gd name="T13" fmla="*/ 0 h 36"/>
                  <a:gd name="T14" fmla="*/ 0 w 172"/>
                  <a:gd name="T15" fmla="*/ 8 h 36"/>
                  <a:gd name="T16" fmla="*/ 0 w 172"/>
                  <a:gd name="T17" fmla="*/ 2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36">
                    <a:moveTo>
                      <a:pt x="0" y="27"/>
                    </a:moveTo>
                    <a:cubicBezTo>
                      <a:pt x="0" y="32"/>
                      <a:pt x="4" y="36"/>
                      <a:pt x="9" y="36"/>
                    </a:cubicBezTo>
                    <a:cubicBezTo>
                      <a:pt x="164" y="36"/>
                      <a:pt x="164" y="36"/>
                      <a:pt x="164" y="36"/>
                    </a:cubicBezTo>
                    <a:cubicBezTo>
                      <a:pt x="169" y="36"/>
                      <a:pt x="172" y="32"/>
                      <a:pt x="172" y="27"/>
                    </a:cubicBezTo>
                    <a:cubicBezTo>
                      <a:pt x="172" y="8"/>
                      <a:pt x="172" y="8"/>
                      <a:pt x="172" y="8"/>
                    </a:cubicBezTo>
                    <a:cubicBezTo>
                      <a:pt x="172" y="3"/>
                      <a:pt x="169" y="0"/>
                      <a:pt x="164" y="0"/>
                    </a:cubicBezTo>
                    <a:cubicBezTo>
                      <a:pt x="9" y="0"/>
                      <a:pt x="9" y="0"/>
                      <a:pt x="9" y="0"/>
                    </a:cubicBezTo>
                    <a:cubicBezTo>
                      <a:pt x="4" y="0"/>
                      <a:pt x="0" y="3"/>
                      <a:pt x="0" y="8"/>
                    </a:cubicBezTo>
                    <a:lnTo>
                      <a:pt x="0" y="27"/>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8" name="Rectangle 7"/>
              <p:cNvSpPr>
                <a:spLocks noChangeArrowheads="1"/>
              </p:cNvSpPr>
              <p:nvPr/>
            </p:nvSpPr>
            <p:spPr bwMode="auto">
              <a:xfrm flipH="1">
                <a:off x="11118850" y="4994276"/>
                <a:ext cx="628650" cy="206375"/>
              </a:xfrm>
              <a:prstGeom prst="rect">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9" name="Rectangle 8"/>
              <p:cNvSpPr>
                <a:spLocks noChangeArrowheads="1"/>
              </p:cNvSpPr>
              <p:nvPr/>
            </p:nvSpPr>
            <p:spPr bwMode="auto">
              <a:xfrm flipH="1">
                <a:off x="11118849" y="4994276"/>
                <a:ext cx="163513" cy="1527175"/>
              </a:xfrm>
              <a:prstGeom prst="rect">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0" name="Freeform 9"/>
              <p:cNvSpPr>
                <a:spLocks/>
              </p:cNvSpPr>
              <p:nvPr/>
            </p:nvSpPr>
            <p:spPr bwMode="auto">
              <a:xfrm flipH="1">
                <a:off x="10906124" y="6502401"/>
                <a:ext cx="376238" cy="195263"/>
              </a:xfrm>
              <a:custGeom>
                <a:avLst/>
                <a:gdLst>
                  <a:gd name="T0" fmla="*/ 49 w 113"/>
                  <a:gd name="T1" fmla="*/ 0 h 59"/>
                  <a:gd name="T2" fmla="*/ 113 w 113"/>
                  <a:gd name="T3" fmla="*/ 59 h 59"/>
                  <a:gd name="T4" fmla="*/ 49 w 113"/>
                  <a:gd name="T5" fmla="*/ 59 h 59"/>
                  <a:gd name="T6" fmla="*/ 0 w 113"/>
                  <a:gd name="T7" fmla="*/ 59 h 59"/>
                  <a:gd name="T8" fmla="*/ 0 w 113"/>
                  <a:gd name="T9" fmla="*/ 0 h 59"/>
                  <a:gd name="T10" fmla="*/ 49 w 113"/>
                  <a:gd name="T11" fmla="*/ 0 h 59"/>
                </a:gdLst>
                <a:ahLst/>
                <a:cxnLst>
                  <a:cxn ang="0">
                    <a:pos x="T0" y="T1"/>
                  </a:cxn>
                  <a:cxn ang="0">
                    <a:pos x="T2" y="T3"/>
                  </a:cxn>
                  <a:cxn ang="0">
                    <a:pos x="T4" y="T5"/>
                  </a:cxn>
                  <a:cxn ang="0">
                    <a:pos x="T6" y="T7"/>
                  </a:cxn>
                  <a:cxn ang="0">
                    <a:pos x="T8" y="T9"/>
                  </a:cxn>
                  <a:cxn ang="0">
                    <a:pos x="T10" y="T11"/>
                  </a:cxn>
                </a:cxnLst>
                <a:rect l="0" t="0" r="r" b="b"/>
                <a:pathLst>
                  <a:path w="113" h="59">
                    <a:moveTo>
                      <a:pt x="49" y="0"/>
                    </a:moveTo>
                    <a:cubicBezTo>
                      <a:pt x="83" y="0"/>
                      <a:pt x="110" y="26"/>
                      <a:pt x="113" y="59"/>
                    </a:cubicBezTo>
                    <a:cubicBezTo>
                      <a:pt x="49" y="59"/>
                      <a:pt x="49" y="59"/>
                      <a:pt x="49" y="59"/>
                    </a:cubicBezTo>
                    <a:cubicBezTo>
                      <a:pt x="0" y="59"/>
                      <a:pt x="0" y="59"/>
                      <a:pt x="0" y="59"/>
                    </a:cubicBezTo>
                    <a:cubicBezTo>
                      <a:pt x="0" y="0"/>
                      <a:pt x="0" y="0"/>
                      <a:pt x="0" y="0"/>
                    </a:cubicBezTo>
                    <a:lnTo>
                      <a:pt x="49" y="0"/>
                    </a:lnTo>
                    <a:close/>
                  </a:path>
                </a:pathLst>
              </a:custGeom>
              <a:solidFill>
                <a:srgbClr val="563F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1" name="Rectangle 10"/>
              <p:cNvSpPr>
                <a:spLocks noChangeArrowheads="1"/>
              </p:cNvSpPr>
              <p:nvPr/>
            </p:nvSpPr>
            <p:spPr bwMode="auto">
              <a:xfrm flipH="1">
                <a:off x="11583987" y="4994276"/>
                <a:ext cx="163513" cy="1527175"/>
              </a:xfrm>
              <a:prstGeom prst="rect">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2" name="Freeform 11"/>
              <p:cNvSpPr>
                <a:spLocks/>
              </p:cNvSpPr>
              <p:nvPr/>
            </p:nvSpPr>
            <p:spPr bwMode="auto">
              <a:xfrm flipH="1">
                <a:off x="11371262" y="6502401"/>
                <a:ext cx="376238" cy="195263"/>
              </a:xfrm>
              <a:custGeom>
                <a:avLst/>
                <a:gdLst>
                  <a:gd name="T0" fmla="*/ 49 w 113"/>
                  <a:gd name="T1" fmla="*/ 0 h 59"/>
                  <a:gd name="T2" fmla="*/ 113 w 113"/>
                  <a:gd name="T3" fmla="*/ 59 h 59"/>
                  <a:gd name="T4" fmla="*/ 49 w 113"/>
                  <a:gd name="T5" fmla="*/ 59 h 59"/>
                  <a:gd name="T6" fmla="*/ 0 w 113"/>
                  <a:gd name="T7" fmla="*/ 59 h 59"/>
                  <a:gd name="T8" fmla="*/ 0 w 113"/>
                  <a:gd name="T9" fmla="*/ 0 h 59"/>
                  <a:gd name="T10" fmla="*/ 49 w 113"/>
                  <a:gd name="T11" fmla="*/ 0 h 59"/>
                </a:gdLst>
                <a:ahLst/>
                <a:cxnLst>
                  <a:cxn ang="0">
                    <a:pos x="T0" y="T1"/>
                  </a:cxn>
                  <a:cxn ang="0">
                    <a:pos x="T2" y="T3"/>
                  </a:cxn>
                  <a:cxn ang="0">
                    <a:pos x="T4" y="T5"/>
                  </a:cxn>
                  <a:cxn ang="0">
                    <a:pos x="T6" y="T7"/>
                  </a:cxn>
                  <a:cxn ang="0">
                    <a:pos x="T8" y="T9"/>
                  </a:cxn>
                  <a:cxn ang="0">
                    <a:pos x="T10" y="T11"/>
                  </a:cxn>
                </a:cxnLst>
                <a:rect l="0" t="0" r="r" b="b"/>
                <a:pathLst>
                  <a:path w="113" h="59">
                    <a:moveTo>
                      <a:pt x="49" y="0"/>
                    </a:moveTo>
                    <a:cubicBezTo>
                      <a:pt x="82" y="0"/>
                      <a:pt x="110" y="26"/>
                      <a:pt x="113" y="59"/>
                    </a:cubicBezTo>
                    <a:cubicBezTo>
                      <a:pt x="49" y="59"/>
                      <a:pt x="49" y="59"/>
                      <a:pt x="49" y="59"/>
                    </a:cubicBezTo>
                    <a:cubicBezTo>
                      <a:pt x="0" y="59"/>
                      <a:pt x="0" y="59"/>
                      <a:pt x="0" y="59"/>
                    </a:cubicBezTo>
                    <a:cubicBezTo>
                      <a:pt x="0" y="0"/>
                      <a:pt x="0" y="0"/>
                      <a:pt x="0" y="0"/>
                    </a:cubicBezTo>
                    <a:lnTo>
                      <a:pt x="49" y="0"/>
                    </a:lnTo>
                    <a:close/>
                  </a:path>
                </a:pathLst>
              </a:custGeom>
              <a:solidFill>
                <a:srgbClr val="563F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3" name="Freeform 12"/>
              <p:cNvSpPr>
                <a:spLocks/>
              </p:cNvSpPr>
              <p:nvPr/>
            </p:nvSpPr>
            <p:spPr bwMode="auto">
              <a:xfrm flipH="1">
                <a:off x="10890250" y="3868738"/>
                <a:ext cx="1085850" cy="1125538"/>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4" name="Freeform 13"/>
              <p:cNvSpPr>
                <a:spLocks/>
              </p:cNvSpPr>
              <p:nvPr/>
            </p:nvSpPr>
            <p:spPr bwMode="auto">
              <a:xfrm flipH="1">
                <a:off x="10701337" y="4292601"/>
                <a:ext cx="387350" cy="57943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5" name="Rectangle 14"/>
              <p:cNvSpPr>
                <a:spLocks noChangeArrowheads="1"/>
              </p:cNvSpPr>
              <p:nvPr/>
            </p:nvSpPr>
            <p:spPr bwMode="auto">
              <a:xfrm flipH="1">
                <a:off x="11776074" y="4292601"/>
                <a:ext cx="169863" cy="1003300"/>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6" name="Freeform 15"/>
              <p:cNvSpPr>
                <a:spLocks/>
              </p:cNvSpPr>
              <p:nvPr/>
            </p:nvSpPr>
            <p:spPr bwMode="auto">
              <a:xfrm flipH="1">
                <a:off x="11776074" y="5124451"/>
                <a:ext cx="169863" cy="338138"/>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7" name="Freeform 16"/>
              <p:cNvSpPr>
                <a:spLocks/>
              </p:cNvSpPr>
              <p:nvPr/>
            </p:nvSpPr>
            <p:spPr bwMode="auto">
              <a:xfrm flipH="1">
                <a:off x="10531474" y="4700588"/>
                <a:ext cx="341313" cy="171450"/>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8" name="Rectangle 17"/>
              <p:cNvSpPr>
                <a:spLocks noChangeArrowheads="1"/>
              </p:cNvSpPr>
              <p:nvPr/>
            </p:nvSpPr>
            <p:spPr bwMode="auto">
              <a:xfrm flipH="1">
                <a:off x="11776074" y="5084763"/>
                <a:ext cx="173038" cy="88900"/>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9" name="Rectangle 18"/>
              <p:cNvSpPr>
                <a:spLocks noChangeArrowheads="1"/>
              </p:cNvSpPr>
              <p:nvPr/>
            </p:nvSpPr>
            <p:spPr bwMode="auto">
              <a:xfrm flipH="1">
                <a:off x="10266362" y="4624388"/>
                <a:ext cx="746125" cy="762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0" name="Freeform 19"/>
              <p:cNvSpPr>
                <a:spLocks/>
              </p:cNvSpPr>
              <p:nvPr/>
            </p:nvSpPr>
            <p:spPr bwMode="auto">
              <a:xfrm flipH="1">
                <a:off x="10059987" y="4246563"/>
                <a:ext cx="779463" cy="377825"/>
              </a:xfrm>
              <a:custGeom>
                <a:avLst/>
                <a:gdLst>
                  <a:gd name="T0" fmla="*/ 127 w 491"/>
                  <a:gd name="T1" fmla="*/ 0 h 238"/>
                  <a:gd name="T2" fmla="*/ 491 w 491"/>
                  <a:gd name="T3" fmla="*/ 0 h 238"/>
                  <a:gd name="T4" fmla="*/ 361 w 491"/>
                  <a:gd name="T5" fmla="*/ 238 h 238"/>
                  <a:gd name="T6" fmla="*/ 0 w 491"/>
                  <a:gd name="T7" fmla="*/ 238 h 238"/>
                  <a:gd name="T8" fmla="*/ 127 w 491"/>
                  <a:gd name="T9" fmla="*/ 0 h 238"/>
                </a:gdLst>
                <a:ahLst/>
                <a:cxnLst>
                  <a:cxn ang="0">
                    <a:pos x="T0" y="T1"/>
                  </a:cxn>
                  <a:cxn ang="0">
                    <a:pos x="T2" y="T3"/>
                  </a:cxn>
                  <a:cxn ang="0">
                    <a:pos x="T4" y="T5"/>
                  </a:cxn>
                  <a:cxn ang="0">
                    <a:pos x="T6" y="T7"/>
                  </a:cxn>
                  <a:cxn ang="0">
                    <a:pos x="T8" y="T9"/>
                  </a:cxn>
                </a:cxnLst>
                <a:rect l="0" t="0" r="r" b="b"/>
                <a:pathLst>
                  <a:path w="491" h="238">
                    <a:moveTo>
                      <a:pt x="127" y="0"/>
                    </a:moveTo>
                    <a:lnTo>
                      <a:pt x="491" y="0"/>
                    </a:lnTo>
                    <a:lnTo>
                      <a:pt x="361" y="238"/>
                    </a:lnTo>
                    <a:lnTo>
                      <a:pt x="0" y="238"/>
                    </a:lnTo>
                    <a:lnTo>
                      <a:pt x="127" y="0"/>
                    </a:ln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1" name="Rectangle 20"/>
              <p:cNvSpPr>
                <a:spLocks noChangeArrowheads="1"/>
              </p:cNvSpPr>
              <p:nvPr/>
            </p:nvSpPr>
            <p:spPr bwMode="auto">
              <a:xfrm flipH="1">
                <a:off x="10839449" y="4624388"/>
                <a:ext cx="173038" cy="7620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2" name="Freeform 21"/>
              <p:cNvSpPr>
                <a:spLocks/>
              </p:cNvSpPr>
              <p:nvPr/>
            </p:nvSpPr>
            <p:spPr bwMode="auto">
              <a:xfrm flipH="1">
                <a:off x="11334750" y="3640138"/>
                <a:ext cx="200025" cy="327025"/>
              </a:xfrm>
              <a:custGeom>
                <a:avLst/>
                <a:gdLst>
                  <a:gd name="T0" fmla="*/ 63 w 126"/>
                  <a:gd name="T1" fmla="*/ 206 h 206"/>
                  <a:gd name="T2" fmla="*/ 126 w 126"/>
                  <a:gd name="T3" fmla="*/ 144 h 206"/>
                  <a:gd name="T4" fmla="*/ 126 w 126"/>
                  <a:gd name="T5" fmla="*/ 0 h 206"/>
                  <a:gd name="T6" fmla="*/ 0 w 126"/>
                  <a:gd name="T7" fmla="*/ 0 h 206"/>
                  <a:gd name="T8" fmla="*/ 0 w 126"/>
                  <a:gd name="T9" fmla="*/ 144 h 206"/>
                  <a:gd name="T10" fmla="*/ 63 w 126"/>
                  <a:gd name="T11" fmla="*/ 206 h 206"/>
                </a:gdLst>
                <a:ahLst/>
                <a:cxnLst>
                  <a:cxn ang="0">
                    <a:pos x="T0" y="T1"/>
                  </a:cxn>
                  <a:cxn ang="0">
                    <a:pos x="T2" y="T3"/>
                  </a:cxn>
                  <a:cxn ang="0">
                    <a:pos x="T4" y="T5"/>
                  </a:cxn>
                  <a:cxn ang="0">
                    <a:pos x="T6" y="T7"/>
                  </a:cxn>
                  <a:cxn ang="0">
                    <a:pos x="T8" y="T9"/>
                  </a:cxn>
                  <a:cxn ang="0">
                    <a:pos x="T10" y="T11"/>
                  </a:cxn>
                </a:cxnLst>
                <a:rect l="0" t="0" r="r" b="b"/>
                <a:pathLst>
                  <a:path w="126" h="206">
                    <a:moveTo>
                      <a:pt x="63" y="206"/>
                    </a:moveTo>
                    <a:lnTo>
                      <a:pt x="126" y="144"/>
                    </a:lnTo>
                    <a:lnTo>
                      <a:pt x="126" y="0"/>
                    </a:lnTo>
                    <a:lnTo>
                      <a:pt x="0" y="0"/>
                    </a:lnTo>
                    <a:lnTo>
                      <a:pt x="0" y="144"/>
                    </a:lnTo>
                    <a:lnTo>
                      <a:pt x="63" y="206"/>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3" name="Freeform 22"/>
              <p:cNvSpPr>
                <a:spLocks/>
              </p:cNvSpPr>
              <p:nvPr/>
            </p:nvSpPr>
            <p:spPr bwMode="auto">
              <a:xfrm flipH="1">
                <a:off x="11334750" y="3640138"/>
                <a:ext cx="200025" cy="171450"/>
              </a:xfrm>
              <a:custGeom>
                <a:avLst/>
                <a:gdLst>
                  <a:gd name="T0" fmla="*/ 60 w 60"/>
                  <a:gd name="T1" fmla="*/ 48 h 52"/>
                  <a:gd name="T2" fmla="*/ 31 w 60"/>
                  <a:gd name="T3" fmla="*/ 52 h 52"/>
                  <a:gd name="T4" fmla="*/ 0 w 60"/>
                  <a:gd name="T5" fmla="*/ 48 h 52"/>
                  <a:gd name="T6" fmla="*/ 0 w 60"/>
                  <a:gd name="T7" fmla="*/ 0 h 52"/>
                  <a:gd name="T8" fmla="*/ 60 w 60"/>
                  <a:gd name="T9" fmla="*/ 0 h 52"/>
                  <a:gd name="T10" fmla="*/ 60 w 60"/>
                  <a:gd name="T11" fmla="*/ 48 h 52"/>
                </a:gdLst>
                <a:ahLst/>
                <a:cxnLst>
                  <a:cxn ang="0">
                    <a:pos x="T0" y="T1"/>
                  </a:cxn>
                  <a:cxn ang="0">
                    <a:pos x="T2" y="T3"/>
                  </a:cxn>
                  <a:cxn ang="0">
                    <a:pos x="T4" y="T5"/>
                  </a:cxn>
                  <a:cxn ang="0">
                    <a:pos x="T6" y="T7"/>
                  </a:cxn>
                  <a:cxn ang="0">
                    <a:pos x="T8" y="T9"/>
                  </a:cxn>
                  <a:cxn ang="0">
                    <a:pos x="T10" y="T11"/>
                  </a:cxn>
                </a:cxnLst>
                <a:rect l="0" t="0" r="r" b="b"/>
                <a:pathLst>
                  <a:path w="60" h="52">
                    <a:moveTo>
                      <a:pt x="60" y="48"/>
                    </a:moveTo>
                    <a:cubicBezTo>
                      <a:pt x="51" y="51"/>
                      <a:pt x="41" y="52"/>
                      <a:pt x="31" y="52"/>
                    </a:cubicBezTo>
                    <a:cubicBezTo>
                      <a:pt x="20" y="52"/>
                      <a:pt x="10" y="51"/>
                      <a:pt x="0" y="48"/>
                    </a:cubicBezTo>
                    <a:cubicBezTo>
                      <a:pt x="0" y="0"/>
                      <a:pt x="0" y="0"/>
                      <a:pt x="0" y="0"/>
                    </a:cubicBezTo>
                    <a:cubicBezTo>
                      <a:pt x="60" y="0"/>
                      <a:pt x="60" y="0"/>
                      <a:pt x="60" y="0"/>
                    </a:cubicBezTo>
                    <a:lnTo>
                      <a:pt x="60" y="48"/>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4" name="Freeform 23"/>
              <p:cNvSpPr>
                <a:spLocks/>
              </p:cNvSpPr>
              <p:nvPr/>
            </p:nvSpPr>
            <p:spPr bwMode="auto">
              <a:xfrm flipH="1">
                <a:off x="11198224" y="3332163"/>
                <a:ext cx="468313" cy="442913"/>
              </a:xfrm>
              <a:custGeom>
                <a:avLst/>
                <a:gdLst>
                  <a:gd name="T0" fmla="*/ 141 w 141"/>
                  <a:gd name="T1" fmla="*/ 0 h 134"/>
                  <a:gd name="T2" fmla="*/ 141 w 141"/>
                  <a:gd name="T3" fmla="*/ 110 h 134"/>
                  <a:gd name="T4" fmla="*/ 140 w 141"/>
                  <a:gd name="T5" fmla="*/ 110 h 134"/>
                  <a:gd name="T6" fmla="*/ 71 w 141"/>
                  <a:gd name="T7" fmla="*/ 134 h 134"/>
                  <a:gd name="T8" fmla="*/ 0 w 141"/>
                  <a:gd name="T9" fmla="*/ 110 h 134"/>
                  <a:gd name="T10" fmla="*/ 0 w 141"/>
                  <a:gd name="T11" fmla="*/ 0 h 134"/>
                  <a:gd name="T12" fmla="*/ 141 w 141"/>
                  <a:gd name="T13" fmla="*/ 0 h 134"/>
                </a:gdLst>
                <a:ahLst/>
                <a:cxnLst>
                  <a:cxn ang="0">
                    <a:pos x="T0" y="T1"/>
                  </a:cxn>
                  <a:cxn ang="0">
                    <a:pos x="T2" y="T3"/>
                  </a:cxn>
                  <a:cxn ang="0">
                    <a:pos x="T4" y="T5"/>
                  </a:cxn>
                  <a:cxn ang="0">
                    <a:pos x="T6" y="T7"/>
                  </a:cxn>
                  <a:cxn ang="0">
                    <a:pos x="T8" y="T9"/>
                  </a:cxn>
                  <a:cxn ang="0">
                    <a:pos x="T10" y="T11"/>
                  </a:cxn>
                  <a:cxn ang="0">
                    <a:pos x="T12" y="T13"/>
                  </a:cxn>
                </a:cxnLst>
                <a:rect l="0" t="0" r="r" b="b"/>
                <a:pathLst>
                  <a:path w="141" h="134">
                    <a:moveTo>
                      <a:pt x="141" y="0"/>
                    </a:moveTo>
                    <a:cubicBezTo>
                      <a:pt x="141" y="110"/>
                      <a:pt x="141" y="110"/>
                      <a:pt x="141" y="110"/>
                    </a:cubicBezTo>
                    <a:cubicBezTo>
                      <a:pt x="140" y="110"/>
                      <a:pt x="140" y="110"/>
                      <a:pt x="140" y="110"/>
                    </a:cubicBezTo>
                    <a:cubicBezTo>
                      <a:pt x="121" y="125"/>
                      <a:pt x="97" y="134"/>
                      <a:pt x="71" y="134"/>
                    </a:cubicBezTo>
                    <a:cubicBezTo>
                      <a:pt x="45" y="134"/>
                      <a:pt x="19" y="125"/>
                      <a:pt x="0" y="110"/>
                    </a:cubicBezTo>
                    <a:cubicBezTo>
                      <a:pt x="0" y="0"/>
                      <a:pt x="0" y="0"/>
                      <a:pt x="0" y="0"/>
                    </a:cubicBezTo>
                    <a:lnTo>
                      <a:pt x="141" y="0"/>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5" name="Rectangle 24"/>
              <p:cNvSpPr>
                <a:spLocks noChangeArrowheads="1"/>
              </p:cNvSpPr>
              <p:nvPr/>
            </p:nvSpPr>
            <p:spPr bwMode="auto">
              <a:xfrm flipH="1">
                <a:off x="11776074" y="4292601"/>
                <a:ext cx="169863" cy="49213"/>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6" name="Rectangle 25"/>
              <p:cNvSpPr>
                <a:spLocks noChangeArrowheads="1"/>
              </p:cNvSpPr>
              <p:nvPr/>
            </p:nvSpPr>
            <p:spPr bwMode="auto">
              <a:xfrm flipH="1">
                <a:off x="10920412" y="4292601"/>
                <a:ext cx="168275" cy="49213"/>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7" name="Rectangle 26"/>
              <p:cNvSpPr>
                <a:spLocks noChangeArrowheads="1"/>
              </p:cNvSpPr>
              <p:nvPr/>
            </p:nvSpPr>
            <p:spPr bwMode="auto">
              <a:xfrm flipH="1">
                <a:off x="11198224" y="3302001"/>
                <a:ext cx="36513" cy="2444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8" name="Rectangle 27"/>
              <p:cNvSpPr>
                <a:spLocks noChangeArrowheads="1"/>
              </p:cNvSpPr>
              <p:nvPr/>
            </p:nvSpPr>
            <p:spPr bwMode="auto">
              <a:xfrm flipH="1">
                <a:off x="11630024" y="3302001"/>
                <a:ext cx="36513" cy="2444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9" name="Oval 28"/>
              <p:cNvSpPr>
                <a:spLocks noChangeArrowheads="1"/>
              </p:cNvSpPr>
              <p:nvPr/>
            </p:nvSpPr>
            <p:spPr bwMode="auto">
              <a:xfrm flipH="1">
                <a:off x="11541124" y="3467101"/>
                <a:ext cx="36513" cy="3651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0" name="Oval 29"/>
              <p:cNvSpPr>
                <a:spLocks noChangeArrowheads="1"/>
              </p:cNvSpPr>
              <p:nvPr/>
            </p:nvSpPr>
            <p:spPr bwMode="auto">
              <a:xfrm flipH="1">
                <a:off x="11288712" y="3467101"/>
                <a:ext cx="36513" cy="3651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1" name="Freeform 30"/>
              <p:cNvSpPr>
                <a:spLocks/>
              </p:cNvSpPr>
              <p:nvPr/>
            </p:nvSpPr>
            <p:spPr bwMode="auto">
              <a:xfrm flipH="1">
                <a:off x="11401425" y="3573463"/>
                <a:ext cx="63500" cy="30163"/>
              </a:xfrm>
              <a:custGeom>
                <a:avLst/>
                <a:gdLst>
                  <a:gd name="T0" fmla="*/ 9 w 19"/>
                  <a:gd name="T1" fmla="*/ 9 h 9"/>
                  <a:gd name="T2" fmla="*/ 19 w 19"/>
                  <a:gd name="T3" fmla="*/ 0 h 9"/>
                  <a:gd name="T4" fmla="*/ 0 w 19"/>
                  <a:gd name="T5" fmla="*/ 0 h 9"/>
                  <a:gd name="T6" fmla="*/ 9 w 19"/>
                  <a:gd name="T7" fmla="*/ 9 h 9"/>
                </a:gdLst>
                <a:ahLst/>
                <a:cxnLst>
                  <a:cxn ang="0">
                    <a:pos x="T0" y="T1"/>
                  </a:cxn>
                  <a:cxn ang="0">
                    <a:pos x="T2" y="T3"/>
                  </a:cxn>
                  <a:cxn ang="0">
                    <a:pos x="T4" y="T5"/>
                  </a:cxn>
                  <a:cxn ang="0">
                    <a:pos x="T6" y="T7"/>
                  </a:cxn>
                </a:cxnLst>
                <a:rect l="0" t="0" r="r" b="b"/>
                <a:pathLst>
                  <a:path w="19" h="9">
                    <a:moveTo>
                      <a:pt x="9" y="9"/>
                    </a:moveTo>
                    <a:cubicBezTo>
                      <a:pt x="15" y="9"/>
                      <a:pt x="19" y="5"/>
                      <a:pt x="19" y="0"/>
                    </a:cubicBezTo>
                    <a:cubicBezTo>
                      <a:pt x="0" y="0"/>
                      <a:pt x="0" y="0"/>
                      <a:pt x="0" y="0"/>
                    </a:cubicBezTo>
                    <a:cubicBezTo>
                      <a:pt x="0" y="5"/>
                      <a:pt x="4" y="9"/>
                      <a:pt x="9" y="9"/>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2" name="Freeform 31"/>
              <p:cNvSpPr>
                <a:spLocks/>
              </p:cNvSpPr>
              <p:nvPr/>
            </p:nvSpPr>
            <p:spPr bwMode="auto">
              <a:xfrm flipH="1">
                <a:off x="11364912" y="3679826"/>
                <a:ext cx="136525" cy="39688"/>
              </a:xfrm>
              <a:custGeom>
                <a:avLst/>
                <a:gdLst>
                  <a:gd name="T0" fmla="*/ 41 w 41"/>
                  <a:gd name="T1" fmla="*/ 6 h 12"/>
                  <a:gd name="T2" fmla="*/ 36 w 41"/>
                  <a:gd name="T3" fmla="*/ 12 h 12"/>
                  <a:gd name="T4" fmla="*/ 5 w 41"/>
                  <a:gd name="T5" fmla="*/ 12 h 12"/>
                  <a:gd name="T6" fmla="*/ 0 w 41"/>
                  <a:gd name="T7" fmla="*/ 6 h 12"/>
                  <a:gd name="T8" fmla="*/ 0 w 41"/>
                  <a:gd name="T9" fmla="*/ 6 h 12"/>
                  <a:gd name="T10" fmla="*/ 5 w 41"/>
                  <a:gd name="T11" fmla="*/ 0 h 12"/>
                  <a:gd name="T12" fmla="*/ 36 w 41"/>
                  <a:gd name="T13" fmla="*/ 0 h 12"/>
                  <a:gd name="T14" fmla="*/ 41 w 41"/>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12">
                    <a:moveTo>
                      <a:pt x="41" y="6"/>
                    </a:moveTo>
                    <a:cubicBezTo>
                      <a:pt x="41" y="9"/>
                      <a:pt x="39" y="12"/>
                      <a:pt x="36" y="12"/>
                    </a:cubicBezTo>
                    <a:cubicBezTo>
                      <a:pt x="5" y="12"/>
                      <a:pt x="5" y="12"/>
                      <a:pt x="5" y="12"/>
                    </a:cubicBezTo>
                    <a:cubicBezTo>
                      <a:pt x="2" y="12"/>
                      <a:pt x="0" y="9"/>
                      <a:pt x="0" y="6"/>
                    </a:cubicBezTo>
                    <a:cubicBezTo>
                      <a:pt x="0" y="6"/>
                      <a:pt x="0" y="6"/>
                      <a:pt x="0" y="6"/>
                    </a:cubicBezTo>
                    <a:cubicBezTo>
                      <a:pt x="0" y="3"/>
                      <a:pt x="2" y="0"/>
                      <a:pt x="5" y="0"/>
                    </a:cubicBezTo>
                    <a:cubicBezTo>
                      <a:pt x="36" y="0"/>
                      <a:pt x="36" y="0"/>
                      <a:pt x="36" y="0"/>
                    </a:cubicBezTo>
                    <a:cubicBezTo>
                      <a:pt x="39" y="0"/>
                      <a:pt x="41" y="3"/>
                      <a:pt x="41" y="6"/>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3" name="Freeform 32"/>
              <p:cNvSpPr>
                <a:spLocks noEditPoints="1"/>
              </p:cNvSpPr>
              <p:nvPr/>
            </p:nvSpPr>
            <p:spPr bwMode="auto">
              <a:xfrm flipH="1">
                <a:off x="11304587" y="3603626"/>
                <a:ext cx="255588" cy="228600"/>
              </a:xfrm>
              <a:custGeom>
                <a:avLst/>
                <a:gdLst>
                  <a:gd name="T0" fmla="*/ 38 w 77"/>
                  <a:gd name="T1" fmla="*/ 0 h 69"/>
                  <a:gd name="T2" fmla="*/ 0 w 77"/>
                  <a:gd name="T3" fmla="*/ 39 h 69"/>
                  <a:gd name="T4" fmla="*/ 0 w 77"/>
                  <a:gd name="T5" fmla="*/ 60 h 69"/>
                  <a:gd name="T6" fmla="*/ 0 w 77"/>
                  <a:gd name="T7" fmla="*/ 63 h 69"/>
                  <a:gd name="T8" fmla="*/ 39 w 77"/>
                  <a:gd name="T9" fmla="*/ 69 h 69"/>
                  <a:gd name="T10" fmla="*/ 77 w 77"/>
                  <a:gd name="T11" fmla="*/ 63 h 69"/>
                  <a:gd name="T12" fmla="*/ 77 w 77"/>
                  <a:gd name="T13" fmla="*/ 60 h 69"/>
                  <a:gd name="T14" fmla="*/ 77 w 77"/>
                  <a:gd name="T15" fmla="*/ 39 h 69"/>
                  <a:gd name="T16" fmla="*/ 38 w 77"/>
                  <a:gd name="T17" fmla="*/ 0 h 69"/>
                  <a:gd name="T18" fmla="*/ 61 w 77"/>
                  <a:gd name="T19" fmla="*/ 45 h 69"/>
                  <a:gd name="T20" fmla="*/ 45 w 77"/>
                  <a:gd name="T21" fmla="*/ 48 h 69"/>
                  <a:gd name="T22" fmla="*/ 45 w 77"/>
                  <a:gd name="T23" fmla="*/ 35 h 69"/>
                  <a:gd name="T24" fmla="*/ 32 w 77"/>
                  <a:gd name="T25" fmla="*/ 35 h 69"/>
                  <a:gd name="T26" fmla="*/ 32 w 77"/>
                  <a:gd name="T27" fmla="*/ 48 h 69"/>
                  <a:gd name="T28" fmla="*/ 15 w 77"/>
                  <a:gd name="T29" fmla="*/ 45 h 69"/>
                  <a:gd name="T30" fmla="*/ 15 w 77"/>
                  <a:gd name="T31" fmla="*/ 37 h 69"/>
                  <a:gd name="T32" fmla="*/ 38 w 77"/>
                  <a:gd name="T33" fmla="*/ 24 h 69"/>
                  <a:gd name="T34" fmla="*/ 62 w 77"/>
                  <a:gd name="T35" fmla="*/ 37 h 69"/>
                  <a:gd name="T36" fmla="*/ 61 w 77"/>
                  <a:gd name="T37" fmla="*/ 45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7" h="69">
                    <a:moveTo>
                      <a:pt x="38" y="0"/>
                    </a:moveTo>
                    <a:cubicBezTo>
                      <a:pt x="17" y="0"/>
                      <a:pt x="0" y="18"/>
                      <a:pt x="0" y="39"/>
                    </a:cubicBezTo>
                    <a:cubicBezTo>
                      <a:pt x="0" y="60"/>
                      <a:pt x="0" y="60"/>
                      <a:pt x="0" y="60"/>
                    </a:cubicBezTo>
                    <a:cubicBezTo>
                      <a:pt x="0" y="61"/>
                      <a:pt x="0" y="62"/>
                      <a:pt x="0" y="63"/>
                    </a:cubicBezTo>
                    <a:cubicBezTo>
                      <a:pt x="13" y="67"/>
                      <a:pt x="25" y="69"/>
                      <a:pt x="39" y="69"/>
                    </a:cubicBezTo>
                    <a:cubicBezTo>
                      <a:pt x="52" y="69"/>
                      <a:pt x="65" y="67"/>
                      <a:pt x="77" y="63"/>
                    </a:cubicBezTo>
                    <a:cubicBezTo>
                      <a:pt x="77" y="62"/>
                      <a:pt x="77" y="61"/>
                      <a:pt x="77" y="60"/>
                    </a:cubicBezTo>
                    <a:cubicBezTo>
                      <a:pt x="77" y="39"/>
                      <a:pt x="77" y="39"/>
                      <a:pt x="77" y="39"/>
                    </a:cubicBezTo>
                    <a:cubicBezTo>
                      <a:pt x="77" y="18"/>
                      <a:pt x="60" y="0"/>
                      <a:pt x="38" y="0"/>
                    </a:cubicBezTo>
                    <a:close/>
                    <a:moveTo>
                      <a:pt x="61" y="45"/>
                    </a:moveTo>
                    <a:cubicBezTo>
                      <a:pt x="56" y="46"/>
                      <a:pt x="50" y="47"/>
                      <a:pt x="45" y="48"/>
                    </a:cubicBezTo>
                    <a:cubicBezTo>
                      <a:pt x="45" y="35"/>
                      <a:pt x="45" y="35"/>
                      <a:pt x="45" y="35"/>
                    </a:cubicBezTo>
                    <a:cubicBezTo>
                      <a:pt x="32" y="35"/>
                      <a:pt x="32" y="35"/>
                      <a:pt x="32" y="35"/>
                    </a:cubicBezTo>
                    <a:cubicBezTo>
                      <a:pt x="32" y="48"/>
                      <a:pt x="32" y="48"/>
                      <a:pt x="32" y="48"/>
                    </a:cubicBezTo>
                    <a:cubicBezTo>
                      <a:pt x="27" y="47"/>
                      <a:pt x="21" y="46"/>
                      <a:pt x="15" y="45"/>
                    </a:cubicBezTo>
                    <a:cubicBezTo>
                      <a:pt x="15" y="44"/>
                      <a:pt x="15" y="37"/>
                      <a:pt x="15" y="37"/>
                    </a:cubicBezTo>
                    <a:cubicBezTo>
                      <a:pt x="15" y="24"/>
                      <a:pt x="26" y="24"/>
                      <a:pt x="38" y="24"/>
                    </a:cubicBezTo>
                    <a:cubicBezTo>
                      <a:pt x="51" y="24"/>
                      <a:pt x="62" y="24"/>
                      <a:pt x="62" y="37"/>
                    </a:cubicBezTo>
                    <a:cubicBezTo>
                      <a:pt x="62" y="37"/>
                      <a:pt x="61" y="44"/>
                      <a:pt x="61" y="4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4" name="Rectangle 43"/>
              <p:cNvSpPr/>
              <p:nvPr/>
            </p:nvSpPr>
            <p:spPr bwMode="auto">
              <a:xfrm flipH="1">
                <a:off x="7318375" y="4336256"/>
                <a:ext cx="502444" cy="13811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8" name="Group 7"/>
            <p:cNvGrpSpPr/>
            <p:nvPr/>
          </p:nvGrpSpPr>
          <p:grpSpPr>
            <a:xfrm>
              <a:off x="4664075" y="4286961"/>
              <a:ext cx="5793411" cy="2392930"/>
              <a:chOff x="4664075" y="4286961"/>
              <a:chExt cx="5793411" cy="2392930"/>
            </a:xfrm>
          </p:grpSpPr>
          <p:pic>
            <p:nvPicPr>
              <p:cNvPr id="9" name="Picture 8"/>
              <p:cNvPicPr>
                <a:picLocks noChangeAspect="1"/>
              </p:cNvPicPr>
              <p:nvPr/>
            </p:nvPicPr>
            <p:blipFill>
              <a:blip r:embed="rId2"/>
              <a:stretch>
                <a:fillRect/>
              </a:stretch>
            </p:blipFill>
            <p:spPr>
              <a:xfrm flipH="1">
                <a:off x="4664075" y="4286961"/>
                <a:ext cx="5793411" cy="2392930"/>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rcRect l="528" t="1822" r="1518" b="1873"/>
              <a:stretch>
                <a:fillRect/>
              </a:stretch>
            </p:blipFill>
            <p:spPr>
              <a:xfrm>
                <a:off x="6666858" y="4311651"/>
                <a:ext cx="1177925" cy="650875"/>
              </a:xfrm>
              <a:custGeom>
                <a:avLst/>
                <a:gdLst>
                  <a:gd name="connsiteX0" fmla="*/ 15608 w 1177925"/>
                  <a:gd name="connsiteY0" fmla="*/ 0 h 650875"/>
                  <a:gd name="connsiteX1" fmla="*/ 1162317 w 1177925"/>
                  <a:gd name="connsiteY1" fmla="*/ 0 h 650875"/>
                  <a:gd name="connsiteX2" fmla="*/ 1177925 w 1177925"/>
                  <a:gd name="connsiteY2" fmla="*/ 15608 h 650875"/>
                  <a:gd name="connsiteX3" fmla="*/ 1177925 w 1177925"/>
                  <a:gd name="connsiteY3" fmla="*/ 635267 h 650875"/>
                  <a:gd name="connsiteX4" fmla="*/ 1162317 w 1177925"/>
                  <a:gd name="connsiteY4" fmla="*/ 650875 h 650875"/>
                  <a:gd name="connsiteX5" fmla="*/ 15608 w 1177925"/>
                  <a:gd name="connsiteY5" fmla="*/ 650875 h 650875"/>
                  <a:gd name="connsiteX6" fmla="*/ 0 w 1177925"/>
                  <a:gd name="connsiteY6" fmla="*/ 635267 h 650875"/>
                  <a:gd name="connsiteX7" fmla="*/ 0 w 1177925"/>
                  <a:gd name="connsiteY7" fmla="*/ 15608 h 650875"/>
                  <a:gd name="connsiteX8" fmla="*/ 15608 w 1177925"/>
                  <a:gd name="connsiteY8" fmla="*/ 0 h 650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7925" h="650875">
                    <a:moveTo>
                      <a:pt x="15608" y="0"/>
                    </a:moveTo>
                    <a:lnTo>
                      <a:pt x="1162317" y="0"/>
                    </a:lnTo>
                    <a:cubicBezTo>
                      <a:pt x="1170937" y="0"/>
                      <a:pt x="1177925" y="6988"/>
                      <a:pt x="1177925" y="15608"/>
                    </a:cubicBezTo>
                    <a:lnTo>
                      <a:pt x="1177925" y="635267"/>
                    </a:lnTo>
                    <a:cubicBezTo>
                      <a:pt x="1177925" y="643887"/>
                      <a:pt x="1170937" y="650875"/>
                      <a:pt x="1162317" y="650875"/>
                    </a:cubicBezTo>
                    <a:lnTo>
                      <a:pt x="15608" y="650875"/>
                    </a:lnTo>
                    <a:cubicBezTo>
                      <a:pt x="6988" y="650875"/>
                      <a:pt x="0" y="643887"/>
                      <a:pt x="0" y="635267"/>
                    </a:cubicBezTo>
                    <a:lnTo>
                      <a:pt x="0" y="15608"/>
                    </a:lnTo>
                    <a:cubicBezTo>
                      <a:pt x="0" y="6988"/>
                      <a:pt x="6988" y="0"/>
                      <a:pt x="15608" y="0"/>
                    </a:cubicBezTo>
                    <a:close/>
                  </a:path>
                </a:pathLst>
              </a:custGeom>
            </p:spPr>
          </p:pic>
          <p:sp>
            <p:nvSpPr>
              <p:cNvPr id="12" name="Rectangle 11"/>
              <p:cNvSpPr/>
              <p:nvPr/>
            </p:nvSpPr>
            <p:spPr bwMode="auto">
              <a:xfrm>
                <a:off x="5717381" y="4994276"/>
                <a:ext cx="226539" cy="106362"/>
              </a:xfrm>
              <a:prstGeom prst="rect">
                <a:avLst/>
              </a:prstGeom>
              <a:solidFill>
                <a:srgbClr val="505050"/>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grpSp>
      <p:sp>
        <p:nvSpPr>
          <p:cNvPr id="49" name="TextBox 4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45"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46" name="Picture 45"/>
          <p:cNvPicPr>
            <a:picLocks noChangeAspect="1"/>
          </p:cNvPicPr>
          <p:nvPr userDrawn="1"/>
        </p:nvPicPr>
        <p:blipFill>
          <a:blip r:embed="rId4">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6680622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b"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7"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6" name="Picture 5"/>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7"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6" name="Picture 5"/>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9086985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vert="horz" wrap="square" lIns="146304" tIns="91440" rIns="146304" bIns="91440" rtlCol="0" anchor="t" anchorCtr="0">
            <a:spAutoFit/>
          </a:bodyPr>
          <a:lstStyle>
            <a:lvl1pPr>
              <a:defRPr lang="en-US" sz="7200" spc="-100" dirty="0">
                <a:gradFill>
                  <a:gsLst>
                    <a:gs pos="100000">
                      <a:schemeClr val="tx1"/>
                    </a:gs>
                    <a:gs pos="0">
                      <a:schemeClr val="tx1"/>
                    </a:gs>
                  </a:gsLst>
                  <a:lin ang="5400000" scaled="0"/>
                </a:gradFill>
              </a:defRPr>
            </a:lvl1pPr>
          </a:lstStyle>
          <a:p>
            <a:pPr lvl="0"/>
            <a:r>
              <a:rPr lang="en-US" dirty="0"/>
              <a:t>Section title</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7"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6" name="Picture 5"/>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2662911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87425">
                      <a:schemeClr val="tx1"/>
                    </a:gs>
                    <a:gs pos="67000">
                      <a:schemeClr val="tx1"/>
                    </a:gs>
                  </a:gsLst>
                  <a:lin ang="5400000" scaled="0"/>
                </a:gradFill>
              </a:defRPr>
            </a:lvl1pPr>
          </a:lstStyle>
          <a:p>
            <a:r>
              <a:rPr lang="en-US" dirty="0"/>
              <a:t>Section title</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7"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6" name="Picture 5"/>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8090363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vert="horz" wrap="square" lIns="146304" tIns="91440" rIns="146304" bIns="91440" rtlCol="0" anchor="t" anchorCtr="0">
            <a:spAutoFit/>
          </a:bodyPr>
          <a:lstStyle>
            <a:lvl1pPr>
              <a:defRPr lang="en-US" sz="7200" spc="-100" dirty="0">
                <a:gradFill>
                  <a:gsLst>
                    <a:gs pos="94012">
                      <a:srgbClr val="262626"/>
                    </a:gs>
                    <a:gs pos="37000">
                      <a:srgbClr val="262626"/>
                    </a:gs>
                  </a:gsLst>
                  <a:lin ang="5400000" scaled="0"/>
                </a:gradFill>
              </a:defRPr>
            </a:lvl1pPr>
          </a:lstStyle>
          <a:p>
            <a:pPr lvl="0"/>
            <a:r>
              <a:rPr lang="en-US" dirty="0"/>
              <a:t>Section title</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7"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6" name="Picture 5"/>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728849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4371">
                      <a:srgbClr val="262626"/>
                    </a:gs>
                    <a:gs pos="36000">
                      <a:srgbClr val="262626"/>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6" name="Picture 5"/>
          <p:cNvPicPr>
            <a:picLocks noChangeAspect="1"/>
          </p:cNvPicPr>
          <p:nvPr userDrawn="1"/>
        </p:nvPicPr>
        <p:blipFill>
          <a:blip r:embed="rId3"/>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366974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8" name="TextBox 7"/>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5" name="Picture 4"/>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311556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8" name="TextBox 7"/>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5" name="Picture 4"/>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
        <p:nvSpPr>
          <p:cNvPr id="8" name="TextBox 7"/>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5" name="Picture 4"/>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2501599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16"/>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8" name="Picture 7"/>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531337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
        <p:nvSpPr>
          <p:cNvPr id="8" name="TextBox 7"/>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5" name="Picture 4"/>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9323907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Full gray layout">
    <p:bg>
      <p:bgPr>
        <a:solidFill>
          <a:schemeClr val="bg2">
            <a:lumMod val="20000"/>
            <a:lumOff val="80000"/>
          </a:schemeClr>
        </a:solidFill>
        <a:effectLst/>
      </p:bgPr>
    </p:bg>
    <p:spTree>
      <p:nvGrpSpPr>
        <p:cNvPr id="1" name=""/>
        <p:cNvGrpSpPr/>
        <p:nvPr/>
      </p:nvGrpSpPr>
      <p:grpSpPr>
        <a:xfrm>
          <a:off x="0" y="0"/>
          <a:ext cx="0" cy="0"/>
          <a:chOff x="0" y="0"/>
          <a:chExt cx="0" cy="0"/>
        </a:xfrm>
      </p:grpSpPr>
      <p:sp>
        <p:nvSpPr>
          <p:cNvPr id="5" name="Rectangle 4"/>
          <p:cNvSpPr/>
          <p:nvPr userDrawn="1"/>
        </p:nvSpPr>
        <p:spPr bwMode="auto">
          <a:xfrm>
            <a:off x="0" y="6350000"/>
            <a:ext cx="12436475" cy="644525"/>
          </a:xfrm>
          <a:prstGeom prst="rect">
            <a:avLst/>
          </a:prstGeom>
          <a:solidFill>
            <a:schemeClr val="bg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8"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5"/>
          <p:cNvSpPr>
            <a:spLocks noGrp="1"/>
          </p:cNvSpPr>
          <p:nvPr>
            <p:ph type="title"/>
          </p:nvPr>
        </p:nvSpPr>
        <p:spPr>
          <a:xfrm>
            <a:off x="274639" y="295274"/>
            <a:ext cx="11889564" cy="917575"/>
          </a:xfrm>
        </p:spPr>
        <p:txBody>
          <a:bodyPr/>
          <a:lstStyle/>
          <a:p>
            <a:r>
              <a:rPr lang="en-US"/>
              <a:t>Click to edit Master title style</a:t>
            </a:r>
          </a:p>
        </p:txBody>
      </p:sp>
      <p:sp>
        <p:nvSpPr>
          <p:cNvPr id="13" name="Footer Placeholder 4"/>
          <p:cNvSpPr>
            <a:spLocks noGrp="1"/>
          </p:cNvSpPr>
          <p:nvPr>
            <p:ph type="ftr" sz="quarter" idx="11"/>
          </p:nvPr>
        </p:nvSpPr>
        <p:spPr>
          <a:xfrm>
            <a:off x="7964488" y="295272"/>
            <a:ext cx="4197350" cy="371475"/>
          </a:xfrm>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15" name="TextBox 14"/>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11" name="Picture 10"/>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931375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Vision slide">
    <p:spTree>
      <p:nvGrpSpPr>
        <p:cNvPr id="1" name=""/>
        <p:cNvGrpSpPr/>
        <p:nvPr/>
      </p:nvGrpSpPr>
      <p:grpSpPr>
        <a:xfrm>
          <a:off x="0" y="0"/>
          <a:ext cx="0" cy="0"/>
          <a:chOff x="0" y="0"/>
          <a:chExt cx="0" cy="0"/>
        </a:xfrm>
      </p:grpSpPr>
      <p:pic>
        <p:nvPicPr>
          <p:cNvPr id="175" name="Picture 174"/>
          <p:cNvPicPr>
            <a:picLocks noChangeAspect="1"/>
          </p:cNvPicPr>
          <p:nvPr userDrawn="1"/>
        </p:nvPicPr>
        <p:blipFill rotWithShape="1">
          <a:blip r:embed="rId2">
            <a:extLst>
              <a:ext uri="{28A0092B-C50C-407E-A947-70E740481C1C}">
                <a14:useLocalDpi xmlns:a14="http://schemas.microsoft.com/office/drawing/2010/main" val="0"/>
              </a:ext>
            </a:extLst>
          </a:blip>
          <a:srcRect t="27820"/>
          <a:stretch/>
        </p:blipFill>
        <p:spPr>
          <a:xfrm>
            <a:off x="344739" y="4629849"/>
            <a:ext cx="3820414" cy="1839729"/>
          </a:xfrm>
          <a:prstGeom prst="rect">
            <a:avLst/>
          </a:prstGeom>
        </p:spPr>
      </p:pic>
      <p:pic>
        <p:nvPicPr>
          <p:cNvPr id="176" name="Picture 175"/>
          <p:cNvPicPr>
            <a:picLocks noChangeAspect="1"/>
          </p:cNvPicPr>
          <p:nvPr userDrawn="1"/>
        </p:nvPicPr>
        <p:blipFill rotWithShape="1">
          <a:blip r:embed="rId3" cstate="hqprint">
            <a:extLst>
              <a:ext uri="{28A0092B-C50C-407E-A947-70E740481C1C}">
                <a14:useLocalDpi xmlns:a14="http://schemas.microsoft.com/office/drawing/2010/main"/>
              </a:ext>
            </a:extLst>
          </a:blip>
          <a:srcRect t="3263" b="6784"/>
          <a:stretch/>
        </p:blipFill>
        <p:spPr>
          <a:xfrm>
            <a:off x="8313402" y="4629850"/>
            <a:ext cx="3820420" cy="1839729"/>
          </a:xfrm>
          <a:prstGeom prst="rect">
            <a:avLst/>
          </a:prstGeom>
        </p:spPr>
      </p:pic>
      <p:pic>
        <p:nvPicPr>
          <p:cNvPr id="177" name="Picture 176"/>
          <p:cNvPicPr>
            <a:picLocks noChangeAspect="1"/>
          </p:cNvPicPr>
          <p:nvPr userDrawn="1"/>
        </p:nvPicPr>
        <p:blipFill rotWithShape="1">
          <a:blip r:embed="rId4" cstate="hqprint">
            <a:extLst>
              <a:ext uri="{28A0092B-C50C-407E-A947-70E740481C1C}">
                <a14:useLocalDpi xmlns:a14="http://schemas.microsoft.com/office/drawing/2010/main"/>
              </a:ext>
            </a:extLst>
          </a:blip>
          <a:srcRect t="7545" b="2181"/>
          <a:stretch/>
        </p:blipFill>
        <p:spPr>
          <a:xfrm>
            <a:off x="4329072" y="4629849"/>
            <a:ext cx="3820419" cy="1839728"/>
          </a:xfrm>
          <a:prstGeom prst="rect">
            <a:avLst/>
          </a:prstGeom>
        </p:spPr>
      </p:pic>
      <p:sp>
        <p:nvSpPr>
          <p:cNvPr id="178" name="Rectangle 177"/>
          <p:cNvSpPr/>
          <p:nvPr userDrawn="1"/>
        </p:nvSpPr>
        <p:spPr bwMode="auto">
          <a:xfrm>
            <a:off x="1780" y="-1"/>
            <a:ext cx="12433813" cy="245260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23" tIns="46623" rIns="46623" bIns="46623" numCol="1" spcCol="0" rtlCol="0" fromWordArt="0" anchor="ctr" anchorCtr="0" forceAA="0" compatLnSpc="1">
            <a:prstTxWarp prst="textNoShape">
              <a:avLst/>
            </a:prstTxWarp>
            <a:noAutofit/>
          </a:bodyPr>
          <a:lstStyle/>
          <a:p>
            <a:pPr algn="ctr" defTabSz="932110" fontAlgn="base">
              <a:spcBef>
                <a:spcPct val="0"/>
              </a:spcBef>
              <a:spcAft>
                <a:spcPct val="0"/>
              </a:spcAft>
            </a:pPr>
            <a:endParaRPr lang="en-US" sz="2244" dirty="0">
              <a:gradFill>
                <a:gsLst>
                  <a:gs pos="0">
                    <a:srgbClr val="FFFFFF"/>
                  </a:gs>
                  <a:gs pos="100000">
                    <a:srgbClr val="FFFFFF"/>
                  </a:gs>
                </a:gsLst>
                <a:lin ang="5400000" scaled="0"/>
              </a:gradFill>
              <a:ea typeface="Segoe UI" pitchFamily="34" charset="0"/>
              <a:cs typeface="Segoe UI" pitchFamily="34" charset="0"/>
            </a:endParaRPr>
          </a:p>
        </p:txBody>
      </p:sp>
      <p:sp>
        <p:nvSpPr>
          <p:cNvPr id="179" name="Text Placeholder 2"/>
          <p:cNvSpPr txBox="1">
            <a:spLocks/>
          </p:cNvSpPr>
          <p:nvPr userDrawn="1"/>
        </p:nvSpPr>
        <p:spPr>
          <a:xfrm>
            <a:off x="248257" y="1065999"/>
            <a:ext cx="3604069" cy="333854"/>
          </a:xfrm>
          <a:prstGeom prst="rect">
            <a:avLst/>
          </a:prstGeom>
        </p:spPr>
        <p:txBody>
          <a:bodyPr/>
          <a:lstStyle>
            <a:lvl1pPr marL="116575" marR="0" indent="0" algn="l" defTabSz="932559" rtl="0" eaLnBrk="1" fontAlgn="auto" latinLnBrk="0" hangingPunct="1">
              <a:lnSpc>
                <a:spcPct val="90000"/>
              </a:lnSpc>
              <a:spcBef>
                <a:spcPct val="20000"/>
              </a:spcBef>
              <a:spcAft>
                <a:spcPts val="0"/>
              </a:spcAft>
              <a:buClrTx/>
              <a:buSzPct val="80000"/>
              <a:buFontTx/>
              <a:buNone/>
              <a:tabLst/>
              <a:defRPr sz="2448" kern="1200" spc="-71" baseline="0">
                <a:solidFill>
                  <a:srgbClr val="505050"/>
                </a:solidFill>
                <a:latin typeface="+mn-lt"/>
                <a:ea typeface="+mn-ea"/>
                <a:cs typeface="+mn-cs"/>
              </a:defRPr>
            </a:lvl1pPr>
            <a:lvl2pPr marL="584492" marR="0" indent="-238007" algn="l" defTabSz="932559"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solidFill>
                  <a:srgbClr val="505050"/>
                </a:solidFill>
                <a:latin typeface="+mn-lt"/>
                <a:ea typeface="+mn-ea"/>
                <a:cs typeface="+mn-cs"/>
              </a:defRPr>
            </a:lvl2pPr>
            <a:lvl3pPr marL="814403"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814403" algn="l"/>
              </a:tabLst>
              <a:defRPr sz="2040" kern="1200" spc="0" baseline="0">
                <a:solidFill>
                  <a:srgbClr val="505050"/>
                </a:solidFill>
                <a:latin typeface="+mn-lt"/>
                <a:ea typeface="+mn-ea"/>
                <a:cs typeface="+mn-cs"/>
              </a:defRPr>
            </a:lvl3pPr>
            <a:lvl4pPr marL="1050791" marR="0" indent="-236387" algn="l" defTabSz="932559" rtl="0" eaLnBrk="1" fontAlgn="auto" latinLnBrk="0" hangingPunct="1">
              <a:lnSpc>
                <a:spcPct val="90000"/>
              </a:lnSpc>
              <a:spcBef>
                <a:spcPct val="20000"/>
              </a:spcBef>
              <a:spcAft>
                <a:spcPts val="0"/>
              </a:spcAft>
              <a:buClrTx/>
              <a:buSzPct val="90000"/>
              <a:buFont typeface="Wingdings" pitchFamily="2" charset="2"/>
              <a:buChar char="§"/>
              <a:tabLst/>
              <a:defRPr sz="1836" kern="1200" spc="0" baseline="0">
                <a:solidFill>
                  <a:srgbClr val="505050"/>
                </a:solidFill>
                <a:latin typeface="+mn-lt"/>
                <a:ea typeface="+mn-ea"/>
                <a:cs typeface="+mn-cs"/>
              </a:defRPr>
            </a:lvl4pPr>
            <a:lvl5pPr marL="1280702"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1280702" algn="l"/>
              </a:tabLst>
              <a:defRPr sz="1836" kern="1200" spc="0" baseline="0">
                <a:solidFill>
                  <a:srgbClr val="505050"/>
                </a:soli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r>
              <a:rPr lang="en-US" sz="2081" spc="0" dirty="0">
                <a:solidFill>
                  <a:srgbClr val="FFFFFF"/>
                </a:solidFill>
                <a:latin typeface="Segoe UI Semibold" panose="020B0702040204020203" pitchFamily="34" charset="0"/>
              </a:rPr>
              <a:t>WHAT CAN I BUILD?</a:t>
            </a:r>
          </a:p>
        </p:txBody>
      </p:sp>
      <p:sp>
        <p:nvSpPr>
          <p:cNvPr id="180" name="Title 2"/>
          <p:cNvSpPr txBox="1">
            <a:spLocks/>
          </p:cNvSpPr>
          <p:nvPr userDrawn="1"/>
        </p:nvSpPr>
        <p:spPr>
          <a:xfrm>
            <a:off x="280988" y="301152"/>
            <a:ext cx="12126254" cy="935842"/>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799" dirty="0">
                <a:solidFill>
                  <a:schemeClr val="bg1"/>
                </a:solidFill>
              </a:rPr>
              <a:t>Office Platform</a:t>
            </a:r>
          </a:p>
        </p:txBody>
      </p:sp>
      <p:sp>
        <p:nvSpPr>
          <p:cNvPr id="181" name="Freeform 131"/>
          <p:cNvSpPr>
            <a:spLocks noChangeAspect="1"/>
          </p:cNvSpPr>
          <p:nvPr userDrawn="1"/>
        </p:nvSpPr>
        <p:spPr bwMode="black">
          <a:xfrm>
            <a:off x="1983216" y="1670002"/>
            <a:ext cx="543466" cy="651843"/>
          </a:xfrm>
          <a:custGeom>
            <a:avLst/>
            <a:gdLst>
              <a:gd name="T0" fmla="*/ 1710 w 1710"/>
              <a:gd name="T1" fmla="*/ 1880 h 2051"/>
              <a:gd name="T2" fmla="*/ 1710 w 1710"/>
              <a:gd name="T3" fmla="*/ 1880 h 2051"/>
              <a:gd name="T4" fmla="*/ 1710 w 1710"/>
              <a:gd name="T5" fmla="*/ 176 h 2051"/>
              <a:gd name="T6" fmla="*/ 1101 w 1710"/>
              <a:gd name="T7" fmla="*/ 0 h 2051"/>
              <a:gd name="T8" fmla="*/ 3 w 1710"/>
              <a:gd name="T9" fmla="*/ 413 h 2051"/>
              <a:gd name="T10" fmla="*/ 0 w 1710"/>
              <a:gd name="T11" fmla="*/ 413 h 2051"/>
              <a:gd name="T12" fmla="*/ 0 w 1710"/>
              <a:gd name="T13" fmla="*/ 1645 h 2051"/>
              <a:gd name="T14" fmla="*/ 375 w 1710"/>
              <a:gd name="T15" fmla="*/ 1498 h 2051"/>
              <a:gd name="T16" fmla="*/ 375 w 1710"/>
              <a:gd name="T17" fmla="*/ 496 h 2051"/>
              <a:gd name="T18" fmla="*/ 1101 w 1710"/>
              <a:gd name="T19" fmla="*/ 323 h 2051"/>
              <a:gd name="T20" fmla="*/ 1101 w 1710"/>
              <a:gd name="T21" fmla="*/ 1797 h 2051"/>
              <a:gd name="T22" fmla="*/ 0 w 1710"/>
              <a:gd name="T23" fmla="*/ 1645 h 2051"/>
              <a:gd name="T24" fmla="*/ 1101 w 1710"/>
              <a:gd name="T25" fmla="*/ 2051 h 2051"/>
              <a:gd name="T26" fmla="*/ 1101 w 1710"/>
              <a:gd name="T27" fmla="*/ 2051 h 2051"/>
              <a:gd name="T28" fmla="*/ 1710 w 1710"/>
              <a:gd name="T29" fmla="*/ 1882 h 2051"/>
              <a:gd name="T30" fmla="*/ 1710 w 1710"/>
              <a:gd name="T31" fmla="*/ 1880 h 2051"/>
              <a:gd name="T32" fmla="*/ 1710 w 1710"/>
              <a:gd name="T33" fmla="*/ 1880 h 2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10" h="2051">
                <a:moveTo>
                  <a:pt x="1710" y="1880"/>
                </a:moveTo>
                <a:lnTo>
                  <a:pt x="1710" y="1880"/>
                </a:lnTo>
                <a:lnTo>
                  <a:pt x="1710" y="176"/>
                </a:lnTo>
                <a:lnTo>
                  <a:pt x="1101" y="0"/>
                </a:lnTo>
                <a:lnTo>
                  <a:pt x="3" y="413"/>
                </a:lnTo>
                <a:lnTo>
                  <a:pt x="0" y="413"/>
                </a:lnTo>
                <a:lnTo>
                  <a:pt x="0" y="1645"/>
                </a:lnTo>
                <a:lnTo>
                  <a:pt x="375" y="1498"/>
                </a:lnTo>
                <a:lnTo>
                  <a:pt x="375" y="496"/>
                </a:lnTo>
                <a:lnTo>
                  <a:pt x="1101" y="323"/>
                </a:lnTo>
                <a:lnTo>
                  <a:pt x="1101" y="1797"/>
                </a:lnTo>
                <a:lnTo>
                  <a:pt x="0" y="1645"/>
                </a:lnTo>
                <a:lnTo>
                  <a:pt x="1101" y="2051"/>
                </a:lnTo>
                <a:lnTo>
                  <a:pt x="1101" y="2051"/>
                </a:lnTo>
                <a:lnTo>
                  <a:pt x="1710" y="1882"/>
                </a:lnTo>
                <a:lnTo>
                  <a:pt x="1710" y="1880"/>
                </a:lnTo>
                <a:lnTo>
                  <a:pt x="1710" y="1880"/>
                </a:lnTo>
                <a:close/>
              </a:path>
            </a:pathLst>
          </a:custGeom>
          <a:solidFill>
            <a:schemeClr val="bg1"/>
          </a:solidFill>
          <a:ln>
            <a:noFill/>
          </a:ln>
          <a:extLst/>
        </p:spPr>
        <p:txBody>
          <a:bodyPr vert="horz" wrap="square" lIns="91427" tIns="45713" rIns="91427" bIns="45713" numCol="1" anchor="t" anchorCtr="0" compatLnSpc="1">
            <a:prstTxWarp prst="textNoShape">
              <a:avLst/>
            </a:prstTxWarp>
          </a:bodyPr>
          <a:lstStyle/>
          <a:p>
            <a:pPr algn="ctr" defTabSz="932563"/>
            <a:endParaRPr lang="en-US" dirty="0">
              <a:solidFill>
                <a:srgbClr val="505050"/>
              </a:solidFill>
            </a:endParaRPr>
          </a:p>
        </p:txBody>
      </p:sp>
      <p:sp>
        <p:nvSpPr>
          <p:cNvPr id="182" name="Freeform 5"/>
          <p:cNvSpPr>
            <a:spLocks noChangeAspect="1"/>
          </p:cNvSpPr>
          <p:nvPr userDrawn="1"/>
        </p:nvSpPr>
        <p:spPr bwMode="black">
          <a:xfrm>
            <a:off x="5730852" y="1695237"/>
            <a:ext cx="1016867" cy="601374"/>
          </a:xfrm>
          <a:custGeom>
            <a:avLst/>
            <a:gdLst>
              <a:gd name="T0" fmla="*/ 1942 w 2359"/>
              <a:gd name="T1" fmla="*/ 1394 h 1394"/>
              <a:gd name="T2" fmla="*/ 416 w 2359"/>
              <a:gd name="T3" fmla="*/ 1394 h 1394"/>
              <a:gd name="T4" fmla="*/ 0 w 2359"/>
              <a:gd name="T5" fmla="*/ 971 h 1394"/>
              <a:gd name="T6" fmla="*/ 416 w 2359"/>
              <a:gd name="T7" fmla="*/ 552 h 1394"/>
              <a:gd name="T8" fmla="*/ 517 w 2359"/>
              <a:gd name="T9" fmla="*/ 565 h 1394"/>
              <a:gd name="T10" fmla="*/ 925 w 2359"/>
              <a:gd name="T11" fmla="*/ 221 h 1394"/>
              <a:gd name="T12" fmla="*/ 1175 w 2359"/>
              <a:gd name="T13" fmla="*/ 305 h 1394"/>
              <a:gd name="T14" fmla="*/ 1578 w 2359"/>
              <a:gd name="T15" fmla="*/ 0 h 1394"/>
              <a:gd name="T16" fmla="*/ 1982 w 2359"/>
              <a:gd name="T17" fmla="*/ 424 h 1394"/>
              <a:gd name="T18" fmla="*/ 1968 w 2359"/>
              <a:gd name="T19" fmla="*/ 552 h 1394"/>
              <a:gd name="T20" fmla="*/ 2359 w 2359"/>
              <a:gd name="T21" fmla="*/ 971 h 1394"/>
              <a:gd name="T22" fmla="*/ 1942 w 2359"/>
              <a:gd name="T23" fmla="*/ 1394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59" h="1394">
                <a:moveTo>
                  <a:pt x="1942" y="1394"/>
                </a:moveTo>
                <a:cubicBezTo>
                  <a:pt x="416" y="1394"/>
                  <a:pt x="416" y="1394"/>
                  <a:pt x="416" y="1394"/>
                </a:cubicBezTo>
                <a:cubicBezTo>
                  <a:pt x="193" y="1394"/>
                  <a:pt x="0" y="1200"/>
                  <a:pt x="0" y="971"/>
                </a:cubicBezTo>
                <a:cubicBezTo>
                  <a:pt x="0" y="741"/>
                  <a:pt x="193" y="552"/>
                  <a:pt x="416" y="552"/>
                </a:cubicBezTo>
                <a:cubicBezTo>
                  <a:pt x="451" y="552"/>
                  <a:pt x="487" y="556"/>
                  <a:pt x="517" y="565"/>
                </a:cubicBezTo>
                <a:cubicBezTo>
                  <a:pt x="552" y="362"/>
                  <a:pt x="719" y="221"/>
                  <a:pt x="925" y="221"/>
                </a:cubicBezTo>
                <a:cubicBezTo>
                  <a:pt x="1021" y="221"/>
                  <a:pt x="1105" y="247"/>
                  <a:pt x="1175" y="305"/>
                </a:cubicBezTo>
                <a:cubicBezTo>
                  <a:pt x="1227" y="128"/>
                  <a:pt x="1394" y="0"/>
                  <a:pt x="1578" y="0"/>
                </a:cubicBezTo>
                <a:cubicBezTo>
                  <a:pt x="1802" y="0"/>
                  <a:pt x="1982" y="190"/>
                  <a:pt x="1982" y="424"/>
                </a:cubicBezTo>
                <a:cubicBezTo>
                  <a:pt x="1982" y="468"/>
                  <a:pt x="1977" y="512"/>
                  <a:pt x="1968" y="552"/>
                </a:cubicBezTo>
                <a:cubicBezTo>
                  <a:pt x="2188" y="565"/>
                  <a:pt x="2359" y="750"/>
                  <a:pt x="2359" y="971"/>
                </a:cubicBezTo>
                <a:cubicBezTo>
                  <a:pt x="2359" y="1205"/>
                  <a:pt x="2170" y="1394"/>
                  <a:pt x="1942" y="1394"/>
                </a:cubicBezTo>
                <a:close/>
              </a:path>
            </a:pathLst>
          </a:custGeom>
          <a:ln w="38100">
            <a:solidFill>
              <a:schemeClr val="bg1"/>
            </a:solidFill>
          </a:ln>
        </p:spPr>
        <p:txBody>
          <a:bodyPr vert="horz" wrap="square" lIns="91427" tIns="45713" rIns="91427" bIns="45713" numCol="1" anchor="t" anchorCtr="0" compatLnSpc="1">
            <a:prstTxWarp prst="textNoShape">
              <a:avLst/>
            </a:prstTxWarp>
          </a:bodyPr>
          <a:lstStyle/>
          <a:p>
            <a:pPr defTabSz="932563"/>
            <a:endParaRPr lang="en-US" dirty="0">
              <a:solidFill>
                <a:srgbClr val="505050"/>
              </a:solidFill>
            </a:endParaRPr>
          </a:p>
        </p:txBody>
      </p:sp>
      <p:grpSp>
        <p:nvGrpSpPr>
          <p:cNvPr id="183" name="Group 182"/>
          <p:cNvGrpSpPr/>
          <p:nvPr userDrawn="1"/>
        </p:nvGrpSpPr>
        <p:grpSpPr>
          <a:xfrm>
            <a:off x="10065030" y="1680068"/>
            <a:ext cx="624747" cy="631712"/>
            <a:chOff x="4420977" y="3337861"/>
            <a:chExt cx="889375" cy="899290"/>
          </a:xfrm>
          <a:solidFill>
            <a:srgbClr val="F8F8F8"/>
          </a:solidFill>
        </p:grpSpPr>
        <p:sp>
          <p:nvSpPr>
            <p:cNvPr id="184" name="Oval 183"/>
            <p:cNvSpPr/>
            <p:nvPr/>
          </p:nvSpPr>
          <p:spPr bwMode="auto">
            <a:xfrm>
              <a:off x="4468482" y="3450061"/>
              <a:ext cx="787090" cy="787090"/>
            </a:xfrm>
            <a:prstGeom prst="ellipse">
              <a:avLst/>
            </a:prstGeom>
            <a:no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5" name="Oval 184"/>
            <p:cNvSpPr/>
            <p:nvPr/>
          </p:nvSpPr>
          <p:spPr bwMode="auto">
            <a:xfrm>
              <a:off x="4724324" y="3337861"/>
              <a:ext cx="275406" cy="275406"/>
            </a:xfrm>
            <a:prstGeom prst="ellipse">
              <a:avLst/>
            </a:prstGeom>
            <a:solidFill>
              <a:schemeClr val="accent1"/>
            </a:solid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6" name="Oval 185"/>
            <p:cNvSpPr/>
            <p:nvPr/>
          </p:nvSpPr>
          <p:spPr bwMode="auto">
            <a:xfrm>
              <a:off x="5034946" y="3889765"/>
              <a:ext cx="275406" cy="275406"/>
            </a:xfrm>
            <a:prstGeom prst="ellipse">
              <a:avLst/>
            </a:prstGeom>
            <a:solidFill>
              <a:schemeClr val="accent1"/>
            </a:solid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7" name="Oval 186"/>
            <p:cNvSpPr/>
            <p:nvPr/>
          </p:nvSpPr>
          <p:spPr bwMode="auto">
            <a:xfrm>
              <a:off x="4420977" y="3889765"/>
              <a:ext cx="275406" cy="275406"/>
            </a:xfrm>
            <a:prstGeom prst="ellipse">
              <a:avLst/>
            </a:prstGeom>
            <a:solidFill>
              <a:schemeClr val="accent1"/>
            </a:solid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cxnSp>
        <p:nvCxnSpPr>
          <p:cNvPr id="188" name="Straight Arrow Connector 187"/>
          <p:cNvCxnSpPr/>
          <p:nvPr userDrawn="1"/>
        </p:nvCxnSpPr>
        <p:spPr>
          <a:xfrm>
            <a:off x="2815151" y="1996925"/>
            <a:ext cx="2654118" cy="0"/>
          </a:xfrm>
          <a:prstGeom prst="straightConnector1">
            <a:avLst/>
          </a:prstGeom>
          <a:ln w="19050">
            <a:solidFill>
              <a:schemeClr val="bg1"/>
            </a:solidFill>
            <a:headEnd type="none"/>
            <a:tailEnd type="oval" w="lg" len="lg"/>
          </a:ln>
        </p:spPr>
        <p:style>
          <a:lnRef idx="1">
            <a:schemeClr val="accent1"/>
          </a:lnRef>
          <a:fillRef idx="0">
            <a:schemeClr val="accent1"/>
          </a:fillRef>
          <a:effectRef idx="0">
            <a:schemeClr val="accent1"/>
          </a:effectRef>
          <a:fontRef idx="minor">
            <a:schemeClr val="tx1"/>
          </a:fontRef>
        </p:style>
      </p:cxnSp>
      <p:cxnSp>
        <p:nvCxnSpPr>
          <p:cNvPr id="189" name="Straight Arrow Connector 188"/>
          <p:cNvCxnSpPr/>
          <p:nvPr userDrawn="1"/>
        </p:nvCxnSpPr>
        <p:spPr>
          <a:xfrm>
            <a:off x="7160529" y="1996925"/>
            <a:ext cx="2654118" cy="0"/>
          </a:xfrm>
          <a:prstGeom prst="straightConnector1">
            <a:avLst/>
          </a:prstGeom>
          <a:ln w="19050">
            <a:solidFill>
              <a:schemeClr val="bg1"/>
            </a:solidFill>
            <a:headEnd type="none"/>
            <a:tailEnd type="oval" w="lg" len="lg"/>
          </a:ln>
        </p:spPr>
        <p:style>
          <a:lnRef idx="1">
            <a:schemeClr val="accent1"/>
          </a:lnRef>
          <a:fillRef idx="0">
            <a:schemeClr val="accent1"/>
          </a:fillRef>
          <a:effectRef idx="0">
            <a:schemeClr val="accent1"/>
          </a:effectRef>
          <a:fontRef idx="minor">
            <a:schemeClr val="tx1"/>
          </a:fontRef>
        </p:style>
      </p:cxnSp>
      <p:sp>
        <p:nvSpPr>
          <p:cNvPr id="190" name="TextBox 189"/>
          <p:cNvSpPr txBox="1"/>
          <p:nvPr userDrawn="1"/>
        </p:nvSpPr>
        <p:spPr>
          <a:xfrm>
            <a:off x="344739" y="2742775"/>
            <a:ext cx="3820416" cy="1935044"/>
          </a:xfrm>
          <a:prstGeom prst="rect">
            <a:avLst/>
          </a:prstGeom>
          <a:solidFill>
            <a:srgbClr val="505050"/>
          </a:solidFill>
        </p:spPr>
        <p:txBody>
          <a:bodyPr wrap="square" lIns="279781" tIns="373041" rIns="186521" bIns="149217" rtlCol="0">
            <a:noAutofit/>
          </a:bodyPr>
          <a:lstStyle/>
          <a:p>
            <a:pPr>
              <a:lnSpc>
                <a:spcPct val="90000"/>
              </a:lnSpc>
              <a:spcAft>
                <a:spcPts val="612"/>
              </a:spcAft>
            </a:pPr>
            <a:r>
              <a:rPr lang="en-US" sz="2040" dirty="0">
                <a:solidFill>
                  <a:schemeClr val="bg1"/>
                </a:solidFill>
                <a:latin typeface="Segoe UI Semibold" panose="020B0702040204020203" pitchFamily="34" charset="0"/>
              </a:rPr>
              <a:t>ADD-INS AND WEB PARTS:</a:t>
            </a:r>
          </a:p>
          <a:p>
            <a:pPr>
              <a:lnSpc>
                <a:spcPct val="90000"/>
              </a:lnSpc>
              <a:spcAft>
                <a:spcPts val="612"/>
              </a:spcAft>
            </a:pPr>
            <a:r>
              <a:rPr lang="en-US" sz="1836" dirty="0">
                <a:solidFill>
                  <a:schemeClr val="bg1"/>
                </a:solidFill>
              </a:rPr>
              <a:t>Make your solution a native </a:t>
            </a:r>
            <a:br>
              <a:rPr lang="en-US" sz="1836" dirty="0">
                <a:solidFill>
                  <a:schemeClr val="bg1"/>
                </a:solidFill>
              </a:rPr>
            </a:br>
            <a:r>
              <a:rPr lang="en-US" sz="1836" dirty="0">
                <a:solidFill>
                  <a:schemeClr val="bg1"/>
                </a:solidFill>
              </a:rPr>
              <a:t>part of the modern Office</a:t>
            </a:r>
          </a:p>
        </p:txBody>
      </p:sp>
      <p:sp>
        <p:nvSpPr>
          <p:cNvPr id="191" name="TextBox 190"/>
          <p:cNvSpPr txBox="1"/>
          <p:nvPr userDrawn="1"/>
        </p:nvSpPr>
        <p:spPr>
          <a:xfrm>
            <a:off x="4329074" y="2742775"/>
            <a:ext cx="3820416" cy="1935044"/>
          </a:xfrm>
          <a:prstGeom prst="rect">
            <a:avLst/>
          </a:prstGeom>
          <a:solidFill>
            <a:srgbClr val="505050"/>
          </a:solidFill>
        </p:spPr>
        <p:txBody>
          <a:bodyPr wrap="square" lIns="279781" tIns="373041" rIns="186521" bIns="149217" rtlCol="0">
            <a:noAutofit/>
          </a:bodyPr>
          <a:lstStyle/>
          <a:p>
            <a:pPr>
              <a:lnSpc>
                <a:spcPct val="90000"/>
              </a:lnSpc>
              <a:spcAft>
                <a:spcPts val="612"/>
              </a:spcAft>
            </a:pPr>
            <a:r>
              <a:rPr lang="en-US" sz="2040" dirty="0">
                <a:solidFill>
                  <a:schemeClr val="bg1"/>
                </a:solidFill>
                <a:latin typeface="Segoe UI Semibold" panose="020B0702040204020203" pitchFamily="34" charset="0"/>
              </a:rPr>
              <a:t>WEB AND DEVICES APPS:</a:t>
            </a:r>
          </a:p>
          <a:p>
            <a:pPr>
              <a:lnSpc>
                <a:spcPct val="90000"/>
              </a:lnSpc>
              <a:spcAft>
                <a:spcPts val="612"/>
              </a:spcAft>
            </a:pPr>
            <a:r>
              <a:rPr lang="en-US" sz="1836" dirty="0">
                <a:solidFill>
                  <a:schemeClr val="bg1"/>
                </a:solidFill>
              </a:rPr>
              <a:t>Build smarter apps by </a:t>
            </a:r>
            <a:br>
              <a:rPr lang="en-US" sz="1836" dirty="0">
                <a:solidFill>
                  <a:schemeClr val="bg1"/>
                </a:solidFill>
              </a:rPr>
            </a:br>
            <a:r>
              <a:rPr lang="en-US" sz="1836" dirty="0">
                <a:solidFill>
                  <a:schemeClr val="bg1"/>
                </a:solidFill>
              </a:rPr>
              <a:t>connecting to Office services</a:t>
            </a:r>
          </a:p>
        </p:txBody>
      </p:sp>
      <p:sp>
        <p:nvSpPr>
          <p:cNvPr id="192" name="TextBox 191"/>
          <p:cNvSpPr txBox="1"/>
          <p:nvPr userDrawn="1"/>
        </p:nvSpPr>
        <p:spPr>
          <a:xfrm>
            <a:off x="8313408" y="2742775"/>
            <a:ext cx="3820416" cy="1935044"/>
          </a:xfrm>
          <a:prstGeom prst="rect">
            <a:avLst/>
          </a:prstGeom>
          <a:solidFill>
            <a:srgbClr val="505050"/>
          </a:solidFill>
        </p:spPr>
        <p:txBody>
          <a:bodyPr wrap="square" lIns="279781" tIns="373041" rIns="186521" bIns="149217" rtlCol="0">
            <a:noAutofit/>
          </a:bodyPr>
          <a:lstStyle/>
          <a:p>
            <a:pPr>
              <a:lnSpc>
                <a:spcPct val="90000"/>
              </a:lnSpc>
              <a:spcAft>
                <a:spcPts val="612"/>
              </a:spcAft>
            </a:pPr>
            <a:r>
              <a:rPr lang="en-US" sz="2040" dirty="0">
                <a:solidFill>
                  <a:schemeClr val="bg1"/>
                </a:solidFill>
                <a:latin typeface="Segoe UI Semibold" panose="020B0702040204020203" pitchFamily="34" charset="0"/>
              </a:rPr>
              <a:t>VOICE, VIDEO, CONNECTORS, AND BOTS</a:t>
            </a:r>
          </a:p>
          <a:p>
            <a:pPr>
              <a:lnSpc>
                <a:spcPct val="90000"/>
              </a:lnSpc>
              <a:spcAft>
                <a:spcPts val="612"/>
              </a:spcAft>
            </a:pPr>
            <a:r>
              <a:rPr lang="en-US" sz="1836" dirty="0">
                <a:solidFill>
                  <a:schemeClr val="bg1"/>
                </a:solidFill>
              </a:rPr>
              <a:t>Create the next generation </a:t>
            </a:r>
            <a:br>
              <a:rPr lang="en-US" sz="1836" dirty="0">
                <a:solidFill>
                  <a:schemeClr val="bg1"/>
                </a:solidFill>
              </a:rPr>
            </a:br>
            <a:r>
              <a:rPr lang="en-US" sz="1836" dirty="0">
                <a:solidFill>
                  <a:schemeClr val="bg1"/>
                </a:solidFill>
              </a:rPr>
              <a:t>of productivity solutions</a:t>
            </a:r>
          </a:p>
        </p:txBody>
      </p:sp>
      <p:sp>
        <p:nvSpPr>
          <p:cNvPr id="193" name="Isosceles Triangle 192"/>
          <p:cNvSpPr/>
          <p:nvPr userDrawn="1"/>
        </p:nvSpPr>
        <p:spPr bwMode="auto">
          <a:xfrm rot="10800000">
            <a:off x="1694750" y="2432734"/>
            <a:ext cx="1120401" cy="229070"/>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7558" tIns="47558" rIns="47558" bIns="47558" numCol="1" spcCol="0" rtlCol="0" fromWordArt="0" anchor="ctr" anchorCtr="0" forceAA="0" compatLnSpc="1">
            <a:prstTxWarp prst="textNoShape">
              <a:avLst/>
            </a:prstTxWarp>
            <a:noAutofit/>
          </a:bodyPr>
          <a:lstStyle/>
          <a:p>
            <a:pPr algn="ctr" defTabSz="950843" fontAlgn="base">
              <a:spcBef>
                <a:spcPct val="0"/>
              </a:spcBef>
              <a:spcAft>
                <a:spcPct val="0"/>
              </a:spcAft>
            </a:pPr>
            <a:endParaRPr lang="en-US" sz="2289" dirty="0">
              <a:gradFill>
                <a:gsLst>
                  <a:gs pos="0">
                    <a:srgbClr val="FFFFFF"/>
                  </a:gs>
                  <a:gs pos="100000">
                    <a:srgbClr val="FFFFFF"/>
                  </a:gs>
                </a:gsLst>
                <a:lin ang="5400000" scaled="0"/>
              </a:gradFill>
              <a:ea typeface="Segoe UI" pitchFamily="34" charset="0"/>
              <a:cs typeface="Segoe UI" pitchFamily="34" charset="0"/>
            </a:endParaRPr>
          </a:p>
        </p:txBody>
      </p:sp>
      <p:sp>
        <p:nvSpPr>
          <p:cNvPr id="194" name="Isosceles Triangle 193"/>
          <p:cNvSpPr/>
          <p:nvPr userDrawn="1"/>
        </p:nvSpPr>
        <p:spPr bwMode="auto">
          <a:xfrm rot="10800000">
            <a:off x="5679084" y="2432734"/>
            <a:ext cx="1120401" cy="229070"/>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7558" tIns="47558" rIns="47558" bIns="47558" numCol="1" spcCol="0" rtlCol="0" fromWordArt="0" anchor="ctr" anchorCtr="0" forceAA="0" compatLnSpc="1">
            <a:prstTxWarp prst="textNoShape">
              <a:avLst/>
            </a:prstTxWarp>
            <a:noAutofit/>
          </a:bodyPr>
          <a:lstStyle/>
          <a:p>
            <a:pPr algn="ctr" defTabSz="950843" fontAlgn="base">
              <a:spcBef>
                <a:spcPct val="0"/>
              </a:spcBef>
              <a:spcAft>
                <a:spcPct val="0"/>
              </a:spcAft>
            </a:pPr>
            <a:endParaRPr lang="en-US" sz="2289" dirty="0">
              <a:gradFill>
                <a:gsLst>
                  <a:gs pos="0">
                    <a:srgbClr val="FFFFFF"/>
                  </a:gs>
                  <a:gs pos="100000">
                    <a:srgbClr val="FFFFFF"/>
                  </a:gs>
                </a:gsLst>
                <a:lin ang="5400000" scaled="0"/>
              </a:gradFill>
              <a:ea typeface="Segoe UI" pitchFamily="34" charset="0"/>
              <a:cs typeface="Segoe UI" pitchFamily="34" charset="0"/>
            </a:endParaRPr>
          </a:p>
        </p:txBody>
      </p:sp>
      <p:sp>
        <p:nvSpPr>
          <p:cNvPr id="195" name="Isosceles Triangle 194"/>
          <p:cNvSpPr/>
          <p:nvPr userDrawn="1"/>
        </p:nvSpPr>
        <p:spPr bwMode="auto">
          <a:xfrm rot="10800000">
            <a:off x="9814647" y="2432734"/>
            <a:ext cx="1120401" cy="229070"/>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7558" tIns="47558" rIns="47558" bIns="47558" numCol="1" spcCol="0" rtlCol="0" fromWordArt="0" anchor="ctr" anchorCtr="0" forceAA="0" compatLnSpc="1">
            <a:prstTxWarp prst="textNoShape">
              <a:avLst/>
            </a:prstTxWarp>
            <a:noAutofit/>
          </a:bodyPr>
          <a:lstStyle/>
          <a:p>
            <a:pPr algn="ctr" defTabSz="950843" fontAlgn="base">
              <a:spcBef>
                <a:spcPct val="0"/>
              </a:spcBef>
              <a:spcAft>
                <a:spcPct val="0"/>
              </a:spcAft>
            </a:pPr>
            <a:endParaRPr lang="en-US" sz="2289"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770822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90"/>
                                        </p:tgtEl>
                                        <p:attrNameLst>
                                          <p:attrName>style.visibility</p:attrName>
                                        </p:attrNameLst>
                                      </p:cBhvr>
                                      <p:to>
                                        <p:strVal val="visible"/>
                                      </p:to>
                                    </p:set>
                                    <p:anim calcmode="lin" valueType="num">
                                      <p:cBhvr additive="base">
                                        <p:cTn id="7" dur="750" fill="hold"/>
                                        <p:tgtEl>
                                          <p:spTgt spid="190"/>
                                        </p:tgtEl>
                                        <p:attrNameLst>
                                          <p:attrName>ppt_x</p:attrName>
                                        </p:attrNameLst>
                                      </p:cBhvr>
                                      <p:tavLst>
                                        <p:tav tm="0">
                                          <p:val>
                                            <p:strVal val="1+#ppt_w/2"/>
                                          </p:val>
                                        </p:tav>
                                        <p:tav tm="100000">
                                          <p:val>
                                            <p:strVal val="#ppt_x"/>
                                          </p:val>
                                        </p:tav>
                                      </p:tavLst>
                                    </p:anim>
                                    <p:anim calcmode="lin" valueType="num">
                                      <p:cBhvr additive="base">
                                        <p:cTn id="8" dur="750" fill="hold"/>
                                        <p:tgtEl>
                                          <p:spTgt spid="190"/>
                                        </p:tgtEl>
                                        <p:attrNameLst>
                                          <p:attrName>ppt_y</p:attrName>
                                        </p:attrNameLst>
                                      </p:cBhvr>
                                      <p:tavLst>
                                        <p:tav tm="0">
                                          <p:val>
                                            <p:strVal val="#ppt_y"/>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175"/>
                                        </p:tgtEl>
                                        <p:attrNameLst>
                                          <p:attrName>style.visibility</p:attrName>
                                        </p:attrNameLst>
                                      </p:cBhvr>
                                      <p:to>
                                        <p:strVal val="visible"/>
                                      </p:to>
                                    </p:set>
                                    <p:anim calcmode="lin" valueType="num">
                                      <p:cBhvr additive="base">
                                        <p:cTn id="11" dur="750" fill="hold"/>
                                        <p:tgtEl>
                                          <p:spTgt spid="175"/>
                                        </p:tgtEl>
                                        <p:attrNameLst>
                                          <p:attrName>ppt_x</p:attrName>
                                        </p:attrNameLst>
                                      </p:cBhvr>
                                      <p:tavLst>
                                        <p:tav tm="0">
                                          <p:val>
                                            <p:strVal val="#ppt_x"/>
                                          </p:val>
                                        </p:tav>
                                        <p:tav tm="100000">
                                          <p:val>
                                            <p:strVal val="#ppt_x"/>
                                          </p:val>
                                        </p:tav>
                                      </p:tavLst>
                                    </p:anim>
                                    <p:anim calcmode="lin" valueType="num">
                                      <p:cBhvr additive="base">
                                        <p:cTn id="12" dur="750" fill="hold"/>
                                        <p:tgtEl>
                                          <p:spTgt spid="175"/>
                                        </p:tgtEl>
                                        <p:attrNameLst>
                                          <p:attrName>ppt_y</p:attrName>
                                        </p:attrNameLst>
                                      </p:cBhvr>
                                      <p:tavLst>
                                        <p:tav tm="0">
                                          <p:val>
                                            <p:strVal val="1+#ppt_h/2"/>
                                          </p:val>
                                        </p:tav>
                                        <p:tav tm="100000">
                                          <p:val>
                                            <p:strVal val="#ppt_y"/>
                                          </p:val>
                                        </p:tav>
                                      </p:tavLst>
                                    </p:anim>
                                  </p:childTnLst>
                                </p:cTn>
                              </p:par>
                              <p:par>
                                <p:cTn id="13" presetID="12" presetClass="entr" presetSubtype="4" fill="hold" grpId="0" nodeType="withEffect">
                                  <p:stCondLst>
                                    <p:cond delay="250"/>
                                  </p:stCondLst>
                                  <p:childTnLst>
                                    <p:set>
                                      <p:cBhvr>
                                        <p:cTn id="14" dur="1" fill="hold">
                                          <p:stCondLst>
                                            <p:cond delay="0"/>
                                          </p:stCondLst>
                                        </p:cTn>
                                        <p:tgtEl>
                                          <p:spTgt spid="181"/>
                                        </p:tgtEl>
                                        <p:attrNameLst>
                                          <p:attrName>style.visibility</p:attrName>
                                        </p:attrNameLst>
                                      </p:cBhvr>
                                      <p:to>
                                        <p:strVal val="visible"/>
                                      </p:to>
                                    </p:set>
                                    <p:anim calcmode="lin" valueType="num">
                                      <p:cBhvr additive="base">
                                        <p:cTn id="15" dur="500"/>
                                        <p:tgtEl>
                                          <p:spTgt spid="181"/>
                                        </p:tgtEl>
                                        <p:attrNameLst>
                                          <p:attrName>ppt_y</p:attrName>
                                        </p:attrNameLst>
                                      </p:cBhvr>
                                      <p:tavLst>
                                        <p:tav tm="0">
                                          <p:val>
                                            <p:strVal val="#ppt_y+#ppt_h*1.125000"/>
                                          </p:val>
                                        </p:tav>
                                        <p:tav tm="100000">
                                          <p:val>
                                            <p:strVal val="#ppt_y"/>
                                          </p:val>
                                        </p:tav>
                                      </p:tavLst>
                                    </p:anim>
                                    <p:animEffect transition="in" filter="wipe(up)">
                                      <p:cBhvr>
                                        <p:cTn id="16" dur="500"/>
                                        <p:tgtEl>
                                          <p:spTgt spid="181"/>
                                        </p:tgtEl>
                                      </p:cBhvr>
                                    </p:animEffect>
                                  </p:childTnLst>
                                </p:cTn>
                              </p:par>
                              <p:par>
                                <p:cTn id="17" presetID="12" presetClass="entr" presetSubtype="1" fill="hold" grpId="0" nodeType="withEffect">
                                  <p:stCondLst>
                                    <p:cond delay="250"/>
                                  </p:stCondLst>
                                  <p:childTnLst>
                                    <p:set>
                                      <p:cBhvr>
                                        <p:cTn id="18" dur="1" fill="hold">
                                          <p:stCondLst>
                                            <p:cond delay="0"/>
                                          </p:stCondLst>
                                        </p:cTn>
                                        <p:tgtEl>
                                          <p:spTgt spid="193"/>
                                        </p:tgtEl>
                                        <p:attrNameLst>
                                          <p:attrName>style.visibility</p:attrName>
                                        </p:attrNameLst>
                                      </p:cBhvr>
                                      <p:to>
                                        <p:strVal val="visible"/>
                                      </p:to>
                                    </p:set>
                                    <p:anim calcmode="lin" valueType="num">
                                      <p:cBhvr additive="base">
                                        <p:cTn id="19" dur="500"/>
                                        <p:tgtEl>
                                          <p:spTgt spid="193"/>
                                        </p:tgtEl>
                                        <p:attrNameLst>
                                          <p:attrName>ppt_y</p:attrName>
                                        </p:attrNameLst>
                                      </p:cBhvr>
                                      <p:tavLst>
                                        <p:tav tm="0">
                                          <p:val>
                                            <p:strVal val="#ppt_y-#ppt_h*1.125000"/>
                                          </p:val>
                                        </p:tav>
                                        <p:tav tm="100000">
                                          <p:val>
                                            <p:strVal val="#ppt_y"/>
                                          </p:val>
                                        </p:tav>
                                      </p:tavLst>
                                    </p:anim>
                                    <p:animEffect transition="in" filter="wipe(down)">
                                      <p:cBhvr>
                                        <p:cTn id="20" dur="500"/>
                                        <p:tgtEl>
                                          <p:spTgt spid="193"/>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decel="100000" fill="hold" nodeType="clickEffect">
                                  <p:stCondLst>
                                    <p:cond delay="0"/>
                                  </p:stCondLst>
                                  <p:childTnLst>
                                    <p:set>
                                      <p:cBhvr>
                                        <p:cTn id="24" dur="1" fill="hold">
                                          <p:stCondLst>
                                            <p:cond delay="0"/>
                                          </p:stCondLst>
                                        </p:cTn>
                                        <p:tgtEl>
                                          <p:spTgt spid="177"/>
                                        </p:tgtEl>
                                        <p:attrNameLst>
                                          <p:attrName>style.visibility</p:attrName>
                                        </p:attrNameLst>
                                      </p:cBhvr>
                                      <p:to>
                                        <p:strVal val="visible"/>
                                      </p:to>
                                    </p:set>
                                    <p:anim calcmode="lin" valueType="num">
                                      <p:cBhvr additive="base">
                                        <p:cTn id="25" dur="750" fill="hold"/>
                                        <p:tgtEl>
                                          <p:spTgt spid="177"/>
                                        </p:tgtEl>
                                        <p:attrNameLst>
                                          <p:attrName>ppt_x</p:attrName>
                                        </p:attrNameLst>
                                      </p:cBhvr>
                                      <p:tavLst>
                                        <p:tav tm="0">
                                          <p:val>
                                            <p:strVal val="#ppt_x"/>
                                          </p:val>
                                        </p:tav>
                                        <p:tav tm="100000">
                                          <p:val>
                                            <p:strVal val="#ppt_x"/>
                                          </p:val>
                                        </p:tav>
                                      </p:tavLst>
                                    </p:anim>
                                    <p:anim calcmode="lin" valueType="num">
                                      <p:cBhvr additive="base">
                                        <p:cTn id="26" dur="750" fill="hold"/>
                                        <p:tgtEl>
                                          <p:spTgt spid="177"/>
                                        </p:tgtEl>
                                        <p:attrNameLst>
                                          <p:attrName>ppt_y</p:attrName>
                                        </p:attrNameLst>
                                      </p:cBhvr>
                                      <p:tavLst>
                                        <p:tav tm="0">
                                          <p:val>
                                            <p:strVal val="1+#ppt_h/2"/>
                                          </p:val>
                                        </p:tav>
                                        <p:tav tm="100000">
                                          <p:val>
                                            <p:strVal val="#ppt_y"/>
                                          </p:val>
                                        </p:tav>
                                      </p:tavLst>
                                    </p:anim>
                                  </p:childTnLst>
                                </p:cTn>
                              </p:par>
                              <p:par>
                                <p:cTn id="27" presetID="2" presetClass="entr" presetSubtype="2" decel="100000" fill="hold" grpId="0" nodeType="withEffect">
                                  <p:stCondLst>
                                    <p:cond delay="0"/>
                                  </p:stCondLst>
                                  <p:childTnLst>
                                    <p:set>
                                      <p:cBhvr>
                                        <p:cTn id="28" dur="1" fill="hold">
                                          <p:stCondLst>
                                            <p:cond delay="0"/>
                                          </p:stCondLst>
                                        </p:cTn>
                                        <p:tgtEl>
                                          <p:spTgt spid="191"/>
                                        </p:tgtEl>
                                        <p:attrNameLst>
                                          <p:attrName>style.visibility</p:attrName>
                                        </p:attrNameLst>
                                      </p:cBhvr>
                                      <p:to>
                                        <p:strVal val="visible"/>
                                      </p:to>
                                    </p:set>
                                    <p:anim calcmode="lin" valueType="num">
                                      <p:cBhvr additive="base">
                                        <p:cTn id="29" dur="750" fill="hold"/>
                                        <p:tgtEl>
                                          <p:spTgt spid="191"/>
                                        </p:tgtEl>
                                        <p:attrNameLst>
                                          <p:attrName>ppt_x</p:attrName>
                                        </p:attrNameLst>
                                      </p:cBhvr>
                                      <p:tavLst>
                                        <p:tav tm="0">
                                          <p:val>
                                            <p:strVal val="1+#ppt_w/2"/>
                                          </p:val>
                                        </p:tav>
                                        <p:tav tm="100000">
                                          <p:val>
                                            <p:strVal val="#ppt_x"/>
                                          </p:val>
                                        </p:tav>
                                      </p:tavLst>
                                    </p:anim>
                                    <p:anim calcmode="lin" valueType="num">
                                      <p:cBhvr additive="base">
                                        <p:cTn id="30" dur="750" fill="hold"/>
                                        <p:tgtEl>
                                          <p:spTgt spid="191"/>
                                        </p:tgtEl>
                                        <p:attrNameLst>
                                          <p:attrName>ppt_y</p:attrName>
                                        </p:attrNameLst>
                                      </p:cBhvr>
                                      <p:tavLst>
                                        <p:tav tm="0">
                                          <p:val>
                                            <p:strVal val="#ppt_y"/>
                                          </p:val>
                                        </p:tav>
                                        <p:tav tm="100000">
                                          <p:val>
                                            <p:strVal val="#ppt_y"/>
                                          </p:val>
                                        </p:tav>
                                      </p:tavLst>
                                    </p:anim>
                                  </p:childTnLst>
                                </p:cTn>
                              </p:par>
                              <p:par>
                                <p:cTn id="31" presetID="22" presetClass="entr" presetSubtype="8" fill="hold" nodeType="withEffect">
                                  <p:stCondLst>
                                    <p:cond delay="0"/>
                                  </p:stCondLst>
                                  <p:childTnLst>
                                    <p:set>
                                      <p:cBhvr>
                                        <p:cTn id="32" dur="1" fill="hold">
                                          <p:stCondLst>
                                            <p:cond delay="0"/>
                                          </p:stCondLst>
                                        </p:cTn>
                                        <p:tgtEl>
                                          <p:spTgt spid="188"/>
                                        </p:tgtEl>
                                        <p:attrNameLst>
                                          <p:attrName>style.visibility</p:attrName>
                                        </p:attrNameLst>
                                      </p:cBhvr>
                                      <p:to>
                                        <p:strVal val="visible"/>
                                      </p:to>
                                    </p:set>
                                    <p:animEffect transition="in" filter="wipe(left)">
                                      <p:cBhvr>
                                        <p:cTn id="33" dur="750"/>
                                        <p:tgtEl>
                                          <p:spTgt spid="188"/>
                                        </p:tgtEl>
                                      </p:cBhvr>
                                    </p:animEffect>
                                  </p:childTnLst>
                                </p:cTn>
                              </p:par>
                              <p:par>
                                <p:cTn id="34" presetID="12" presetClass="entr" presetSubtype="4" fill="hold" grpId="0" nodeType="withEffect">
                                  <p:stCondLst>
                                    <p:cond delay="250"/>
                                  </p:stCondLst>
                                  <p:childTnLst>
                                    <p:set>
                                      <p:cBhvr>
                                        <p:cTn id="35" dur="1" fill="hold">
                                          <p:stCondLst>
                                            <p:cond delay="0"/>
                                          </p:stCondLst>
                                        </p:cTn>
                                        <p:tgtEl>
                                          <p:spTgt spid="182"/>
                                        </p:tgtEl>
                                        <p:attrNameLst>
                                          <p:attrName>style.visibility</p:attrName>
                                        </p:attrNameLst>
                                      </p:cBhvr>
                                      <p:to>
                                        <p:strVal val="visible"/>
                                      </p:to>
                                    </p:set>
                                    <p:anim calcmode="lin" valueType="num">
                                      <p:cBhvr additive="base">
                                        <p:cTn id="36" dur="500"/>
                                        <p:tgtEl>
                                          <p:spTgt spid="182"/>
                                        </p:tgtEl>
                                        <p:attrNameLst>
                                          <p:attrName>ppt_y</p:attrName>
                                        </p:attrNameLst>
                                      </p:cBhvr>
                                      <p:tavLst>
                                        <p:tav tm="0">
                                          <p:val>
                                            <p:strVal val="#ppt_y+#ppt_h*1.125000"/>
                                          </p:val>
                                        </p:tav>
                                        <p:tav tm="100000">
                                          <p:val>
                                            <p:strVal val="#ppt_y"/>
                                          </p:val>
                                        </p:tav>
                                      </p:tavLst>
                                    </p:anim>
                                    <p:animEffect transition="in" filter="wipe(up)">
                                      <p:cBhvr>
                                        <p:cTn id="37" dur="500"/>
                                        <p:tgtEl>
                                          <p:spTgt spid="182"/>
                                        </p:tgtEl>
                                      </p:cBhvr>
                                    </p:animEffect>
                                  </p:childTnLst>
                                </p:cTn>
                              </p:par>
                              <p:par>
                                <p:cTn id="38" presetID="12" presetClass="entr" presetSubtype="1" fill="hold" grpId="0" nodeType="withEffect">
                                  <p:stCondLst>
                                    <p:cond delay="250"/>
                                  </p:stCondLst>
                                  <p:childTnLst>
                                    <p:set>
                                      <p:cBhvr>
                                        <p:cTn id="39" dur="1" fill="hold">
                                          <p:stCondLst>
                                            <p:cond delay="0"/>
                                          </p:stCondLst>
                                        </p:cTn>
                                        <p:tgtEl>
                                          <p:spTgt spid="194"/>
                                        </p:tgtEl>
                                        <p:attrNameLst>
                                          <p:attrName>style.visibility</p:attrName>
                                        </p:attrNameLst>
                                      </p:cBhvr>
                                      <p:to>
                                        <p:strVal val="visible"/>
                                      </p:to>
                                    </p:set>
                                    <p:anim calcmode="lin" valueType="num">
                                      <p:cBhvr additive="base">
                                        <p:cTn id="40" dur="500"/>
                                        <p:tgtEl>
                                          <p:spTgt spid="194"/>
                                        </p:tgtEl>
                                        <p:attrNameLst>
                                          <p:attrName>ppt_y</p:attrName>
                                        </p:attrNameLst>
                                      </p:cBhvr>
                                      <p:tavLst>
                                        <p:tav tm="0">
                                          <p:val>
                                            <p:strVal val="#ppt_y-#ppt_h*1.125000"/>
                                          </p:val>
                                        </p:tav>
                                        <p:tav tm="100000">
                                          <p:val>
                                            <p:strVal val="#ppt_y"/>
                                          </p:val>
                                        </p:tav>
                                      </p:tavLst>
                                    </p:anim>
                                    <p:animEffect transition="in" filter="wipe(down)">
                                      <p:cBhvr>
                                        <p:cTn id="41" dur="500"/>
                                        <p:tgtEl>
                                          <p:spTgt spid="194"/>
                                        </p:tgtEl>
                                      </p:cBhvr>
                                    </p:animEffect>
                                  </p:childTnLst>
                                </p:cTn>
                              </p:par>
                            </p:childTnLst>
                          </p:cTn>
                        </p:par>
                      </p:childTnLst>
                    </p:cTn>
                  </p:par>
                  <p:par>
                    <p:cTn id="42" fill="hold">
                      <p:stCondLst>
                        <p:cond delay="indefinite"/>
                      </p:stCondLst>
                      <p:childTnLst>
                        <p:par>
                          <p:cTn id="43" fill="hold">
                            <p:stCondLst>
                              <p:cond delay="0"/>
                            </p:stCondLst>
                            <p:childTnLst>
                              <p:par>
                                <p:cTn id="44" presetID="2" presetClass="entr" presetSubtype="4" decel="100000" fill="hold" nodeType="clickEffect">
                                  <p:stCondLst>
                                    <p:cond delay="0"/>
                                  </p:stCondLst>
                                  <p:childTnLst>
                                    <p:set>
                                      <p:cBhvr>
                                        <p:cTn id="45" dur="1" fill="hold">
                                          <p:stCondLst>
                                            <p:cond delay="0"/>
                                          </p:stCondLst>
                                        </p:cTn>
                                        <p:tgtEl>
                                          <p:spTgt spid="176"/>
                                        </p:tgtEl>
                                        <p:attrNameLst>
                                          <p:attrName>style.visibility</p:attrName>
                                        </p:attrNameLst>
                                      </p:cBhvr>
                                      <p:to>
                                        <p:strVal val="visible"/>
                                      </p:to>
                                    </p:set>
                                    <p:anim calcmode="lin" valueType="num">
                                      <p:cBhvr additive="base">
                                        <p:cTn id="46" dur="750" fill="hold"/>
                                        <p:tgtEl>
                                          <p:spTgt spid="176"/>
                                        </p:tgtEl>
                                        <p:attrNameLst>
                                          <p:attrName>ppt_x</p:attrName>
                                        </p:attrNameLst>
                                      </p:cBhvr>
                                      <p:tavLst>
                                        <p:tav tm="0">
                                          <p:val>
                                            <p:strVal val="#ppt_x"/>
                                          </p:val>
                                        </p:tav>
                                        <p:tav tm="100000">
                                          <p:val>
                                            <p:strVal val="#ppt_x"/>
                                          </p:val>
                                        </p:tav>
                                      </p:tavLst>
                                    </p:anim>
                                    <p:anim calcmode="lin" valueType="num">
                                      <p:cBhvr additive="base">
                                        <p:cTn id="47" dur="750" fill="hold"/>
                                        <p:tgtEl>
                                          <p:spTgt spid="176"/>
                                        </p:tgtEl>
                                        <p:attrNameLst>
                                          <p:attrName>ppt_y</p:attrName>
                                        </p:attrNameLst>
                                      </p:cBhvr>
                                      <p:tavLst>
                                        <p:tav tm="0">
                                          <p:val>
                                            <p:strVal val="1+#ppt_h/2"/>
                                          </p:val>
                                        </p:tav>
                                        <p:tav tm="100000">
                                          <p:val>
                                            <p:strVal val="#ppt_y"/>
                                          </p:val>
                                        </p:tav>
                                      </p:tavLst>
                                    </p:anim>
                                  </p:childTnLst>
                                </p:cTn>
                              </p:par>
                              <p:par>
                                <p:cTn id="48" presetID="2" presetClass="entr" presetSubtype="2" decel="100000" fill="hold" grpId="0" nodeType="withEffect">
                                  <p:stCondLst>
                                    <p:cond delay="0"/>
                                  </p:stCondLst>
                                  <p:childTnLst>
                                    <p:set>
                                      <p:cBhvr>
                                        <p:cTn id="49" dur="1" fill="hold">
                                          <p:stCondLst>
                                            <p:cond delay="0"/>
                                          </p:stCondLst>
                                        </p:cTn>
                                        <p:tgtEl>
                                          <p:spTgt spid="192"/>
                                        </p:tgtEl>
                                        <p:attrNameLst>
                                          <p:attrName>style.visibility</p:attrName>
                                        </p:attrNameLst>
                                      </p:cBhvr>
                                      <p:to>
                                        <p:strVal val="visible"/>
                                      </p:to>
                                    </p:set>
                                    <p:anim calcmode="lin" valueType="num">
                                      <p:cBhvr additive="base">
                                        <p:cTn id="50" dur="750" fill="hold"/>
                                        <p:tgtEl>
                                          <p:spTgt spid="192"/>
                                        </p:tgtEl>
                                        <p:attrNameLst>
                                          <p:attrName>ppt_x</p:attrName>
                                        </p:attrNameLst>
                                      </p:cBhvr>
                                      <p:tavLst>
                                        <p:tav tm="0">
                                          <p:val>
                                            <p:strVal val="1+#ppt_w/2"/>
                                          </p:val>
                                        </p:tav>
                                        <p:tav tm="100000">
                                          <p:val>
                                            <p:strVal val="#ppt_x"/>
                                          </p:val>
                                        </p:tav>
                                      </p:tavLst>
                                    </p:anim>
                                    <p:anim calcmode="lin" valueType="num">
                                      <p:cBhvr additive="base">
                                        <p:cTn id="51" dur="750" fill="hold"/>
                                        <p:tgtEl>
                                          <p:spTgt spid="192"/>
                                        </p:tgtEl>
                                        <p:attrNameLst>
                                          <p:attrName>ppt_y</p:attrName>
                                        </p:attrNameLst>
                                      </p:cBhvr>
                                      <p:tavLst>
                                        <p:tav tm="0">
                                          <p:val>
                                            <p:strVal val="#ppt_y"/>
                                          </p:val>
                                        </p:tav>
                                        <p:tav tm="100000">
                                          <p:val>
                                            <p:strVal val="#ppt_y"/>
                                          </p:val>
                                        </p:tav>
                                      </p:tavLst>
                                    </p:anim>
                                  </p:childTnLst>
                                </p:cTn>
                              </p:par>
                              <p:par>
                                <p:cTn id="52" presetID="22" presetClass="entr" presetSubtype="8" fill="hold" nodeType="withEffect">
                                  <p:stCondLst>
                                    <p:cond delay="0"/>
                                  </p:stCondLst>
                                  <p:childTnLst>
                                    <p:set>
                                      <p:cBhvr>
                                        <p:cTn id="53" dur="1" fill="hold">
                                          <p:stCondLst>
                                            <p:cond delay="0"/>
                                          </p:stCondLst>
                                        </p:cTn>
                                        <p:tgtEl>
                                          <p:spTgt spid="189"/>
                                        </p:tgtEl>
                                        <p:attrNameLst>
                                          <p:attrName>style.visibility</p:attrName>
                                        </p:attrNameLst>
                                      </p:cBhvr>
                                      <p:to>
                                        <p:strVal val="visible"/>
                                      </p:to>
                                    </p:set>
                                    <p:animEffect transition="in" filter="wipe(left)">
                                      <p:cBhvr>
                                        <p:cTn id="54" dur="750"/>
                                        <p:tgtEl>
                                          <p:spTgt spid="189"/>
                                        </p:tgtEl>
                                      </p:cBhvr>
                                    </p:animEffect>
                                  </p:childTnLst>
                                </p:cTn>
                              </p:par>
                              <p:par>
                                <p:cTn id="55" presetID="12" presetClass="entr" presetSubtype="4" fill="hold" nodeType="withEffect">
                                  <p:stCondLst>
                                    <p:cond delay="250"/>
                                  </p:stCondLst>
                                  <p:childTnLst>
                                    <p:set>
                                      <p:cBhvr>
                                        <p:cTn id="56" dur="1" fill="hold">
                                          <p:stCondLst>
                                            <p:cond delay="0"/>
                                          </p:stCondLst>
                                        </p:cTn>
                                        <p:tgtEl>
                                          <p:spTgt spid="183"/>
                                        </p:tgtEl>
                                        <p:attrNameLst>
                                          <p:attrName>style.visibility</p:attrName>
                                        </p:attrNameLst>
                                      </p:cBhvr>
                                      <p:to>
                                        <p:strVal val="visible"/>
                                      </p:to>
                                    </p:set>
                                    <p:anim calcmode="lin" valueType="num">
                                      <p:cBhvr additive="base">
                                        <p:cTn id="57" dur="500"/>
                                        <p:tgtEl>
                                          <p:spTgt spid="183"/>
                                        </p:tgtEl>
                                        <p:attrNameLst>
                                          <p:attrName>ppt_y</p:attrName>
                                        </p:attrNameLst>
                                      </p:cBhvr>
                                      <p:tavLst>
                                        <p:tav tm="0">
                                          <p:val>
                                            <p:strVal val="#ppt_y+#ppt_h*1.125000"/>
                                          </p:val>
                                        </p:tav>
                                        <p:tav tm="100000">
                                          <p:val>
                                            <p:strVal val="#ppt_y"/>
                                          </p:val>
                                        </p:tav>
                                      </p:tavLst>
                                    </p:anim>
                                    <p:animEffect transition="in" filter="wipe(up)">
                                      <p:cBhvr>
                                        <p:cTn id="58" dur="500"/>
                                        <p:tgtEl>
                                          <p:spTgt spid="183"/>
                                        </p:tgtEl>
                                      </p:cBhvr>
                                    </p:animEffect>
                                  </p:childTnLst>
                                </p:cTn>
                              </p:par>
                              <p:par>
                                <p:cTn id="59" presetID="12" presetClass="entr" presetSubtype="1" fill="hold" grpId="0" nodeType="withEffect">
                                  <p:stCondLst>
                                    <p:cond delay="250"/>
                                  </p:stCondLst>
                                  <p:childTnLst>
                                    <p:set>
                                      <p:cBhvr>
                                        <p:cTn id="60" dur="1" fill="hold">
                                          <p:stCondLst>
                                            <p:cond delay="0"/>
                                          </p:stCondLst>
                                        </p:cTn>
                                        <p:tgtEl>
                                          <p:spTgt spid="195"/>
                                        </p:tgtEl>
                                        <p:attrNameLst>
                                          <p:attrName>style.visibility</p:attrName>
                                        </p:attrNameLst>
                                      </p:cBhvr>
                                      <p:to>
                                        <p:strVal val="visible"/>
                                      </p:to>
                                    </p:set>
                                    <p:anim calcmode="lin" valueType="num">
                                      <p:cBhvr additive="base">
                                        <p:cTn id="61" dur="500"/>
                                        <p:tgtEl>
                                          <p:spTgt spid="195"/>
                                        </p:tgtEl>
                                        <p:attrNameLst>
                                          <p:attrName>ppt_y</p:attrName>
                                        </p:attrNameLst>
                                      </p:cBhvr>
                                      <p:tavLst>
                                        <p:tav tm="0">
                                          <p:val>
                                            <p:strVal val="#ppt_y-#ppt_h*1.125000"/>
                                          </p:val>
                                        </p:tav>
                                        <p:tav tm="100000">
                                          <p:val>
                                            <p:strVal val="#ppt_y"/>
                                          </p:val>
                                        </p:tav>
                                      </p:tavLst>
                                    </p:anim>
                                    <p:animEffect transition="in" filter="wipe(down)">
                                      <p:cBhvr>
                                        <p:cTn id="62" dur="500"/>
                                        <p:tgtEl>
                                          <p:spTgt spid="1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1" grpId="0" animBg="1"/>
      <p:bldP spid="182" grpId="0" animBg="1"/>
      <p:bldP spid="190" grpId="0" animBg="1"/>
      <p:bldP spid="191" grpId="0" animBg="1"/>
      <p:bldP spid="192" grpId="0" animBg="1"/>
      <p:bldP spid="193" grpId="0" animBg="1"/>
      <p:bldP spid="194" grpId="0" animBg="1"/>
      <p:bldP spid="195" grpId="0" animBg="1"/>
    </p:bld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Engage slide">
    <p:spTree>
      <p:nvGrpSpPr>
        <p:cNvPr id="1" name=""/>
        <p:cNvGrpSpPr/>
        <p:nvPr/>
      </p:nvGrpSpPr>
      <p:grpSpPr>
        <a:xfrm>
          <a:off x="0" y="0"/>
          <a:ext cx="0" cy="0"/>
          <a:chOff x="0" y="0"/>
          <a:chExt cx="0" cy="0"/>
        </a:xfrm>
      </p:grpSpPr>
      <p:sp>
        <p:nvSpPr>
          <p:cNvPr id="3" name="AutoShape 118"/>
          <p:cNvSpPr>
            <a:spLocks noChangeAspect="1" noChangeArrowheads="1" noTextEdit="1"/>
          </p:cNvSpPr>
          <p:nvPr userDrawn="1"/>
        </p:nvSpPr>
        <p:spPr bwMode="auto">
          <a:xfrm>
            <a:off x="8220382" y="1499787"/>
            <a:ext cx="3643372" cy="33244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 name="AutoShape 151"/>
          <p:cNvSpPr>
            <a:spLocks noChangeAspect="1" noChangeArrowheads="1" noTextEdit="1"/>
          </p:cNvSpPr>
          <p:nvPr userDrawn="1"/>
        </p:nvSpPr>
        <p:spPr bwMode="auto">
          <a:xfrm>
            <a:off x="8209493" y="4919145"/>
            <a:ext cx="3654262" cy="1535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 name="AutoShape 167"/>
          <p:cNvSpPr>
            <a:spLocks noChangeAspect="1" noChangeArrowheads="1" noTextEdit="1"/>
          </p:cNvSpPr>
          <p:nvPr userDrawn="1"/>
        </p:nvSpPr>
        <p:spPr bwMode="auto">
          <a:xfrm>
            <a:off x="6316245" y="4919145"/>
            <a:ext cx="1698788" cy="1535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 name="AutoShape 177"/>
          <p:cNvSpPr>
            <a:spLocks noChangeAspect="1" noChangeArrowheads="1" noTextEdit="1"/>
          </p:cNvSpPr>
          <p:nvPr userDrawn="1"/>
        </p:nvSpPr>
        <p:spPr bwMode="auto">
          <a:xfrm>
            <a:off x="4401218" y="4919145"/>
            <a:ext cx="1709678" cy="1535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 name="AutoShape 219"/>
          <p:cNvSpPr>
            <a:spLocks noChangeAspect="1" noChangeArrowheads="1" noTextEdit="1"/>
          </p:cNvSpPr>
          <p:nvPr userDrawn="1"/>
        </p:nvSpPr>
        <p:spPr bwMode="auto">
          <a:xfrm>
            <a:off x="2486194" y="3240578"/>
            <a:ext cx="1709679" cy="153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 name="AutoShape 257"/>
          <p:cNvSpPr>
            <a:spLocks noChangeAspect="1" noChangeArrowheads="1" noTextEdit="1"/>
          </p:cNvSpPr>
          <p:nvPr userDrawn="1"/>
        </p:nvSpPr>
        <p:spPr bwMode="auto">
          <a:xfrm>
            <a:off x="583614" y="3240578"/>
            <a:ext cx="1697232" cy="153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9" name="AutoShape 3"/>
          <p:cNvSpPr>
            <a:spLocks noChangeAspect="1" noChangeArrowheads="1" noTextEdit="1"/>
          </p:cNvSpPr>
          <p:nvPr userDrawn="1"/>
        </p:nvSpPr>
        <p:spPr bwMode="auto">
          <a:xfrm>
            <a:off x="583613" y="1499786"/>
            <a:ext cx="1697233" cy="154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 name="AutoShape 77"/>
          <p:cNvSpPr>
            <a:spLocks noChangeAspect="1" noChangeArrowheads="1" noTextEdit="1"/>
          </p:cNvSpPr>
          <p:nvPr userDrawn="1"/>
        </p:nvSpPr>
        <p:spPr bwMode="auto">
          <a:xfrm>
            <a:off x="4401220" y="1499789"/>
            <a:ext cx="1709677" cy="1544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 name="Rectangle 5"/>
          <p:cNvSpPr>
            <a:spLocks noChangeArrowheads="1"/>
          </p:cNvSpPr>
          <p:nvPr/>
        </p:nvSpPr>
        <p:spPr bwMode="auto">
          <a:xfrm>
            <a:off x="449017" y="1212184"/>
            <a:ext cx="5522617" cy="1864634"/>
          </a:xfrm>
          <a:prstGeom prst="rect">
            <a:avLst/>
          </a:prstGeom>
          <a:solidFill>
            <a:schemeClr val="accent1"/>
          </a:solidFill>
          <a:ln>
            <a:noFill/>
          </a:ln>
        </p:spPr>
        <p:txBody>
          <a:bodyPr vert="horz" wrap="square" lIns="182806" tIns="44802" rIns="89606" bIns="44802" numCol="1" anchor="ctr" anchorCtr="0" compatLnSpc="1">
            <a:prstTxWarp prst="textNoShape">
              <a:avLst/>
            </a:prstTxWarp>
          </a:bodyPr>
          <a:lstStyle/>
          <a:p>
            <a:pPr defTabSz="914005">
              <a:lnSpc>
                <a:spcPct val="80000"/>
              </a:lnSpc>
              <a:spcBef>
                <a:spcPts val="587"/>
              </a:spcBef>
              <a:spcAft>
                <a:spcPts val="587"/>
              </a:spcAft>
              <a:defRPr/>
            </a:pPr>
            <a:r>
              <a:rPr lang="en-US" sz="3600" b="1" dirty="0">
                <a:gradFill>
                  <a:gsLst>
                    <a:gs pos="0">
                      <a:srgbClr val="FFFFFF"/>
                    </a:gs>
                    <a:gs pos="100000">
                      <a:srgbClr val="FFFFFF"/>
                    </a:gs>
                  </a:gsLst>
                  <a:lin ang="5400000" scaled="0"/>
                </a:gradFill>
                <a:latin typeface="Segoe UI Light"/>
              </a:rPr>
              <a:t>Microsoft Tech Community</a:t>
            </a:r>
          </a:p>
          <a:p>
            <a:pPr defTabSz="914005">
              <a:lnSpc>
                <a:spcPct val="80000"/>
              </a:lnSpc>
              <a:spcBef>
                <a:spcPts val="587"/>
              </a:spcBef>
              <a:spcAft>
                <a:spcPts val="587"/>
              </a:spcAft>
              <a:defRPr/>
            </a:pPr>
            <a:r>
              <a:rPr lang="en-US" sz="1799" u="sng" dirty="0">
                <a:solidFill>
                  <a:schemeClr val="bg1"/>
                </a:solidFill>
                <a:latin typeface="+mn-lt"/>
              </a:rPr>
              <a:t>https://techcommunity.microsoft.com</a:t>
            </a:r>
            <a:endParaRPr lang="en-US" sz="1799" u="sng" dirty="0">
              <a:solidFill>
                <a:schemeClr val="bg1"/>
              </a:solidFill>
              <a:latin typeface="Segoe UI"/>
            </a:endParaRPr>
          </a:p>
        </p:txBody>
      </p:sp>
      <p:grpSp>
        <p:nvGrpSpPr>
          <p:cNvPr id="14" name="Group 13"/>
          <p:cNvGrpSpPr/>
          <p:nvPr userDrawn="1"/>
        </p:nvGrpSpPr>
        <p:grpSpPr>
          <a:xfrm>
            <a:off x="8205829" y="1218557"/>
            <a:ext cx="3782426" cy="3620806"/>
            <a:chOff x="8206628" y="1217640"/>
            <a:chExt cx="3783948" cy="3622263"/>
          </a:xfrm>
        </p:grpSpPr>
        <p:grpSp>
          <p:nvGrpSpPr>
            <p:cNvPr id="15" name="Group 14"/>
            <p:cNvGrpSpPr/>
            <p:nvPr/>
          </p:nvGrpSpPr>
          <p:grpSpPr>
            <a:xfrm>
              <a:off x="10137980" y="1225066"/>
              <a:ext cx="1836984" cy="3614837"/>
              <a:chOff x="10137980" y="1225066"/>
              <a:chExt cx="1836984" cy="3614837"/>
            </a:xfrm>
          </p:grpSpPr>
          <p:sp>
            <p:nvSpPr>
              <p:cNvPr id="20"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21"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grpSp>
        <p:grpSp>
          <p:nvGrpSpPr>
            <p:cNvPr id="16" name="Group 15"/>
            <p:cNvGrpSpPr/>
            <p:nvPr/>
          </p:nvGrpSpPr>
          <p:grpSpPr>
            <a:xfrm>
              <a:off x="8206628" y="1217640"/>
              <a:ext cx="3783948" cy="1856191"/>
              <a:chOff x="8206628" y="1217640"/>
              <a:chExt cx="3783948" cy="1856191"/>
            </a:xfrm>
          </p:grpSpPr>
          <p:sp>
            <p:nvSpPr>
              <p:cNvPr id="17"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8" name="Rectangle 103"/>
              <p:cNvSpPr/>
              <p:nvPr/>
            </p:nvSpPr>
            <p:spPr>
              <a:xfrm>
                <a:off x="8232083" y="2234890"/>
                <a:ext cx="3633944" cy="363592"/>
              </a:xfrm>
              <a:prstGeom prst="rect">
                <a:avLst/>
              </a:prstGeom>
            </p:spPr>
            <p:txBody>
              <a:bodyPr wrap="square" lIns="0" rIns="0" bIns="89606" anchor="b" anchorCtr="0">
                <a:spAutoFit/>
              </a:bodyPr>
              <a:lstStyle/>
              <a:p>
                <a:pPr algn="ctr" defTabSz="914005">
                  <a:lnSpc>
                    <a:spcPct val="80000"/>
                  </a:lnSpc>
                  <a:spcBef>
                    <a:spcPts val="587"/>
                  </a:spcBef>
                  <a:spcAft>
                    <a:spcPts val="587"/>
                  </a:spcAft>
                  <a:defRPr/>
                </a:pPr>
                <a:r>
                  <a:rPr lang="en-US" sz="1799" u="sng" dirty="0">
                    <a:solidFill>
                      <a:schemeClr val="bg1"/>
                    </a:solidFill>
                    <a:latin typeface="Segoe UI"/>
                  </a:rPr>
                  <a:t>@</a:t>
                </a:r>
                <a:r>
                  <a:rPr lang="en-US" sz="1799" u="sng" dirty="0" err="1">
                    <a:solidFill>
                      <a:schemeClr val="bg1"/>
                    </a:solidFill>
                    <a:latin typeface="Segoe UI"/>
                  </a:rPr>
                  <a:t>OfficeDev</a:t>
                </a:r>
                <a:r>
                  <a:rPr lang="en-US" sz="1799" u="sng" dirty="0">
                    <a:solidFill>
                      <a:schemeClr val="bg1"/>
                    </a:solidFill>
                    <a:latin typeface="Segoe UI"/>
                  </a:rPr>
                  <a:t> </a:t>
                </a:r>
              </a:p>
            </p:txBody>
          </p:sp>
          <p:sp>
            <p:nvSpPr>
              <p:cNvPr id="19" name="Rectangle 104"/>
              <p:cNvSpPr/>
              <p:nvPr/>
            </p:nvSpPr>
            <p:spPr>
              <a:xfrm>
                <a:off x="8247644" y="1490659"/>
                <a:ext cx="3644837" cy="863080"/>
              </a:xfrm>
              <a:prstGeom prst="rect">
                <a:avLst/>
              </a:prstGeom>
            </p:spPr>
            <p:txBody>
              <a:bodyPr wrap="square" lIns="179213" tIns="143370" rIns="179213" bIns="89606">
                <a:spAutoFit/>
              </a:bodyPr>
              <a:lstStyle/>
              <a:p>
                <a:pPr algn="ctr" defTabSz="914005">
                  <a:spcBef>
                    <a:spcPts val="587"/>
                  </a:spcBef>
                  <a:spcAft>
                    <a:spcPts val="587"/>
                  </a:spcAft>
                  <a:defRPr/>
                </a:pPr>
                <a:r>
                  <a:rPr lang="en-US" sz="3998" b="1" dirty="0">
                    <a:gradFill>
                      <a:gsLst>
                        <a:gs pos="0">
                          <a:srgbClr val="FFFFFF"/>
                        </a:gs>
                        <a:gs pos="100000">
                          <a:srgbClr val="FFFFFF"/>
                        </a:gs>
                      </a:gsLst>
                      <a:lin ang="5400000" scaled="0"/>
                    </a:gradFill>
                    <a:latin typeface="Segoe UI Light"/>
                  </a:rPr>
                  <a:t>Twitter</a:t>
                </a:r>
              </a:p>
            </p:txBody>
          </p:sp>
        </p:grpSp>
      </p:grpSp>
      <p:grpSp>
        <p:nvGrpSpPr>
          <p:cNvPr id="22" name="Group 21"/>
          <p:cNvGrpSpPr/>
          <p:nvPr userDrawn="1"/>
        </p:nvGrpSpPr>
        <p:grpSpPr>
          <a:xfrm>
            <a:off x="8221381" y="3155932"/>
            <a:ext cx="1835475" cy="1683431"/>
            <a:chOff x="8272463" y="3235325"/>
            <a:chExt cx="1761331" cy="1615428"/>
          </a:xfrm>
        </p:grpSpPr>
        <p:sp>
          <p:nvSpPr>
            <p:cNvPr id="23"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grpSp>
          <p:nvGrpSpPr>
            <p:cNvPr id="24" name="Group 23"/>
            <p:cNvGrpSpPr/>
            <p:nvPr/>
          </p:nvGrpSpPr>
          <p:grpSpPr>
            <a:xfrm>
              <a:off x="8385175" y="3462338"/>
              <a:ext cx="1535113" cy="1117599"/>
              <a:chOff x="8385175" y="3462338"/>
              <a:chExt cx="1535113" cy="1117599"/>
            </a:xfrm>
          </p:grpSpPr>
          <p:sp>
            <p:nvSpPr>
              <p:cNvPr id="25"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26"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27"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28"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29"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0"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1"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2"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3"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4"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5"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6"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7"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8"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9"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0"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1"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2"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3"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pic>
            <p:nvPicPr>
              <p:cNvPr id="44" name="Picture 43"/>
              <p:cNvPicPr>
                <a:picLocks noChangeAspect="1"/>
              </p:cNvPicPr>
              <p:nvPr/>
            </p:nvPicPr>
            <p:blipFill>
              <a:blip r:embed="rId2"/>
              <a:stretch>
                <a:fillRect/>
              </a:stretch>
            </p:blipFill>
            <p:spPr>
              <a:xfrm>
                <a:off x="8749942" y="3693929"/>
                <a:ext cx="307105" cy="443035"/>
              </a:xfrm>
              <a:prstGeom prst="rect">
                <a:avLst/>
              </a:prstGeom>
            </p:spPr>
          </p:pic>
          <p:grpSp>
            <p:nvGrpSpPr>
              <p:cNvPr id="45" name="Group 44"/>
              <p:cNvGrpSpPr/>
              <p:nvPr/>
            </p:nvGrpSpPr>
            <p:grpSpPr>
              <a:xfrm rot="5400000">
                <a:off x="9166188" y="3758283"/>
                <a:ext cx="306387" cy="444499"/>
                <a:chOff x="6878638" y="-701675"/>
                <a:chExt cx="306387" cy="444499"/>
              </a:xfrm>
            </p:grpSpPr>
            <p:sp>
              <p:nvSpPr>
                <p:cNvPr id="46"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7"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8"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9"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0"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1"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2"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3"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4"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5"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6"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7"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8"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9"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0"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1"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2"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3"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4"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5"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6"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7"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8"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9"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0"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1"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2"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3"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4"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5"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6"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7"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8"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9"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0"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1"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2"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3"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4"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5"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6"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7"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grpSp>
        </p:grpSp>
      </p:grpSp>
      <p:grpSp>
        <p:nvGrpSpPr>
          <p:cNvPr id="88" name="Group 87"/>
          <p:cNvGrpSpPr/>
          <p:nvPr userDrawn="1"/>
        </p:nvGrpSpPr>
        <p:grpSpPr>
          <a:xfrm>
            <a:off x="4423075" y="4916478"/>
            <a:ext cx="1777011" cy="1604991"/>
            <a:chOff x="4362450" y="4945063"/>
            <a:chExt cx="1738312" cy="1570037"/>
          </a:xfrm>
        </p:grpSpPr>
        <p:sp>
          <p:nvSpPr>
            <p:cNvPr id="89"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pic>
          <p:nvPicPr>
            <p:cNvPr id="90" name="Picture 89"/>
            <p:cNvPicPr>
              <a:picLocks noChangeAspect="1"/>
            </p:cNvPicPr>
            <p:nvPr/>
          </p:nvPicPr>
          <p:blipFill>
            <a:blip r:embed="rId3"/>
            <a:stretch>
              <a:fillRect/>
            </a:stretch>
          </p:blipFill>
          <p:spPr>
            <a:xfrm>
              <a:off x="4411773" y="5203812"/>
              <a:ext cx="1639667" cy="1052538"/>
            </a:xfrm>
            <a:prstGeom prst="rect">
              <a:avLst/>
            </a:prstGeom>
          </p:spPr>
        </p:pic>
      </p:grpSp>
      <p:grpSp>
        <p:nvGrpSpPr>
          <p:cNvPr id="91" name="Group 90"/>
          <p:cNvGrpSpPr/>
          <p:nvPr userDrawn="1"/>
        </p:nvGrpSpPr>
        <p:grpSpPr>
          <a:xfrm>
            <a:off x="6055136" y="1212184"/>
            <a:ext cx="2072415" cy="1863601"/>
            <a:chOff x="6312693" y="1447156"/>
            <a:chExt cx="1766094" cy="1588144"/>
          </a:xfrm>
        </p:grpSpPr>
        <p:sp>
          <p:nvSpPr>
            <p:cNvPr id="92"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grpSp>
          <p:nvGrpSpPr>
            <p:cNvPr id="93" name="Group 92"/>
            <p:cNvGrpSpPr/>
            <p:nvPr/>
          </p:nvGrpSpPr>
          <p:grpSpPr>
            <a:xfrm>
              <a:off x="6318250" y="1458913"/>
              <a:ext cx="1733550" cy="1576387"/>
              <a:chOff x="6318250" y="1458913"/>
              <a:chExt cx="1733550" cy="1576387"/>
            </a:xfrm>
          </p:grpSpPr>
          <p:sp>
            <p:nvSpPr>
              <p:cNvPr id="9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95"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96"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97"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98"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99"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0"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1"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2"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3"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4"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5"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6"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7"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8"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9"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0"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1"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2"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3"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4"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5"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6"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7"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8"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9"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0"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1"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2"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3"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4"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5"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6"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7"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8"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9"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30"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31"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32"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33"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34"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35"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36" name="Rectangle 461"/>
              <p:cNvSpPr>
                <a:spLocks noChangeArrowheads="1"/>
              </p:cNvSpPr>
              <p:nvPr/>
            </p:nvSpPr>
            <p:spPr bwMode="auto">
              <a:xfrm>
                <a:off x="6865938" y="1868488"/>
                <a:ext cx="22292"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S</a:t>
                </a:r>
                <a:endParaRPr lang="en-US" altLang="en-US" sz="1764">
                  <a:solidFill>
                    <a:srgbClr val="404040"/>
                  </a:solidFill>
                </a:endParaRPr>
              </a:p>
            </p:txBody>
          </p:sp>
          <p:sp>
            <p:nvSpPr>
              <p:cNvPr id="137" name="Rectangle 462"/>
              <p:cNvSpPr>
                <a:spLocks noChangeArrowheads="1"/>
              </p:cNvSpPr>
              <p:nvPr/>
            </p:nvSpPr>
            <p:spPr bwMode="auto">
              <a:xfrm>
                <a:off x="6888163" y="1868488"/>
                <a:ext cx="9754"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t</a:t>
                </a:r>
                <a:endParaRPr lang="en-US" altLang="en-US" sz="1764">
                  <a:solidFill>
                    <a:srgbClr val="404040"/>
                  </a:solidFill>
                </a:endParaRPr>
              </a:p>
            </p:txBody>
          </p:sp>
          <p:sp>
            <p:nvSpPr>
              <p:cNvPr id="138" name="Rectangle 463"/>
              <p:cNvSpPr>
                <a:spLocks noChangeArrowheads="1"/>
              </p:cNvSpPr>
              <p:nvPr/>
            </p:nvSpPr>
            <p:spPr bwMode="auto">
              <a:xfrm>
                <a:off x="6902451" y="1868488"/>
                <a:ext cx="18113"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a</a:t>
                </a:r>
                <a:endParaRPr lang="en-US" altLang="en-US" sz="1764">
                  <a:solidFill>
                    <a:srgbClr val="404040"/>
                  </a:solidFill>
                </a:endParaRPr>
              </a:p>
            </p:txBody>
          </p:sp>
          <p:sp>
            <p:nvSpPr>
              <p:cNvPr id="139" name="Rectangle 464"/>
              <p:cNvSpPr>
                <a:spLocks noChangeArrowheads="1"/>
              </p:cNvSpPr>
              <p:nvPr/>
            </p:nvSpPr>
            <p:spPr bwMode="auto">
              <a:xfrm>
                <a:off x="6923088" y="1868488"/>
                <a:ext cx="11146"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r</a:t>
                </a:r>
                <a:endParaRPr lang="en-US" altLang="en-US" sz="1764">
                  <a:solidFill>
                    <a:srgbClr val="404040"/>
                  </a:solidFill>
                </a:endParaRPr>
              </a:p>
            </p:txBody>
          </p:sp>
          <p:sp>
            <p:nvSpPr>
              <p:cNvPr id="140" name="Rectangle 465"/>
              <p:cNvSpPr>
                <a:spLocks noChangeArrowheads="1"/>
              </p:cNvSpPr>
              <p:nvPr/>
            </p:nvSpPr>
            <p:spPr bwMode="auto">
              <a:xfrm>
                <a:off x="6940551" y="1868488"/>
                <a:ext cx="9754"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t</a:t>
                </a:r>
                <a:endParaRPr lang="en-US" altLang="en-US" sz="1764">
                  <a:solidFill>
                    <a:srgbClr val="404040"/>
                  </a:solidFill>
                </a:endParaRPr>
              </a:p>
            </p:txBody>
          </p:sp>
          <p:sp>
            <p:nvSpPr>
              <p:cNvPr id="141"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2"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3"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4"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5"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6"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7"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8"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9"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0"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1"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2"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3"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4"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5"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6"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7"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8"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9"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0"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1"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2"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3"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4"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5"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6"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7"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8"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9"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70"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71"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72"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73"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74" name="Rectangle 499"/>
              <p:cNvSpPr>
                <a:spLocks noChangeArrowheads="1"/>
              </p:cNvSpPr>
              <p:nvPr/>
            </p:nvSpPr>
            <p:spPr bwMode="auto">
              <a:xfrm>
                <a:off x="6865938" y="1868488"/>
                <a:ext cx="22292"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S</a:t>
                </a:r>
                <a:endParaRPr lang="en-US" altLang="en-US" sz="1764">
                  <a:solidFill>
                    <a:srgbClr val="404040"/>
                  </a:solidFill>
                </a:endParaRPr>
              </a:p>
            </p:txBody>
          </p:sp>
          <p:sp>
            <p:nvSpPr>
              <p:cNvPr id="175" name="Rectangle 500"/>
              <p:cNvSpPr>
                <a:spLocks noChangeArrowheads="1"/>
              </p:cNvSpPr>
              <p:nvPr/>
            </p:nvSpPr>
            <p:spPr bwMode="auto">
              <a:xfrm>
                <a:off x="6888163" y="1868488"/>
                <a:ext cx="9754"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t</a:t>
                </a:r>
                <a:endParaRPr lang="en-US" altLang="en-US" sz="1764">
                  <a:solidFill>
                    <a:srgbClr val="404040"/>
                  </a:solidFill>
                </a:endParaRPr>
              </a:p>
            </p:txBody>
          </p:sp>
          <p:sp>
            <p:nvSpPr>
              <p:cNvPr id="176" name="Rectangle 501"/>
              <p:cNvSpPr>
                <a:spLocks noChangeArrowheads="1"/>
              </p:cNvSpPr>
              <p:nvPr/>
            </p:nvSpPr>
            <p:spPr bwMode="auto">
              <a:xfrm>
                <a:off x="6902451" y="1868488"/>
                <a:ext cx="18113"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a</a:t>
                </a:r>
                <a:endParaRPr lang="en-US" altLang="en-US" sz="1764">
                  <a:solidFill>
                    <a:srgbClr val="404040"/>
                  </a:solidFill>
                </a:endParaRPr>
              </a:p>
            </p:txBody>
          </p:sp>
          <p:sp>
            <p:nvSpPr>
              <p:cNvPr id="177" name="Rectangle 502"/>
              <p:cNvSpPr>
                <a:spLocks noChangeArrowheads="1"/>
              </p:cNvSpPr>
              <p:nvPr/>
            </p:nvSpPr>
            <p:spPr bwMode="auto">
              <a:xfrm>
                <a:off x="6923088" y="1868488"/>
                <a:ext cx="11146"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r</a:t>
                </a:r>
                <a:endParaRPr lang="en-US" altLang="en-US" sz="1764">
                  <a:solidFill>
                    <a:srgbClr val="404040"/>
                  </a:solidFill>
                </a:endParaRPr>
              </a:p>
            </p:txBody>
          </p:sp>
          <p:sp>
            <p:nvSpPr>
              <p:cNvPr id="178" name="Rectangle 503"/>
              <p:cNvSpPr>
                <a:spLocks noChangeArrowheads="1"/>
              </p:cNvSpPr>
              <p:nvPr/>
            </p:nvSpPr>
            <p:spPr bwMode="auto">
              <a:xfrm>
                <a:off x="6940551" y="1868488"/>
                <a:ext cx="9754"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t</a:t>
                </a:r>
                <a:endParaRPr lang="en-US" altLang="en-US" sz="1764">
                  <a:solidFill>
                    <a:srgbClr val="404040"/>
                  </a:solidFill>
                </a:endParaRPr>
              </a:p>
            </p:txBody>
          </p:sp>
          <p:sp>
            <p:nvSpPr>
              <p:cNvPr id="179"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80"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81"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82"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83"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grpSp>
      </p:grpSp>
      <p:grpSp>
        <p:nvGrpSpPr>
          <p:cNvPr id="184" name="Group 183"/>
          <p:cNvGrpSpPr/>
          <p:nvPr userDrawn="1"/>
        </p:nvGrpSpPr>
        <p:grpSpPr>
          <a:xfrm>
            <a:off x="449017" y="3155933"/>
            <a:ext cx="3893183" cy="3355959"/>
            <a:chOff x="446695" y="3155795"/>
            <a:chExt cx="3894750" cy="3357310"/>
          </a:xfrm>
        </p:grpSpPr>
        <p:grpSp>
          <p:nvGrpSpPr>
            <p:cNvPr id="185" name="Group 184"/>
            <p:cNvGrpSpPr/>
            <p:nvPr/>
          </p:nvGrpSpPr>
          <p:grpSpPr>
            <a:xfrm>
              <a:off x="446695" y="3155795"/>
              <a:ext cx="1862135" cy="3357310"/>
              <a:chOff x="446695" y="3155795"/>
              <a:chExt cx="1862135" cy="3357310"/>
            </a:xfrm>
          </p:grpSpPr>
          <p:sp>
            <p:nvSpPr>
              <p:cNvPr id="187" name="Rectangle 203"/>
              <p:cNvSpPr>
                <a:spLocks noChangeArrowheads="1"/>
              </p:cNvSpPr>
              <p:nvPr/>
            </p:nvSpPr>
            <p:spPr bwMode="auto">
              <a:xfrm>
                <a:off x="446695" y="3155795"/>
                <a:ext cx="1862135" cy="3357310"/>
              </a:xfrm>
              <a:prstGeom prst="rect">
                <a:avLst/>
              </a:prstGeom>
              <a:solidFill>
                <a:schemeClr val="accent6"/>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grpSp>
            <p:nvGrpSpPr>
              <p:cNvPr id="188" name="Group 120"/>
              <p:cNvGrpSpPr/>
              <p:nvPr/>
            </p:nvGrpSpPr>
            <p:grpSpPr>
              <a:xfrm>
                <a:off x="882393" y="3526501"/>
                <a:ext cx="1006676" cy="1102030"/>
                <a:chOff x="4924425" y="-1920875"/>
                <a:chExt cx="1173163" cy="1284287"/>
              </a:xfrm>
              <a:solidFill>
                <a:schemeClr val="bg1"/>
              </a:solidFill>
            </p:grpSpPr>
            <p:sp>
              <p:nvSpPr>
                <p:cNvPr id="189"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90"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91"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92"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93"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94"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grpSp>
        </p:grpSp>
        <p:sp>
          <p:nvSpPr>
            <p:cNvPr id="186" name="Rectangle 203"/>
            <p:cNvSpPr>
              <a:spLocks noChangeArrowheads="1"/>
            </p:cNvSpPr>
            <p:nvPr/>
          </p:nvSpPr>
          <p:spPr bwMode="auto">
            <a:xfrm>
              <a:off x="461603" y="4916603"/>
              <a:ext cx="3879842" cy="1596502"/>
            </a:xfrm>
            <a:prstGeom prst="rect">
              <a:avLst/>
            </a:prstGeom>
            <a:solidFill>
              <a:schemeClr val="accent6"/>
            </a:solidFill>
            <a:ln>
              <a:noFill/>
            </a:ln>
          </p:spPr>
          <p:txBody>
            <a:bodyPr vert="horz" wrap="square" lIns="89606" tIns="44802" rIns="89606" bIns="44802" numCol="1" anchor="ctr" anchorCtr="0" compatLnSpc="1">
              <a:prstTxWarp prst="textNoShape">
                <a:avLst/>
              </a:prstTxWarp>
            </a:bodyPr>
            <a:lstStyle/>
            <a:p>
              <a:pPr algn="ctr" defTabSz="914005">
                <a:defRPr/>
              </a:pPr>
              <a:r>
                <a:rPr lang="en-US" sz="3998" b="1" dirty="0">
                  <a:gradFill>
                    <a:gsLst>
                      <a:gs pos="0">
                        <a:srgbClr val="FFFFFF"/>
                      </a:gs>
                      <a:gs pos="100000">
                        <a:srgbClr val="FFFFFF"/>
                      </a:gs>
                    </a:gsLst>
                    <a:lin ang="5400000" scaled="0"/>
                  </a:gradFill>
                  <a:latin typeface="Segoe UI Light"/>
                </a:rPr>
                <a:t>Podcasts</a:t>
              </a:r>
              <a:br>
                <a:rPr lang="en-US" sz="1764" dirty="0">
                  <a:solidFill>
                    <a:srgbClr val="404040"/>
                  </a:solidFill>
                  <a:latin typeface="Segoe UI"/>
                </a:rPr>
              </a:br>
              <a:r>
                <a:rPr lang="en-US" sz="1799" u="sng" spc="-50" dirty="0">
                  <a:solidFill>
                    <a:schemeClr val="bg1"/>
                  </a:solidFill>
                  <a:latin typeface="Segoe UI"/>
                </a:rPr>
                <a:t>http://</a:t>
              </a:r>
              <a:r>
                <a:rPr lang="en-US" sz="1799" u="sng" dirty="0">
                  <a:solidFill>
                    <a:schemeClr val="bg1"/>
                  </a:solidFill>
                  <a:latin typeface="Segoe UI"/>
                </a:rPr>
                <a:t>dev.office.com/podcasts</a:t>
              </a:r>
              <a:r>
                <a:rPr lang="en-US" sz="1799" u="sng" spc="-50" dirty="0">
                  <a:solidFill>
                    <a:schemeClr val="bg1"/>
                  </a:solidFill>
                  <a:latin typeface="Segoe UI"/>
                </a:rPr>
                <a:t> </a:t>
              </a:r>
            </a:p>
            <a:p>
              <a:pPr algn="ctr" defTabSz="914005">
                <a:defRPr/>
              </a:pPr>
              <a:endParaRPr lang="en-US" sz="1764" dirty="0">
                <a:solidFill>
                  <a:srgbClr val="404040"/>
                </a:solidFill>
                <a:latin typeface="Segoe UI"/>
              </a:endParaRPr>
            </a:p>
          </p:txBody>
        </p:sp>
      </p:grpSp>
      <p:grpSp>
        <p:nvGrpSpPr>
          <p:cNvPr id="195" name="Group 194"/>
          <p:cNvGrpSpPr/>
          <p:nvPr userDrawn="1"/>
        </p:nvGrpSpPr>
        <p:grpSpPr>
          <a:xfrm>
            <a:off x="10132721" y="4916033"/>
            <a:ext cx="1844238" cy="1597854"/>
            <a:chOff x="10134295" y="4916603"/>
            <a:chExt cx="1844980" cy="1598497"/>
          </a:xfrm>
        </p:grpSpPr>
        <p:sp>
          <p:nvSpPr>
            <p:cNvPr id="196" name="Rectangle 153"/>
            <p:cNvSpPr>
              <a:spLocks noChangeArrowheads="1"/>
            </p:cNvSpPr>
            <p:nvPr/>
          </p:nvSpPr>
          <p:spPr bwMode="auto">
            <a:xfrm>
              <a:off x="10134295" y="4916603"/>
              <a:ext cx="1844980" cy="1598497"/>
            </a:xfrm>
            <a:prstGeom prst="rect">
              <a:avLst/>
            </a:prstGeom>
            <a:solidFill>
              <a:schemeClr val="accent5"/>
            </a:solidFill>
            <a:ln>
              <a:noFill/>
            </a:ln>
          </p:spPr>
          <p:txBody>
            <a:bodyPr vert="horz" wrap="square" lIns="89606" tIns="44802" rIns="89606" bIns="44802" numCol="1" anchor="t" anchorCtr="0" compatLnSpc="1">
              <a:prstTxWarp prst="textNoShape">
                <a:avLst/>
              </a:prstTxWarp>
            </a:bodyPr>
            <a:lstStyle/>
            <a:p>
              <a:pPr defTabSz="914005">
                <a:defRPr/>
              </a:pPr>
              <a:r>
                <a:rPr lang="en-US" sz="1799" b="1" dirty="0" err="1">
                  <a:gradFill>
                    <a:gsLst>
                      <a:gs pos="0">
                        <a:srgbClr val="FFFFFF"/>
                      </a:gs>
                      <a:gs pos="100000">
                        <a:srgbClr val="FFFFFF"/>
                      </a:gs>
                    </a:gsLst>
                    <a:lin ang="5400000" scaled="0"/>
                  </a:gradFill>
                  <a:latin typeface="Segoe UI Light"/>
                </a:rPr>
                <a:t>UserVoice</a:t>
              </a:r>
              <a:endParaRPr lang="en-US" sz="1799" b="1" dirty="0">
                <a:gradFill>
                  <a:gsLst>
                    <a:gs pos="0">
                      <a:srgbClr val="FFFFFF"/>
                    </a:gs>
                    <a:gs pos="100000">
                      <a:srgbClr val="FFFFFF"/>
                    </a:gs>
                  </a:gsLst>
                  <a:lin ang="5400000" scaled="0"/>
                </a:gradFill>
                <a:latin typeface="Segoe UI Light"/>
              </a:endParaRPr>
            </a:p>
            <a:p>
              <a:pPr defTabSz="914005">
                <a:defRPr/>
              </a:pPr>
              <a:endParaRPr lang="en-US" sz="1799" b="1" dirty="0">
                <a:gradFill>
                  <a:gsLst>
                    <a:gs pos="0">
                      <a:srgbClr val="FFFFFF"/>
                    </a:gs>
                    <a:gs pos="100000">
                      <a:srgbClr val="FFFFFF"/>
                    </a:gs>
                  </a:gsLst>
                  <a:lin ang="5400000" scaled="0"/>
                </a:gradFill>
                <a:latin typeface="Segoe UI Light"/>
              </a:endParaRPr>
            </a:p>
            <a:p>
              <a:pPr defTabSz="914005">
                <a:defRPr/>
              </a:pPr>
              <a:endParaRPr lang="en-US" sz="1799" b="1" dirty="0">
                <a:gradFill>
                  <a:gsLst>
                    <a:gs pos="0">
                      <a:srgbClr val="FFFFFF"/>
                    </a:gs>
                    <a:gs pos="100000">
                      <a:srgbClr val="FFFFFF"/>
                    </a:gs>
                  </a:gsLst>
                  <a:lin ang="5400000" scaled="0"/>
                </a:gradFill>
                <a:latin typeface="Segoe UI Light"/>
              </a:endParaRPr>
            </a:p>
            <a:p>
              <a:pPr defTabSz="914005">
                <a:defRPr/>
              </a:pPr>
              <a:endParaRPr lang="en-US" sz="1799" b="1" dirty="0">
                <a:gradFill>
                  <a:gsLst>
                    <a:gs pos="0">
                      <a:srgbClr val="FFFFFF"/>
                    </a:gs>
                    <a:gs pos="100000">
                      <a:srgbClr val="FFFFFF"/>
                    </a:gs>
                  </a:gsLst>
                  <a:lin ang="5400000" scaled="0"/>
                </a:gradFill>
                <a:latin typeface="Segoe UI Light"/>
              </a:endParaRPr>
            </a:p>
            <a:p>
              <a:pPr defTabSz="914005">
                <a:defRPr/>
              </a:pPr>
              <a:r>
                <a:rPr lang="en-US" sz="1199" u="sng" dirty="0">
                  <a:solidFill>
                    <a:schemeClr val="bg1"/>
                  </a:solidFill>
                  <a:latin typeface="Segoe UI"/>
                </a:rPr>
                <a:t>http://sharepoint.uservoice.com/ </a:t>
              </a:r>
            </a:p>
            <a:p>
              <a:pPr defTabSz="914005">
                <a:defRPr/>
              </a:pPr>
              <a:endParaRPr lang="en-US" sz="1799" b="1" dirty="0">
                <a:gradFill>
                  <a:gsLst>
                    <a:gs pos="0">
                      <a:srgbClr val="FFFFFF"/>
                    </a:gs>
                    <a:gs pos="100000">
                      <a:srgbClr val="FFFFFF"/>
                    </a:gs>
                  </a:gsLst>
                  <a:lin ang="5400000" scaled="0"/>
                </a:gradFill>
                <a:latin typeface="Segoe UI Light"/>
              </a:endParaRPr>
            </a:p>
          </p:txBody>
        </p:sp>
        <p:sp>
          <p:nvSpPr>
            <p:cNvPr id="197"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272" tIns="41137" rIns="82272" bIns="41137" numCol="1" anchor="t" anchorCtr="0" compatLnSpc="1">
              <a:prstTxWarp prst="textNoShape">
                <a:avLst/>
              </a:prstTxWarp>
            </a:bodyPr>
            <a:lstStyle/>
            <a:p>
              <a:pPr defTabSz="932319">
                <a:defRPr/>
              </a:pPr>
              <a:endParaRPr lang="en-US" sz="1599">
                <a:solidFill>
                  <a:srgbClr val="000000"/>
                </a:solidFill>
                <a:latin typeface="Segoe UI"/>
              </a:endParaRPr>
            </a:p>
          </p:txBody>
        </p:sp>
      </p:grpSp>
      <p:grpSp>
        <p:nvGrpSpPr>
          <p:cNvPr id="198" name="Group 197"/>
          <p:cNvGrpSpPr/>
          <p:nvPr userDrawn="1"/>
        </p:nvGrpSpPr>
        <p:grpSpPr>
          <a:xfrm>
            <a:off x="2399409" y="3155336"/>
            <a:ext cx="1942791" cy="1681580"/>
            <a:chOff x="2397872" y="3155198"/>
            <a:chExt cx="1943573" cy="1682257"/>
          </a:xfrm>
        </p:grpSpPr>
        <p:sp>
          <p:nvSpPr>
            <p:cNvPr id="199" name="Rectangle 266"/>
            <p:cNvSpPr>
              <a:spLocks noChangeArrowheads="1"/>
            </p:cNvSpPr>
            <p:nvPr/>
          </p:nvSpPr>
          <p:spPr bwMode="auto">
            <a:xfrm>
              <a:off x="2397872" y="3155198"/>
              <a:ext cx="1943573" cy="1682257"/>
            </a:xfrm>
            <a:prstGeom prst="rect">
              <a:avLst/>
            </a:prstGeom>
            <a:solidFill>
              <a:schemeClr val="accent4"/>
            </a:solidFill>
            <a:ln>
              <a:noFill/>
            </a:ln>
          </p:spPr>
          <p:txBody>
            <a:bodyPr vert="horz" wrap="square" lIns="89606" tIns="44802" rIns="89606" bIns="44802" numCol="1" anchor="t" anchorCtr="0" compatLnSpc="1">
              <a:prstTxWarp prst="textNoShape">
                <a:avLst/>
              </a:prstTxWarp>
            </a:bodyPr>
            <a:lstStyle/>
            <a:p>
              <a:pPr defTabSz="914005">
                <a:lnSpc>
                  <a:spcPct val="95000"/>
                </a:lnSpc>
                <a:defRPr/>
              </a:pPr>
              <a:r>
                <a:rPr lang="en-US" sz="1764" dirty="0">
                  <a:solidFill>
                    <a:schemeClr val="bg1"/>
                  </a:solidFill>
                  <a:latin typeface="Segoe UI"/>
                </a:rPr>
                <a:t>Stack overflow</a:t>
              </a:r>
            </a:p>
            <a:p>
              <a:pPr defTabSz="914005">
                <a:lnSpc>
                  <a:spcPct val="95000"/>
                </a:lnSpc>
                <a:defRPr/>
              </a:pPr>
              <a:endParaRPr lang="en-US" sz="1764" dirty="0">
                <a:solidFill>
                  <a:schemeClr val="bg1"/>
                </a:solidFill>
                <a:latin typeface="Segoe UI"/>
              </a:endParaRPr>
            </a:p>
            <a:p>
              <a:pPr defTabSz="914005">
                <a:lnSpc>
                  <a:spcPct val="95000"/>
                </a:lnSpc>
                <a:defRPr/>
              </a:pPr>
              <a:endParaRPr lang="en-US" sz="1764" dirty="0">
                <a:solidFill>
                  <a:schemeClr val="bg1"/>
                </a:solidFill>
                <a:latin typeface="Segoe UI"/>
              </a:endParaRPr>
            </a:p>
            <a:p>
              <a:pPr defTabSz="914005">
                <a:lnSpc>
                  <a:spcPct val="95000"/>
                </a:lnSpc>
                <a:defRPr/>
              </a:pPr>
              <a:endParaRPr lang="en-US" sz="1764" dirty="0">
                <a:solidFill>
                  <a:schemeClr val="bg1"/>
                </a:solidFill>
                <a:latin typeface="Segoe UI"/>
              </a:endParaRPr>
            </a:p>
            <a:p>
              <a:pPr defTabSz="914005">
                <a:lnSpc>
                  <a:spcPct val="95000"/>
                </a:lnSpc>
                <a:defRPr/>
              </a:pPr>
              <a:endParaRPr lang="en-US" sz="1764" dirty="0">
                <a:solidFill>
                  <a:schemeClr val="bg1"/>
                </a:solidFill>
                <a:latin typeface="Segoe UI"/>
              </a:endParaRPr>
            </a:p>
            <a:p>
              <a:pPr defTabSz="914005">
                <a:lnSpc>
                  <a:spcPct val="95000"/>
                </a:lnSpc>
                <a:defRPr/>
              </a:pPr>
              <a:r>
                <a:rPr lang="en-US" sz="1764" dirty="0">
                  <a:solidFill>
                    <a:schemeClr val="bg1"/>
                  </a:solidFill>
                  <a:latin typeface="Segoe UI"/>
                </a:rPr>
                <a:t>[</a:t>
              </a:r>
              <a:r>
                <a:rPr lang="en-US" sz="1764" dirty="0" err="1">
                  <a:solidFill>
                    <a:schemeClr val="bg1"/>
                  </a:solidFill>
                  <a:latin typeface="Segoe UI"/>
                </a:rPr>
                <a:t>sharepoint</a:t>
              </a:r>
              <a:r>
                <a:rPr lang="en-US" sz="1764" dirty="0">
                  <a:solidFill>
                    <a:schemeClr val="bg1"/>
                  </a:solidFill>
                  <a:latin typeface="Segoe UI"/>
                </a:rPr>
                <a:t>]</a:t>
              </a:r>
            </a:p>
          </p:txBody>
        </p:sp>
        <p:sp>
          <p:nvSpPr>
            <p:cNvPr id="200"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bg1"/>
            </a:solidFill>
            <a:ln>
              <a:noFill/>
            </a:ln>
          </p:spPr>
          <p:txBody>
            <a:bodyPr vert="horz" wrap="square" lIns="0" tIns="41137" rIns="82272" bIns="41137" numCol="1" anchor="t" anchorCtr="0" compatLnSpc="1">
              <a:prstTxWarp prst="textNoShape">
                <a:avLst/>
              </a:prstTxWarp>
            </a:bodyPr>
            <a:lstStyle/>
            <a:p>
              <a:pPr algn="ctr" defTabSz="914001">
                <a:defRPr/>
              </a:pPr>
              <a:endParaRPr lang="en-US" sz="1599">
                <a:gradFill>
                  <a:gsLst>
                    <a:gs pos="0">
                      <a:srgbClr val="FFFFFF"/>
                    </a:gs>
                    <a:gs pos="100000">
                      <a:srgbClr val="FFFFFF"/>
                    </a:gs>
                  </a:gsLst>
                  <a:lin ang="5400000" scaled="0"/>
                </a:gradFill>
                <a:latin typeface="Segoe UI"/>
              </a:endParaRPr>
            </a:p>
          </p:txBody>
        </p:sp>
      </p:grpSp>
      <p:grpSp>
        <p:nvGrpSpPr>
          <p:cNvPr id="201" name="Group 200"/>
          <p:cNvGrpSpPr/>
          <p:nvPr userDrawn="1"/>
        </p:nvGrpSpPr>
        <p:grpSpPr>
          <a:xfrm>
            <a:off x="4426635" y="3160646"/>
            <a:ext cx="3702219" cy="1678717"/>
            <a:chOff x="4425913" y="3160511"/>
            <a:chExt cx="3703709" cy="1679392"/>
          </a:xfrm>
        </p:grpSpPr>
        <p:sp>
          <p:nvSpPr>
            <p:cNvPr id="202"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88242" tIns="44802" rIns="89606" bIns="44802" numCol="1" anchor="ctr" anchorCtr="0" compatLnSpc="1">
              <a:prstTxWarp prst="textNoShape">
                <a:avLst/>
              </a:prstTxWarp>
            </a:bodyPr>
            <a:lstStyle/>
            <a:p>
              <a:pPr defTabSz="914005">
                <a:lnSpc>
                  <a:spcPct val="90000"/>
                </a:lnSpc>
                <a:spcBef>
                  <a:spcPts val="587"/>
                </a:spcBef>
                <a:spcAft>
                  <a:spcPts val="587"/>
                </a:spcAft>
                <a:defRPr/>
              </a:pPr>
              <a:r>
                <a:rPr lang="en-US" sz="3998" b="1" dirty="0">
                  <a:gradFill>
                    <a:gsLst>
                      <a:gs pos="0">
                        <a:srgbClr val="FFFFFF"/>
                      </a:gs>
                      <a:gs pos="100000">
                        <a:srgbClr val="FFFFFF"/>
                      </a:gs>
                    </a:gsLst>
                    <a:lin ang="5400000" scaled="0"/>
                  </a:gradFill>
                  <a:latin typeface="Segoe UI Light"/>
                </a:rPr>
                <a:t>Channel 9 </a:t>
              </a:r>
              <a:br>
                <a:rPr lang="en-US" sz="3998" b="1" dirty="0">
                  <a:gradFill>
                    <a:gsLst>
                      <a:gs pos="0">
                        <a:srgbClr val="FFFFFF"/>
                      </a:gs>
                      <a:gs pos="100000">
                        <a:srgbClr val="FFFFFF"/>
                      </a:gs>
                    </a:gsLst>
                    <a:lin ang="5400000" scaled="0"/>
                  </a:gradFill>
                  <a:latin typeface="Segoe UI Light"/>
                </a:rPr>
              </a:br>
              <a:r>
                <a:rPr lang="en-US" sz="3998" b="1" dirty="0">
                  <a:gradFill>
                    <a:gsLst>
                      <a:gs pos="0">
                        <a:srgbClr val="FFFFFF"/>
                      </a:gs>
                      <a:gs pos="100000">
                        <a:srgbClr val="FFFFFF"/>
                      </a:gs>
                    </a:gsLst>
                    <a:lin ang="5400000" scaled="0"/>
                  </a:gradFill>
                  <a:latin typeface="Segoe UI Light"/>
                </a:rPr>
                <a:t>Dev Show</a:t>
              </a:r>
            </a:p>
            <a:p>
              <a:pPr defTabSz="914005">
                <a:lnSpc>
                  <a:spcPct val="90000"/>
                </a:lnSpc>
                <a:spcBef>
                  <a:spcPts val="587"/>
                </a:spcBef>
                <a:spcAft>
                  <a:spcPts val="587"/>
                </a:spcAft>
                <a:defRPr/>
              </a:pPr>
              <a:r>
                <a:rPr lang="en-US" sz="1399" u="sng" dirty="0">
                  <a:solidFill>
                    <a:srgbClr val="FFFFFF"/>
                  </a:solidFill>
                  <a:latin typeface="Segoe UI"/>
                </a:rPr>
                <a:t>http://aka.ms/O365DevShow </a:t>
              </a:r>
            </a:p>
          </p:txBody>
        </p:sp>
        <p:pic>
          <p:nvPicPr>
            <p:cNvPr id="203" name="Picture 202"/>
            <p:cNvPicPr>
              <a:picLocks noChangeAspect="1"/>
            </p:cNvPicPr>
            <p:nvPr/>
          </p:nvPicPr>
          <p:blipFill rotWithShape="1">
            <a:blip r:embed="rId4"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sp>
        <p:nvSpPr>
          <p:cNvPr id="205" name="Rectangle 153"/>
          <p:cNvSpPr>
            <a:spLocks noChangeArrowheads="1"/>
          </p:cNvSpPr>
          <p:nvPr/>
        </p:nvSpPr>
        <p:spPr bwMode="auto">
          <a:xfrm>
            <a:off x="6275951" y="4916033"/>
            <a:ext cx="3780906" cy="1597853"/>
          </a:xfrm>
          <a:prstGeom prst="rect">
            <a:avLst/>
          </a:prstGeom>
          <a:solidFill>
            <a:srgbClr val="0070C0"/>
          </a:solidFill>
          <a:ln>
            <a:noFill/>
          </a:ln>
        </p:spPr>
        <p:txBody>
          <a:bodyPr vert="horz" wrap="square" lIns="89606" tIns="44802" rIns="89606" bIns="44802" numCol="1" anchor="t" anchorCtr="0" compatLnSpc="1">
            <a:prstTxWarp prst="textNoShape">
              <a:avLst/>
            </a:prstTxWarp>
          </a:bodyPr>
          <a:lstStyle/>
          <a:p>
            <a:pPr lvl="0" defTabSz="914005"/>
            <a:r>
              <a:rPr lang="en-US" sz="1800" dirty="0">
                <a:solidFill>
                  <a:schemeClr val="bg1"/>
                </a:solidFill>
                <a:latin typeface="Segoe UI"/>
              </a:rPr>
              <a:t>SharePoint Patterns and Practices</a:t>
            </a:r>
          </a:p>
          <a:p>
            <a:pPr lvl="0" defTabSz="914005"/>
            <a:r>
              <a:rPr lang="en-US" sz="1800" u="sng" dirty="0">
                <a:solidFill>
                  <a:schemeClr val="bg1"/>
                </a:solidFill>
                <a:latin typeface="Segoe UI"/>
              </a:rPr>
              <a:t>http://aka.ms/sppnp</a:t>
            </a:r>
          </a:p>
        </p:txBody>
      </p:sp>
      <p:sp>
        <p:nvSpPr>
          <p:cNvPr id="207" name="Title 2"/>
          <p:cNvSpPr>
            <a:spLocks noGrp="1"/>
          </p:cNvSpPr>
          <p:nvPr>
            <p:ph type="title" idx="4294967295"/>
          </p:nvPr>
        </p:nvSpPr>
        <p:spPr>
          <a:xfrm>
            <a:off x="273844" y="295275"/>
            <a:ext cx="11888787" cy="917575"/>
          </a:xfrm>
        </p:spPr>
        <p:txBody>
          <a:bodyPr/>
          <a:lstStyle/>
          <a:p>
            <a:r>
              <a:rPr lang="en-US"/>
              <a:t>Click to edit Master title style</a:t>
            </a:r>
            <a:endParaRPr lang="en-US" dirty="0"/>
          </a:p>
        </p:txBody>
      </p:sp>
      <p:sp>
        <p:nvSpPr>
          <p:cNvPr id="208" name="Rectangle 207">
            <a:hlinkClick r:id="rId5"/>
          </p:cNvPr>
          <p:cNvSpPr/>
          <p:nvPr userDrawn="1"/>
        </p:nvSpPr>
        <p:spPr bwMode="auto">
          <a:xfrm>
            <a:off x="547687" y="2300766"/>
            <a:ext cx="4114800" cy="306117"/>
          </a:xfrm>
          <a:prstGeom prst="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09" name="Rectangle 208">
            <a:hlinkClick r:id="rId6"/>
          </p:cNvPr>
          <p:cNvSpPr/>
          <p:nvPr userDrawn="1"/>
        </p:nvSpPr>
        <p:spPr bwMode="auto">
          <a:xfrm>
            <a:off x="9290179" y="2232511"/>
            <a:ext cx="1515412" cy="306117"/>
          </a:xfrm>
          <a:prstGeom prst="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10" name="Rectangle 209">
            <a:hlinkClick r:id="rId7"/>
          </p:cNvPr>
          <p:cNvSpPr/>
          <p:nvPr userDrawn="1"/>
        </p:nvSpPr>
        <p:spPr bwMode="auto">
          <a:xfrm>
            <a:off x="5508330" y="4469572"/>
            <a:ext cx="2442252" cy="306117"/>
          </a:xfrm>
          <a:prstGeom prst="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11" name="Rectangle 210">
            <a:hlinkClick r:id="rId8"/>
          </p:cNvPr>
          <p:cNvSpPr/>
          <p:nvPr userDrawn="1"/>
        </p:nvSpPr>
        <p:spPr bwMode="auto">
          <a:xfrm>
            <a:off x="808814" y="5713962"/>
            <a:ext cx="3200400" cy="306117"/>
          </a:xfrm>
          <a:prstGeom prst="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213" name="Picture 212"/>
          <p:cNvPicPr>
            <a:picLocks noChangeAspect="1"/>
          </p:cNvPicPr>
          <p:nvPr userDrawn="1"/>
        </p:nvPicPr>
        <p:blipFill>
          <a:blip r:embed="rId9"/>
          <a:stretch>
            <a:fillRect/>
          </a:stretch>
        </p:blipFill>
        <p:spPr>
          <a:xfrm>
            <a:off x="8652411" y="5751017"/>
            <a:ext cx="1316723" cy="663566"/>
          </a:xfrm>
          <a:prstGeom prst="rect">
            <a:avLst/>
          </a:prstGeom>
        </p:spPr>
      </p:pic>
    </p:spTree>
    <p:extLst>
      <p:ext uri="{BB962C8B-B14F-4D97-AF65-F5344CB8AC3E}">
        <p14:creationId xmlns:p14="http://schemas.microsoft.com/office/powerpoint/2010/main" val="1308526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1"/>
                                        </p:tgtEl>
                                        <p:attrNameLst>
                                          <p:attrName>style.visibility</p:attrName>
                                        </p:attrNameLst>
                                      </p:cBhvr>
                                      <p:to>
                                        <p:strVal val="visible"/>
                                      </p:to>
                                    </p:set>
                                    <p:animEffect transition="in" filter="fade">
                                      <p:cBhvr>
                                        <p:cTn id="7" dur="500"/>
                                        <p:tgtEl>
                                          <p:spTgt spid="201"/>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91"/>
                                        </p:tgtEl>
                                        <p:attrNameLst>
                                          <p:attrName>style.visibility</p:attrName>
                                        </p:attrNameLst>
                                      </p:cBhvr>
                                      <p:to>
                                        <p:strVal val="visible"/>
                                      </p:to>
                                    </p:set>
                                    <p:anim calcmode="lin" valueType="num">
                                      <p:cBhvr additive="base">
                                        <p:cTn id="11" dur="750" fill="hold"/>
                                        <p:tgtEl>
                                          <p:spTgt spid="91"/>
                                        </p:tgtEl>
                                        <p:attrNameLst>
                                          <p:attrName>ppt_x</p:attrName>
                                        </p:attrNameLst>
                                      </p:cBhvr>
                                      <p:tavLst>
                                        <p:tav tm="0">
                                          <p:val>
                                            <p:strVal val="#ppt_x"/>
                                          </p:val>
                                        </p:tav>
                                        <p:tav tm="100000">
                                          <p:val>
                                            <p:strVal val="#ppt_x"/>
                                          </p:val>
                                        </p:tav>
                                      </p:tavLst>
                                    </p:anim>
                                    <p:anim calcmode="lin" valueType="num">
                                      <p:cBhvr additive="base">
                                        <p:cTn id="12" dur="750" fill="hold"/>
                                        <p:tgtEl>
                                          <p:spTgt spid="91"/>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88"/>
                                        </p:tgtEl>
                                        <p:attrNameLst>
                                          <p:attrName>style.visibility</p:attrName>
                                        </p:attrNameLst>
                                      </p:cBhvr>
                                      <p:to>
                                        <p:strVal val="visible"/>
                                      </p:to>
                                    </p:set>
                                    <p:anim calcmode="lin" valueType="num">
                                      <p:cBhvr additive="base">
                                        <p:cTn id="15" dur="750" fill="hold"/>
                                        <p:tgtEl>
                                          <p:spTgt spid="88"/>
                                        </p:tgtEl>
                                        <p:attrNameLst>
                                          <p:attrName>ppt_x</p:attrName>
                                        </p:attrNameLst>
                                      </p:cBhvr>
                                      <p:tavLst>
                                        <p:tav tm="0">
                                          <p:val>
                                            <p:strVal val="#ppt_x"/>
                                          </p:val>
                                        </p:tav>
                                        <p:tav tm="100000">
                                          <p:val>
                                            <p:strVal val="#ppt_x"/>
                                          </p:val>
                                        </p:tav>
                                      </p:tavLst>
                                    </p:anim>
                                    <p:anim calcmode="lin" valueType="num">
                                      <p:cBhvr additive="base">
                                        <p:cTn id="16" dur="750" fill="hold"/>
                                        <p:tgtEl>
                                          <p:spTgt spid="8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750" fill="hold"/>
                                        <p:tgtEl>
                                          <p:spTgt spid="22"/>
                                        </p:tgtEl>
                                        <p:attrNameLst>
                                          <p:attrName>ppt_x</p:attrName>
                                        </p:attrNameLst>
                                      </p:cBhvr>
                                      <p:tavLst>
                                        <p:tav tm="0">
                                          <p:val>
                                            <p:strVal val="1+#ppt_w/2"/>
                                          </p:val>
                                        </p:tav>
                                        <p:tav tm="100000">
                                          <p:val>
                                            <p:strVal val="#ppt_x"/>
                                          </p:val>
                                        </p:tav>
                                      </p:tavLst>
                                    </p:anim>
                                    <p:anim calcmode="lin" valueType="num">
                                      <p:cBhvr additive="base">
                                        <p:cTn id="20" dur="750" fill="hold"/>
                                        <p:tgtEl>
                                          <p:spTgt spid="22"/>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98"/>
                                        </p:tgtEl>
                                        <p:attrNameLst>
                                          <p:attrName>style.visibility</p:attrName>
                                        </p:attrNameLst>
                                      </p:cBhvr>
                                      <p:to>
                                        <p:strVal val="visible"/>
                                      </p:to>
                                    </p:set>
                                    <p:anim calcmode="lin" valueType="num">
                                      <p:cBhvr additive="base">
                                        <p:cTn id="23" dur="750" fill="hold"/>
                                        <p:tgtEl>
                                          <p:spTgt spid="198"/>
                                        </p:tgtEl>
                                        <p:attrNameLst>
                                          <p:attrName>ppt_x</p:attrName>
                                        </p:attrNameLst>
                                      </p:cBhvr>
                                      <p:tavLst>
                                        <p:tav tm="0">
                                          <p:val>
                                            <p:strVal val="0-#ppt_w/2"/>
                                          </p:val>
                                        </p:tav>
                                        <p:tav tm="100000">
                                          <p:val>
                                            <p:strVal val="#ppt_x"/>
                                          </p:val>
                                        </p:tav>
                                      </p:tavLst>
                                    </p:anim>
                                    <p:anim calcmode="lin" valueType="num">
                                      <p:cBhvr additive="base">
                                        <p:cTn id="24" dur="750" fill="hold"/>
                                        <p:tgtEl>
                                          <p:spTgt spid="19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95"/>
                                        </p:tgtEl>
                                        <p:attrNameLst>
                                          <p:attrName>style.visibility</p:attrName>
                                        </p:attrNameLst>
                                      </p:cBhvr>
                                      <p:to>
                                        <p:strVal val="visible"/>
                                      </p:to>
                                    </p:set>
                                    <p:anim calcmode="lin" valueType="num">
                                      <p:cBhvr additive="base">
                                        <p:cTn id="27" dur="750" fill="hold"/>
                                        <p:tgtEl>
                                          <p:spTgt spid="195"/>
                                        </p:tgtEl>
                                        <p:attrNameLst>
                                          <p:attrName>ppt_x</p:attrName>
                                        </p:attrNameLst>
                                      </p:cBhvr>
                                      <p:tavLst>
                                        <p:tav tm="0">
                                          <p:val>
                                            <p:strVal val="1+#ppt_w/2"/>
                                          </p:val>
                                        </p:tav>
                                        <p:tav tm="100000">
                                          <p:val>
                                            <p:strVal val="#ppt_x"/>
                                          </p:val>
                                        </p:tav>
                                      </p:tavLst>
                                    </p:anim>
                                    <p:anim calcmode="lin" valueType="num">
                                      <p:cBhvr additive="base">
                                        <p:cTn id="28" dur="750" fill="hold"/>
                                        <p:tgtEl>
                                          <p:spTgt spid="195"/>
                                        </p:tgtEl>
                                        <p:attrNameLst>
                                          <p:attrName>ppt_y</p:attrName>
                                        </p:attrNameLst>
                                      </p:cBhvr>
                                      <p:tavLst>
                                        <p:tav tm="0">
                                          <p:val>
                                            <p:strVal val="#ppt_y"/>
                                          </p:val>
                                        </p:tav>
                                        <p:tav tm="100000">
                                          <p:val>
                                            <p:strVal val="#ppt_y"/>
                                          </p:val>
                                        </p:tav>
                                      </p:tavLst>
                                    </p:anim>
                                  </p:childTnLst>
                                </p:cTn>
                              </p:par>
                              <p:par>
                                <p:cTn id="29" presetID="2" presetClass="entr" presetSubtype="12" decel="100000" fill="hold" nodeType="withEffect">
                                  <p:stCondLst>
                                    <p:cond delay="1750"/>
                                  </p:stCondLst>
                                  <p:childTnLst>
                                    <p:set>
                                      <p:cBhvr>
                                        <p:cTn id="30" dur="1" fill="hold">
                                          <p:stCondLst>
                                            <p:cond delay="0"/>
                                          </p:stCondLst>
                                        </p:cTn>
                                        <p:tgtEl>
                                          <p:spTgt spid="184"/>
                                        </p:tgtEl>
                                        <p:attrNameLst>
                                          <p:attrName>style.visibility</p:attrName>
                                        </p:attrNameLst>
                                      </p:cBhvr>
                                      <p:to>
                                        <p:strVal val="visible"/>
                                      </p:to>
                                    </p:set>
                                    <p:anim calcmode="lin" valueType="num">
                                      <p:cBhvr additive="base">
                                        <p:cTn id="31" dur="750" fill="hold"/>
                                        <p:tgtEl>
                                          <p:spTgt spid="184"/>
                                        </p:tgtEl>
                                        <p:attrNameLst>
                                          <p:attrName>ppt_x</p:attrName>
                                        </p:attrNameLst>
                                      </p:cBhvr>
                                      <p:tavLst>
                                        <p:tav tm="0">
                                          <p:val>
                                            <p:strVal val="0-#ppt_w/2"/>
                                          </p:val>
                                        </p:tav>
                                        <p:tav tm="100000">
                                          <p:val>
                                            <p:strVal val="#ppt_x"/>
                                          </p:val>
                                        </p:tav>
                                      </p:tavLst>
                                    </p:anim>
                                    <p:anim calcmode="lin" valueType="num">
                                      <p:cBhvr additive="base">
                                        <p:cTn id="32" dur="750" fill="hold"/>
                                        <p:tgtEl>
                                          <p:spTgt spid="184"/>
                                        </p:tgtEl>
                                        <p:attrNameLst>
                                          <p:attrName>ppt_y</p:attrName>
                                        </p:attrNameLst>
                                      </p:cBhvr>
                                      <p:tavLst>
                                        <p:tav tm="0">
                                          <p:val>
                                            <p:strVal val="1+#ppt_h/2"/>
                                          </p:val>
                                        </p:tav>
                                        <p:tav tm="100000">
                                          <p:val>
                                            <p:strVal val="#ppt_y"/>
                                          </p:val>
                                        </p:tav>
                                      </p:tavLst>
                                    </p:anim>
                                  </p:childTnLst>
                                </p:cTn>
                              </p:par>
                              <p:par>
                                <p:cTn id="33" presetID="2" presetClass="entr" presetSubtype="3" decel="100000" fill="hold" nodeType="withEffect">
                                  <p:stCondLst>
                                    <p:cond delay="200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750" fill="hold"/>
                                        <p:tgtEl>
                                          <p:spTgt spid="14"/>
                                        </p:tgtEl>
                                        <p:attrNameLst>
                                          <p:attrName>ppt_x</p:attrName>
                                        </p:attrNameLst>
                                      </p:cBhvr>
                                      <p:tavLst>
                                        <p:tav tm="0">
                                          <p:val>
                                            <p:strVal val="1+#ppt_w/2"/>
                                          </p:val>
                                        </p:tav>
                                        <p:tav tm="100000">
                                          <p:val>
                                            <p:strVal val="#ppt_x"/>
                                          </p:val>
                                        </p:tav>
                                      </p:tavLst>
                                    </p:anim>
                                    <p:anim calcmode="lin" valueType="num">
                                      <p:cBhvr additive="base">
                                        <p:cTn id="36" dur="750" fill="hold"/>
                                        <p:tgtEl>
                                          <p:spTgt spid="1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gradFill>
                  <a:gsLst>
                    <a:gs pos="8383">
                      <a:srgbClr val="262626"/>
                    </a:gs>
                    <a:gs pos="20000">
                      <a:srgbClr val="262626"/>
                    </a:gs>
                  </a:gsLst>
                  <a:lin ang="5400000" scaled="0"/>
                </a:gradFill>
              </a:defRPr>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9"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8" name="Picture 7"/>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129962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2017 Microsoft Corporation. All rights reserved. </a:t>
            </a:r>
          </a:p>
        </p:txBody>
      </p:sp>
      <p:pic>
        <p:nvPicPr>
          <p:cNvPr id="4" name="Picture 3"/>
          <p:cNvPicPr>
            <a:picLocks noChangeAspect="1"/>
          </p:cNvPicPr>
          <p:nvPr userDrawn="1"/>
        </p:nvPicPr>
        <p:blipFill>
          <a:blip r:embed="rId2"/>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17293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chemeClr val="accent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2017 Microsoft Corporation. All rights reserved. </a:t>
            </a:r>
          </a:p>
        </p:txBody>
      </p:sp>
      <p:pic>
        <p:nvPicPr>
          <p:cNvPr id="4" name="Picture 3"/>
          <p:cNvPicPr>
            <a:picLocks noChangeAspect="1"/>
          </p:cNvPicPr>
          <p:nvPr userDrawn="1"/>
        </p:nvPicPr>
        <p:blipFill>
          <a:blip r:embed="rId2"/>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2" name="Footer Placeholder 1"/>
          <p:cNvSpPr>
            <a:spLocks noGrp="1"/>
          </p:cNvSpPr>
          <p:nvPr>
            <p:ph type="ftr" sz="quarter" idx="11"/>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9" name="Picture 8"/>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732404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2" name="Footer Placeholder 1"/>
          <p:cNvSpPr>
            <a:spLocks noGrp="1"/>
          </p:cNvSpPr>
          <p:nvPr>
            <p:ph type="ftr" sz="quarter" idx="11"/>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9"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10" name="Picture 9"/>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703268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12"/>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9" name="Picture 8"/>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973977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12"/>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9" name="Picture 8"/>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47959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12"/>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9" name="Picture 8"/>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160568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49"/>
          <a:stretch>
            <a:fillRect/>
          </a:stretch>
        </p:blipFill>
        <p:spPr>
          <a:xfrm rot="5400000">
            <a:off x="9393899" y="3050513"/>
            <a:ext cx="6995160" cy="894134"/>
          </a:xfrm>
          <a:prstGeom prst="rect">
            <a:avLst/>
          </a:prstGeom>
        </p:spPr>
      </p:pic>
      <p:sp>
        <p:nvSpPr>
          <p:cNvPr id="3" name="Footer Placeholder 2"/>
          <p:cNvSpPr>
            <a:spLocks noGrp="1"/>
          </p:cNvSpPr>
          <p:nvPr>
            <p:ph type="ftr" sz="quarter" idx="3"/>
          </p:nvPr>
        </p:nvSpPr>
        <p:spPr>
          <a:xfrm>
            <a:off x="7964488" y="295272"/>
            <a:ext cx="4197350" cy="371475"/>
          </a:xfrm>
          <a:prstGeom prst="rect">
            <a:avLst/>
          </a:prstGeom>
        </p:spPr>
        <p:txBody>
          <a:bodyPr vert="horz" lIns="91440" tIns="45720" rIns="182880" bIns="45720" rtlCol="0" anchor="ctr"/>
          <a:lstStyle>
            <a:lvl1pPr algn="r">
              <a:defRPr sz="1200">
                <a:solidFill>
                  <a:schemeClr val="tx1">
                    <a:tint val="75000"/>
                  </a:schemeClr>
                </a:solidFill>
              </a:defRPr>
            </a:lvl1pPr>
          </a:lstStyle>
          <a:p>
            <a:pPr>
              <a:defRPr/>
            </a:pPr>
            <a:r>
              <a:rPr lang="en-US" sz="1400" dirty="0">
                <a:gradFill>
                  <a:gsLst>
                    <a:gs pos="8367">
                      <a:srgbClr val="000000"/>
                    </a:gs>
                    <a:gs pos="31000">
                      <a:srgbClr val="000000"/>
                    </a:gs>
                  </a:gsLst>
                  <a:lin ang="5400000" scaled="0"/>
                </a:gradFill>
              </a:rPr>
              <a:t>&lt;</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dirty="0">
                <a:gradFill>
                  <a:gsLst>
                    <a:gs pos="8367">
                      <a:srgbClr val="000000"/>
                    </a:gs>
                    <a:gs pos="31000">
                      <a:srgbClr val="000000"/>
                    </a:gs>
                  </a:gsLst>
                  <a:lin ang="5400000" scaled="0"/>
                </a:gradFill>
              </a:rPr>
              <a:t>&gt;&lt;Section title goes here&gt;</a:t>
            </a:r>
          </a:p>
          <a:p>
            <a:endParaRPr lang="en-US" dirty="0"/>
          </a:p>
        </p:txBody>
      </p:sp>
      <p:sp>
        <p:nvSpPr>
          <p:cNvPr id="6"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268" r:id="rId1"/>
    <p:sldLayoutId id="2147484236" r:id="rId2"/>
    <p:sldLayoutId id="2147484295" r:id="rId3"/>
    <p:sldLayoutId id="2147484240" r:id="rId4"/>
    <p:sldLayoutId id="2147484296" r:id="rId5"/>
    <p:sldLayoutId id="2147484241" r:id="rId6"/>
    <p:sldLayoutId id="2147484297" r:id="rId7"/>
    <p:sldLayoutId id="2147484244" r:id="rId8"/>
    <p:sldLayoutId id="2147484298" r:id="rId9"/>
    <p:sldLayoutId id="2147484245" r:id="rId10"/>
    <p:sldLayoutId id="2147484247" r:id="rId11"/>
    <p:sldLayoutId id="2147484300" r:id="rId12"/>
    <p:sldLayoutId id="2147484249" r:id="rId13"/>
    <p:sldLayoutId id="2147484301" r:id="rId14"/>
    <p:sldLayoutId id="2147484303" r:id="rId15"/>
    <p:sldLayoutId id="2147484304" r:id="rId16"/>
    <p:sldLayoutId id="2147484321" r:id="rId17"/>
    <p:sldLayoutId id="2147484250" r:id="rId18"/>
    <p:sldLayoutId id="2147484312" r:id="rId19"/>
    <p:sldLayoutId id="2147484313" r:id="rId20"/>
    <p:sldLayoutId id="2147484314" r:id="rId21"/>
    <p:sldLayoutId id="2147484315" r:id="rId22"/>
    <p:sldLayoutId id="2147484317" r:id="rId23"/>
    <p:sldLayoutId id="2147484316" r:id="rId24"/>
    <p:sldLayoutId id="2147484309" r:id="rId25"/>
    <p:sldLayoutId id="2147484306" r:id="rId26"/>
    <p:sldLayoutId id="2147484311" r:id="rId27"/>
    <p:sldLayoutId id="2147484307" r:id="rId28"/>
    <p:sldLayoutId id="2147484308" r:id="rId29"/>
    <p:sldLayoutId id="2147484310" r:id="rId30"/>
    <p:sldLayoutId id="2147484251" r:id="rId31"/>
    <p:sldLayoutId id="2147484252" r:id="rId32"/>
    <p:sldLayoutId id="2147484253" r:id="rId33"/>
    <p:sldLayoutId id="2147484305" r:id="rId34"/>
    <p:sldLayoutId id="2147484264" r:id="rId35"/>
    <p:sldLayoutId id="2147484254" r:id="rId36"/>
    <p:sldLayoutId id="2147484256" r:id="rId37"/>
    <p:sldLayoutId id="2147484257" r:id="rId38"/>
    <p:sldLayoutId id="2147484258" r:id="rId39"/>
    <p:sldLayoutId id="2147484259" r:id="rId40"/>
    <p:sldLayoutId id="2147484318" r:id="rId41"/>
    <p:sldLayoutId id="2147484320" r:id="rId42"/>
    <p:sldLayoutId id="2147484319" r:id="rId43"/>
    <p:sldLayoutId id="2147484260" r:id="rId44"/>
    <p:sldLayoutId id="2147484261" r:id="rId45"/>
    <p:sldLayoutId id="2147484299" r:id="rId46"/>
    <p:sldLayoutId id="2147484263" r:id="rId4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3174">
                <a:srgbClr val="262626"/>
              </a:gs>
              <a:gs pos="25000">
                <a:srgbClr val="262626"/>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92515">
                <a:srgbClr val="262626"/>
              </a:gs>
              <a:gs pos="75000">
                <a:srgbClr val="262626"/>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92515">
                <a:srgbClr val="262626"/>
              </a:gs>
              <a:gs pos="75000">
                <a:srgbClr val="262626"/>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92515">
                <a:srgbClr val="262626"/>
              </a:gs>
              <a:gs pos="75000">
                <a:srgbClr val="262626"/>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72" userDrawn="1">
          <p15:clr>
            <a:srgbClr val="5ACBF0"/>
          </p15:clr>
        </p15:guide>
        <p15:guide id="2" pos="155" userDrawn="1">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75" userDrawn="1">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msdn.microsoft.com/en-us/library/office/ee554869.aspx" TargetMode="External"/><Relationship Id="rId2" Type="http://schemas.openxmlformats.org/officeDocument/2006/relationships/hyperlink" Target="http://technet.microsoft.com/en-us/library/cc262957.aspx" TargetMode="External"/><Relationship Id="rId1" Type="http://schemas.openxmlformats.org/officeDocument/2006/relationships/slideLayout" Target="../slideLayouts/slideLayout6.xml"/><Relationship Id="rId4" Type="http://schemas.openxmlformats.org/officeDocument/2006/relationships/hyperlink" Target="https://technet.microsoft.com/en-us/library/cc262957(v=office.16).aspx"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8" Type="http://schemas.openxmlformats.org/officeDocument/2006/relationships/image" Target="../media/image24.emf"/><Relationship Id="rId3" Type="http://schemas.openxmlformats.org/officeDocument/2006/relationships/image" Target="../media/image19.emf"/><Relationship Id="rId7" Type="http://schemas.openxmlformats.org/officeDocument/2006/relationships/image" Target="../media/image23.emf"/><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22.emf"/><Relationship Id="rId5" Type="http://schemas.openxmlformats.org/officeDocument/2006/relationships/image" Target="../media/image21.emf"/><Relationship Id="rId4" Type="http://schemas.openxmlformats.org/officeDocument/2006/relationships/image" Target="../media/image20.emf"/><Relationship Id="rId9" Type="http://schemas.openxmlformats.org/officeDocument/2006/relationships/image" Target="../media/image25.emf"/></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8" Type="http://schemas.openxmlformats.org/officeDocument/2006/relationships/image" Target="../media/image29.emf"/><Relationship Id="rId3" Type="http://schemas.openxmlformats.org/officeDocument/2006/relationships/image" Target="../media/image23.emf"/><Relationship Id="rId7" Type="http://schemas.openxmlformats.org/officeDocument/2006/relationships/image" Target="../media/image28.emf"/><Relationship Id="rId2" Type="http://schemas.openxmlformats.org/officeDocument/2006/relationships/image" Target="../media/image22.emf"/><Relationship Id="rId1" Type="http://schemas.openxmlformats.org/officeDocument/2006/relationships/slideLayout" Target="../slideLayouts/slideLayout6.xml"/><Relationship Id="rId6" Type="http://schemas.openxmlformats.org/officeDocument/2006/relationships/image" Target="../media/image27.emf"/><Relationship Id="rId5" Type="http://schemas.openxmlformats.org/officeDocument/2006/relationships/image" Target="../media/image25.emf"/><Relationship Id="rId4" Type="http://schemas.openxmlformats.org/officeDocument/2006/relationships/image" Target="../media/image24.emf"/></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3.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8" Type="http://schemas.openxmlformats.org/officeDocument/2006/relationships/image" Target="../media/image40.emf"/><Relationship Id="rId13" Type="http://schemas.openxmlformats.org/officeDocument/2006/relationships/image" Target="../media/image45.emf"/><Relationship Id="rId3" Type="http://schemas.openxmlformats.org/officeDocument/2006/relationships/image" Target="../media/image37.emf"/><Relationship Id="rId7" Type="http://schemas.openxmlformats.org/officeDocument/2006/relationships/image" Target="../media/image39.emf"/><Relationship Id="rId12" Type="http://schemas.openxmlformats.org/officeDocument/2006/relationships/image" Target="../media/image44.emf"/><Relationship Id="rId2" Type="http://schemas.openxmlformats.org/officeDocument/2006/relationships/image" Target="../media/image22.emf"/><Relationship Id="rId1" Type="http://schemas.openxmlformats.org/officeDocument/2006/relationships/slideLayout" Target="../slideLayouts/slideLayout11.xml"/><Relationship Id="rId6" Type="http://schemas.openxmlformats.org/officeDocument/2006/relationships/image" Target="../media/image38.emf"/><Relationship Id="rId11" Type="http://schemas.openxmlformats.org/officeDocument/2006/relationships/image" Target="../media/image43.emf"/><Relationship Id="rId5" Type="http://schemas.openxmlformats.org/officeDocument/2006/relationships/image" Target="../media/image24.emf"/><Relationship Id="rId10" Type="http://schemas.openxmlformats.org/officeDocument/2006/relationships/image" Target="../media/image42.emf"/><Relationship Id="rId4" Type="http://schemas.openxmlformats.org/officeDocument/2006/relationships/image" Target="../media/image23.emf"/><Relationship Id="rId9" Type="http://schemas.openxmlformats.org/officeDocument/2006/relationships/image" Target="../media/image41.emf"/><Relationship Id="rId14" Type="http://schemas.openxmlformats.org/officeDocument/2006/relationships/image" Target="../media/image46.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8" Type="http://schemas.openxmlformats.org/officeDocument/2006/relationships/image" Target="../media/image40.emf"/><Relationship Id="rId13" Type="http://schemas.openxmlformats.org/officeDocument/2006/relationships/image" Target="../media/image57.emf"/><Relationship Id="rId3" Type="http://schemas.openxmlformats.org/officeDocument/2006/relationships/image" Target="../media/image37.emf"/><Relationship Id="rId7" Type="http://schemas.openxmlformats.org/officeDocument/2006/relationships/image" Target="../media/image39.emf"/><Relationship Id="rId12" Type="http://schemas.openxmlformats.org/officeDocument/2006/relationships/image" Target="../media/image56.emf"/><Relationship Id="rId17" Type="http://schemas.openxmlformats.org/officeDocument/2006/relationships/image" Target="../media/image45.emf"/><Relationship Id="rId2" Type="http://schemas.openxmlformats.org/officeDocument/2006/relationships/image" Target="../media/image22.emf"/><Relationship Id="rId16" Type="http://schemas.openxmlformats.org/officeDocument/2006/relationships/image" Target="../media/image44.emf"/><Relationship Id="rId1" Type="http://schemas.openxmlformats.org/officeDocument/2006/relationships/slideLayout" Target="../slideLayouts/slideLayout11.xml"/><Relationship Id="rId6" Type="http://schemas.openxmlformats.org/officeDocument/2006/relationships/image" Target="../media/image38.emf"/><Relationship Id="rId11" Type="http://schemas.openxmlformats.org/officeDocument/2006/relationships/image" Target="../media/image55.emf"/><Relationship Id="rId5" Type="http://schemas.openxmlformats.org/officeDocument/2006/relationships/image" Target="../media/image24.emf"/><Relationship Id="rId15" Type="http://schemas.openxmlformats.org/officeDocument/2006/relationships/image" Target="../media/image43.emf"/><Relationship Id="rId10" Type="http://schemas.openxmlformats.org/officeDocument/2006/relationships/image" Target="../media/image42.emf"/><Relationship Id="rId4" Type="http://schemas.openxmlformats.org/officeDocument/2006/relationships/image" Target="../media/image23.emf"/><Relationship Id="rId9" Type="http://schemas.openxmlformats.org/officeDocument/2006/relationships/image" Target="../media/image41.emf"/><Relationship Id="rId14" Type="http://schemas.openxmlformats.org/officeDocument/2006/relationships/image" Target="../media/image46.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37.xml"/><Relationship Id="rId4" Type="http://schemas.openxmlformats.org/officeDocument/2006/relationships/image" Target="../media/image12.jpeg"/></Relationships>
</file>

<file path=ppt/slides/_rels/slide40.xml.rels><?xml version="1.0" encoding="UTF-8" standalone="yes"?>
<Relationships xmlns="http://schemas.openxmlformats.org/package/2006/relationships"><Relationship Id="rId3" Type="http://schemas.openxmlformats.org/officeDocument/2006/relationships/hyperlink" Target="https://aka.ms/sppnp-samples" TargetMode="External"/><Relationship Id="rId2" Type="http://schemas.openxmlformats.org/officeDocument/2006/relationships/notesSlide" Target="../notesSlides/notesSlide16.xml"/><Relationship Id="rId1" Type="http://schemas.openxmlformats.org/officeDocument/2006/relationships/slideLayout" Target="../slideLayouts/slideLayout21.xml"/><Relationship Id="rId6" Type="http://schemas.openxmlformats.org/officeDocument/2006/relationships/hyperlink" Target="https://msdn.microsoft.com/en-us/pnp_articles/office-365-development-patterns-and-practices-solution-guidance" TargetMode="External"/><Relationship Id="rId5" Type="http://schemas.openxmlformats.org/officeDocument/2006/relationships/hyperlink" Target="https://msdn.microsoft.com/en-us/library/office/fp179930.aspx" TargetMode="External"/><Relationship Id="rId4" Type="http://schemas.openxmlformats.org/officeDocument/2006/relationships/hyperlink" Target="http://dev.office.com/training#?filters=deep%20dive%20building%20blocks%20and%20services%20of%20sharepoint" TargetMode="Externa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729"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255438347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On-premises Setup Overview</a:t>
            </a:r>
          </a:p>
        </p:txBody>
      </p:sp>
      <p:sp>
        <p:nvSpPr>
          <p:cNvPr id="3" name="Text Placeholder 2"/>
          <p:cNvSpPr>
            <a:spLocks noGrp="1"/>
          </p:cNvSpPr>
          <p:nvPr>
            <p:ph type="body" sz="quarter" idx="10"/>
          </p:nvPr>
        </p:nvSpPr>
        <p:spPr/>
        <p:txBody>
          <a:bodyPr/>
          <a:lstStyle/>
          <a:p>
            <a:r>
              <a:rPr lang="en-US" dirty="0"/>
              <a:t>Steps</a:t>
            </a:r>
          </a:p>
          <a:p>
            <a:pPr lvl="1"/>
            <a:r>
              <a:rPr lang="en-US" dirty="0"/>
              <a:t>Create a new VM using a VM product such as Hyper-V</a:t>
            </a:r>
          </a:p>
          <a:p>
            <a:pPr lvl="1"/>
            <a:r>
              <a:rPr lang="en-US" dirty="0"/>
              <a:t>Install Windows Server, Active Directory and SQL Server</a:t>
            </a:r>
          </a:p>
          <a:p>
            <a:pPr lvl="1"/>
            <a:r>
              <a:rPr lang="en-US" dirty="0"/>
              <a:t>Install SharePoint Server 2013 with SP1</a:t>
            </a:r>
          </a:p>
          <a:p>
            <a:pPr lvl="1"/>
            <a:r>
              <a:rPr lang="en-US" dirty="0"/>
              <a:t>Install Visual Studio 2013 and update tools</a:t>
            </a:r>
          </a:p>
          <a:p>
            <a:pPr lvl="1"/>
            <a:r>
              <a:rPr lang="en-US" dirty="0"/>
              <a:t>Install Office 2013 with SP1</a:t>
            </a:r>
          </a:p>
          <a:p>
            <a:pPr lvl="1"/>
            <a:r>
              <a:rPr lang="en-US" dirty="0"/>
              <a:t>Configure support for SharePoint apps</a:t>
            </a:r>
          </a:p>
          <a:p>
            <a:pPr lvl="1"/>
            <a:r>
              <a:rPr lang="en-US" dirty="0"/>
              <a:t>Configure S2S authentication</a:t>
            </a:r>
          </a:p>
          <a:p>
            <a:pPr lvl="1"/>
            <a:r>
              <a:rPr lang="en-US" dirty="0"/>
              <a:t>Configure support for OAuth using Windows Azure ACS</a:t>
            </a:r>
          </a:p>
          <a:p>
            <a:pPr lvl="1"/>
            <a:endParaRPr lang="en-US" dirty="0"/>
          </a:p>
          <a:p>
            <a:pPr lvl="1"/>
            <a:endParaRPr lang="en-US" dirty="0"/>
          </a:p>
        </p:txBody>
      </p:sp>
      <p:sp>
        <p:nvSpPr>
          <p:cNvPr id="5" name="Footer Placeholder 3"/>
          <p:cNvSpPr txBox="1">
            <a:spLocks/>
          </p:cNvSpPr>
          <p:nvPr/>
        </p:nvSpPr>
        <p:spPr>
          <a:xfrm>
            <a:off x="7964488" y="295272"/>
            <a:ext cx="4197350" cy="371475"/>
          </a:xfrm>
          <a:prstGeom prst="rect">
            <a:avLst/>
          </a:prstGeom>
          <a:noFill/>
        </p:spPr>
        <p:txBody>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r">
              <a:defRPr/>
            </a:pPr>
            <a:r>
              <a:rPr lang="en-US" sz="1400" dirty="0">
                <a:gradFill>
                  <a:gsLst>
                    <a:gs pos="93305">
                      <a:schemeClr val="accent2"/>
                    </a:gs>
                    <a:gs pos="11000">
                      <a:schemeClr val="accent2"/>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rPr>
              <a:t>1</a:t>
            </a:r>
            <a:r>
              <a:rPr lang="en-US" sz="1400" dirty="0">
                <a:gradFill>
                  <a:gsLst>
                    <a:gs pos="93305">
                      <a:schemeClr val="accent2"/>
                    </a:gs>
                    <a:gs pos="11000">
                      <a:schemeClr val="accent2"/>
                    </a:gs>
                  </a:gsLst>
                  <a:lin ang="5400000" scaled="0"/>
                </a:gradFill>
              </a:rPr>
              <a:t> </a:t>
            </a:r>
            <a:r>
              <a:rPr lang="en-US" sz="1400" dirty="0">
                <a:gradFill>
                  <a:gsLst>
                    <a:gs pos="8367">
                      <a:srgbClr val="000000"/>
                    </a:gs>
                    <a:gs pos="31000">
                      <a:srgbClr val="000000"/>
                    </a:gs>
                  </a:gsLst>
                  <a:lin ang="5400000" scaled="0"/>
                </a:gradFill>
              </a:rPr>
              <a:t>Creating a SharePoint Virtual Machine</a:t>
            </a:r>
          </a:p>
          <a:p>
            <a:pPr>
              <a:defRPr/>
            </a:pPr>
            <a:endParaRPr lang="en-US" dirty="0"/>
          </a:p>
        </p:txBody>
      </p:sp>
    </p:spTree>
    <p:extLst>
      <p:ext uri="{BB962C8B-B14F-4D97-AF65-F5344CB8AC3E}">
        <p14:creationId xmlns:p14="http://schemas.microsoft.com/office/powerpoint/2010/main" val="3779106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0"/>
            <a:ext cx="11887200" cy="3964162"/>
          </a:xfrm>
        </p:spPr>
        <p:txBody>
          <a:bodyPr/>
          <a:lstStyle/>
          <a:p>
            <a:r>
              <a:rPr lang="en-US" dirty="0"/>
              <a:t>SharePoint 2013</a:t>
            </a:r>
          </a:p>
          <a:p>
            <a:pPr lvl="1"/>
            <a:r>
              <a:rPr lang="en-US" dirty="0"/>
              <a:t>Install and configure SharePoint 2013 - </a:t>
            </a:r>
            <a:r>
              <a:rPr lang="en-US" dirty="0">
                <a:hlinkClick r:id="rId2"/>
              </a:rPr>
              <a:t>http://technet.microsoft.com/en-us/library/cc262957.aspx</a:t>
            </a:r>
            <a:endParaRPr lang="en-US" dirty="0"/>
          </a:p>
          <a:p>
            <a:pPr lvl="1"/>
            <a:r>
              <a:rPr lang="en-US" dirty="0"/>
              <a:t>Set up a general development environment for SharePoint 2013 - </a:t>
            </a:r>
            <a:r>
              <a:rPr lang="en-US" dirty="0">
                <a:hlinkClick r:id="rId3"/>
              </a:rPr>
              <a:t>https://msdn.microsoft.com/en-us/library/office/ee554869.aspx</a:t>
            </a:r>
            <a:r>
              <a:rPr lang="en-US" dirty="0"/>
              <a:t> </a:t>
            </a:r>
            <a:br>
              <a:rPr lang="en-US" dirty="0"/>
            </a:br>
            <a:endParaRPr lang="en-US" dirty="0"/>
          </a:p>
          <a:p>
            <a:r>
              <a:rPr lang="en-US" dirty="0"/>
              <a:t>SharePoint 2016</a:t>
            </a:r>
          </a:p>
          <a:p>
            <a:pPr lvl="1"/>
            <a:r>
              <a:rPr lang="en-US" dirty="0"/>
              <a:t>Install and configure SharePoint 2016 - </a:t>
            </a:r>
            <a:r>
              <a:rPr lang="en-US" dirty="0">
                <a:hlinkClick r:id="rId4"/>
              </a:rPr>
              <a:t>https://technet.microsoft.com/en-us/library/cc262957(v=office.16).aspx</a:t>
            </a:r>
            <a:r>
              <a:rPr lang="en-US" dirty="0"/>
              <a:t> </a:t>
            </a:r>
          </a:p>
        </p:txBody>
      </p:sp>
      <p:sp>
        <p:nvSpPr>
          <p:cNvPr id="2" name="Title 1"/>
          <p:cNvSpPr>
            <a:spLocks noGrp="1"/>
          </p:cNvSpPr>
          <p:nvPr>
            <p:ph type="title"/>
          </p:nvPr>
        </p:nvSpPr>
        <p:spPr/>
        <p:txBody>
          <a:bodyPr/>
          <a:lstStyle/>
          <a:p>
            <a:r>
              <a:rPr lang="en-US"/>
              <a:t>Available Resources</a:t>
            </a:r>
            <a:endParaRPr lang="en-US" dirty="0"/>
          </a:p>
        </p:txBody>
      </p:sp>
      <p:sp>
        <p:nvSpPr>
          <p:cNvPr id="5" name="Footer Placeholder 3"/>
          <p:cNvSpPr txBox="1">
            <a:spLocks/>
          </p:cNvSpPr>
          <p:nvPr/>
        </p:nvSpPr>
        <p:spPr>
          <a:xfrm>
            <a:off x="7964488" y="295272"/>
            <a:ext cx="4197350" cy="371475"/>
          </a:xfrm>
          <a:prstGeom prst="rect">
            <a:avLst/>
          </a:prstGeom>
          <a:noFill/>
        </p:spPr>
        <p:txBody>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r">
              <a:defRPr/>
            </a:pPr>
            <a:r>
              <a:rPr lang="en-US" sz="1400" dirty="0">
                <a:gradFill>
                  <a:gsLst>
                    <a:gs pos="93305">
                      <a:schemeClr val="accent2"/>
                    </a:gs>
                    <a:gs pos="11000">
                      <a:schemeClr val="accent2"/>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rPr>
              <a:t>1</a:t>
            </a:r>
            <a:r>
              <a:rPr lang="en-US" sz="1400" dirty="0">
                <a:gradFill>
                  <a:gsLst>
                    <a:gs pos="93305">
                      <a:schemeClr val="accent2"/>
                    </a:gs>
                    <a:gs pos="11000">
                      <a:schemeClr val="accent2"/>
                    </a:gs>
                  </a:gsLst>
                  <a:lin ang="5400000" scaled="0"/>
                </a:gradFill>
              </a:rPr>
              <a:t> </a:t>
            </a:r>
            <a:r>
              <a:rPr lang="en-US" sz="1400" dirty="0">
                <a:gradFill>
                  <a:gsLst>
                    <a:gs pos="8367">
                      <a:srgbClr val="000000"/>
                    </a:gs>
                    <a:gs pos="31000">
                      <a:srgbClr val="000000"/>
                    </a:gs>
                  </a:gsLst>
                  <a:lin ang="5400000" scaled="0"/>
                </a:gradFill>
              </a:rPr>
              <a:t>Creating a SharePoint Virtual Machine</a:t>
            </a:r>
          </a:p>
          <a:p>
            <a:pPr>
              <a:defRPr/>
            </a:pPr>
            <a:endParaRPr lang="en-US" dirty="0"/>
          </a:p>
        </p:txBody>
      </p:sp>
    </p:spTree>
    <p:extLst>
      <p:ext uri="{BB962C8B-B14F-4D97-AF65-F5344CB8AC3E}">
        <p14:creationId xmlns:p14="http://schemas.microsoft.com/office/powerpoint/2010/main" val="3684734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74638" y="2125662"/>
            <a:ext cx="11887200" cy="2843855"/>
          </a:xfrm>
        </p:spPr>
        <p:txBody>
          <a:bodyPr/>
          <a:lstStyle/>
          <a:p>
            <a:r>
              <a:rPr lang="en-US" dirty="0"/>
              <a:t>Demo</a:t>
            </a:r>
            <a:br>
              <a:rPr lang="en-US" dirty="0"/>
            </a:br>
            <a:r>
              <a:rPr lang="en-US" sz="4000" dirty="0"/>
              <a:t>Reviewing the Installation Requirements for SharePoint 2013 / 2016</a:t>
            </a:r>
            <a:br>
              <a:rPr lang="en-US" sz="4000" dirty="0"/>
            </a:br>
            <a:endParaRPr lang="en-US" sz="4000" dirty="0"/>
          </a:p>
        </p:txBody>
      </p:sp>
      <p:sp>
        <p:nvSpPr>
          <p:cNvPr id="4" name="Footer Placeholder 4"/>
          <p:cNvSpPr txBox="1">
            <a:spLocks/>
          </p:cNvSpPr>
          <p:nvPr/>
        </p:nvSpPr>
        <p:spPr>
          <a:xfrm>
            <a:off x="7894150" y="238611"/>
            <a:ext cx="4197350" cy="371475"/>
          </a:xfrm>
          <a:prstGeom prst="rect">
            <a:avLst/>
          </a:prstGeom>
        </p:spPr>
        <p:txBody>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r">
              <a:defRPr/>
            </a:pPr>
            <a:r>
              <a:rPr lang="en-US" sz="1400" dirty="0">
                <a:latin typeface="Segoe UI Black" panose="020B0A02040204020203" pitchFamily="34" charset="0"/>
                <a:ea typeface="Segoe UI Black" panose="020B0A02040204020203" pitchFamily="34" charset="0"/>
                <a:cs typeface="Segoe UI Black" panose="020B0A02040204020203" pitchFamily="34" charset="0"/>
              </a:rPr>
              <a:t>1</a:t>
            </a:r>
            <a:r>
              <a:rPr lang="en-US" sz="1400" dirty="0"/>
              <a:t> Creating a SharePoint Virtual Machine</a:t>
            </a:r>
          </a:p>
        </p:txBody>
      </p:sp>
    </p:spTree>
    <p:extLst>
      <p:ext uri="{BB962C8B-B14F-4D97-AF65-F5344CB8AC3E}">
        <p14:creationId xmlns:p14="http://schemas.microsoft.com/office/powerpoint/2010/main" val="1685159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2103437" y="2076884"/>
            <a:ext cx="7691011" cy="1292662"/>
          </a:xfrm>
        </p:spPr>
        <p:txBody>
          <a:bodyPr/>
          <a:lstStyle/>
          <a:p>
            <a:r>
              <a:rPr lang="en-US" dirty="0"/>
              <a:t>Configuring Support for add-ins</a:t>
            </a:r>
          </a:p>
        </p:txBody>
      </p:sp>
      <p:sp>
        <p:nvSpPr>
          <p:cNvPr id="3" name="Text Placeholder 2"/>
          <p:cNvSpPr>
            <a:spLocks noGrp="1"/>
          </p:cNvSpPr>
          <p:nvPr>
            <p:ph type="body" sz="quarter" idx="12"/>
          </p:nvPr>
        </p:nvSpPr>
        <p:spPr/>
        <p:txBody>
          <a:bodyPr/>
          <a:lstStyle/>
          <a:p>
            <a:r>
              <a:rPr lang="en-US" dirty="0"/>
              <a:t>2</a:t>
            </a:r>
          </a:p>
        </p:txBody>
      </p:sp>
    </p:spTree>
    <p:extLst>
      <p:ext uri="{BB962C8B-B14F-4D97-AF65-F5344CB8AC3E}">
        <p14:creationId xmlns:p14="http://schemas.microsoft.com/office/powerpoint/2010/main" val="1481381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Application Support for Apps</a:t>
            </a:r>
          </a:p>
        </p:txBody>
      </p:sp>
      <p:sp>
        <p:nvSpPr>
          <p:cNvPr id="3" name="Content Placeholder 2"/>
          <p:cNvSpPr>
            <a:spLocks noGrp="1"/>
          </p:cNvSpPr>
          <p:nvPr>
            <p:ph type="body" sz="quarter" idx="10"/>
          </p:nvPr>
        </p:nvSpPr>
        <p:spPr>
          <a:xfrm>
            <a:off x="274638" y="1212850"/>
            <a:ext cx="11887200" cy="4801314"/>
          </a:xfrm>
        </p:spPr>
        <p:txBody>
          <a:bodyPr/>
          <a:lstStyle/>
          <a:p>
            <a:r>
              <a:rPr lang="en-US" dirty="0"/>
              <a:t>Add-in support requires two service applications</a:t>
            </a:r>
          </a:p>
          <a:p>
            <a:pPr lvl="1"/>
            <a:r>
              <a:rPr lang="en-US" dirty="0"/>
              <a:t>App Management Service</a:t>
            </a:r>
          </a:p>
          <a:p>
            <a:pPr lvl="1"/>
            <a:r>
              <a:rPr lang="en-US" dirty="0"/>
              <a:t>Site Subscription Management Service</a:t>
            </a:r>
          </a:p>
          <a:p>
            <a:endParaRPr lang="en-US" dirty="0"/>
          </a:p>
          <a:p>
            <a:endParaRPr lang="en-US" dirty="0"/>
          </a:p>
          <a:p>
            <a:endParaRPr lang="en-US" dirty="0"/>
          </a:p>
          <a:p>
            <a:pPr lvl="1"/>
            <a:endParaRPr lang="en-US" dirty="0"/>
          </a:p>
          <a:p>
            <a:endParaRPr lang="en-US" dirty="0"/>
          </a:p>
          <a:p>
            <a:pPr lvl="1"/>
            <a:r>
              <a:rPr lang="en-US" dirty="0"/>
              <a:t>These services must be created in on-premises farms to support apps</a:t>
            </a:r>
          </a:p>
        </p:txBody>
      </p:sp>
      <p:sp>
        <p:nvSpPr>
          <p:cNvPr id="29" name="Footer Placeholder 3"/>
          <p:cNvSpPr>
            <a:spLocks noGrp="1"/>
          </p:cNvSpPr>
          <p:nvPr>
            <p:ph type="ftr" sz="quarter" idx="11"/>
          </p:nvPr>
        </p:nvSpPr>
        <p:spPr>
          <a:xfrm>
            <a:off x="7964488" y="295272"/>
            <a:ext cx="4197350" cy="371475"/>
          </a:xfrm>
        </p:spPr>
        <p:txBody>
          <a:bodyPr/>
          <a:lstStyle/>
          <a:p>
            <a:pPr>
              <a:defRPr/>
            </a:pPr>
            <a:r>
              <a:rPr lang="en-US" sz="1400" dirty="0">
                <a:solidFill>
                  <a:schemeClr val="accent6"/>
                </a:solidFill>
                <a:latin typeface="Segoe UI Black" panose="020B0A02040204020203" pitchFamily="34" charset="0"/>
                <a:ea typeface="Segoe UI Black" panose="020B0A02040204020203" pitchFamily="34" charset="0"/>
                <a:cs typeface="Segoe UI Black" panose="020B0A02040204020203" pitchFamily="34" charset="0"/>
              </a:rPr>
              <a:t>2</a:t>
            </a:r>
            <a:r>
              <a:rPr lang="en-US" sz="1400" dirty="0">
                <a:gradFill>
                  <a:gsLst>
                    <a:gs pos="8367">
                      <a:srgbClr val="000000"/>
                    </a:gs>
                    <a:gs pos="31000">
                      <a:srgbClr val="000000"/>
                    </a:gs>
                  </a:gsLst>
                  <a:lin ang="5400000" scaled="0"/>
                </a:gradFill>
              </a:rPr>
              <a:t> Configuring support for add-ins</a:t>
            </a:r>
          </a:p>
          <a:p>
            <a:pPr>
              <a:defRPr/>
            </a:pPr>
            <a:endParaRPr lang="en-US" dirty="0"/>
          </a:p>
        </p:txBody>
      </p:sp>
      <p:grpSp>
        <p:nvGrpSpPr>
          <p:cNvPr id="31" name="Group 30"/>
          <p:cNvGrpSpPr>
            <a:grpSpLocks noChangeAspect="1"/>
          </p:cNvGrpSpPr>
          <p:nvPr/>
        </p:nvGrpSpPr>
        <p:grpSpPr>
          <a:xfrm>
            <a:off x="4997906" y="2196406"/>
            <a:ext cx="5933163" cy="3240000"/>
            <a:chOff x="2998014" y="1841078"/>
            <a:chExt cx="6188507" cy="3379439"/>
          </a:xfrm>
        </p:grpSpPr>
        <p:sp>
          <p:nvSpPr>
            <p:cNvPr id="32" name="Rectangle 31"/>
            <p:cNvSpPr/>
            <p:nvPr/>
          </p:nvSpPr>
          <p:spPr bwMode="auto">
            <a:xfrm>
              <a:off x="3479727" y="1841078"/>
              <a:ext cx="5706794" cy="3084161"/>
            </a:xfrm>
            <a:prstGeom prst="rect">
              <a:avLst/>
            </a:prstGeom>
            <a:solidFill>
              <a:schemeClr val="bg2">
                <a:lumMod val="20000"/>
                <a:lumOff val="80000"/>
                <a:alpha val="75000"/>
              </a:schemeClr>
            </a:solidFill>
            <a:ln>
              <a:solidFill>
                <a:schemeClr val="bg1">
                  <a:lumMod val="6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10800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2400" dirty="0">
                  <a:solidFill>
                    <a:schemeClr val="tx1">
                      <a:lumMod val="65000"/>
                      <a:lumOff val="35000"/>
                    </a:schemeClr>
                  </a:solidFill>
                  <a:ea typeface="Segoe UI" pitchFamily="34" charset="0"/>
                  <a:cs typeface="Segoe UI" pitchFamily="34" charset="0"/>
                </a:rPr>
                <a:t>SharePoint Farm</a:t>
              </a:r>
            </a:p>
          </p:txBody>
        </p:sp>
        <p:sp>
          <p:nvSpPr>
            <p:cNvPr id="33" name="Rectangle 32"/>
            <p:cNvSpPr/>
            <p:nvPr/>
          </p:nvSpPr>
          <p:spPr bwMode="auto">
            <a:xfrm>
              <a:off x="5373087" y="2321843"/>
              <a:ext cx="3510476" cy="1143216"/>
            </a:xfrm>
            <a:prstGeom prst="rect">
              <a:avLst/>
            </a:prstGeom>
            <a:ln>
              <a:solidFill>
                <a:schemeClr val="bg1">
                  <a:lumMod val="65000"/>
                </a:schemeClr>
              </a:solid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144000" tIns="45720" rIns="108000" bIns="45720" numCol="1" spcCol="0" rtlCol="0" fromWordArt="0" anchor="t" anchorCtr="0" forceAA="0" compatLnSpc="1">
              <a:prstTxWarp prst="textNoShape">
                <a:avLst/>
              </a:prstTxWarp>
              <a:noAutofit/>
            </a:bodyPr>
            <a:lstStyle/>
            <a:p>
              <a:pPr algn="ctr" defTabSz="914099" fontAlgn="base">
                <a:spcBef>
                  <a:spcPct val="0"/>
                </a:spcBef>
                <a:spcAft>
                  <a:spcPts val="600"/>
                </a:spcAft>
              </a:pPr>
              <a:r>
                <a:rPr lang="en-US" sz="1600" dirty="0">
                  <a:solidFill>
                    <a:schemeClr val="tx1">
                      <a:lumMod val="65000"/>
                      <a:lumOff val="35000"/>
                    </a:schemeClr>
                  </a:solidFill>
                  <a:ea typeface="Segoe UI" pitchFamily="34" charset="0"/>
                  <a:cs typeface="Segoe UI" pitchFamily="34" charset="0"/>
                </a:rPr>
                <a:t>App Management Service</a:t>
              </a:r>
            </a:p>
            <a:p>
              <a:pPr marL="180000" indent="-180000" defTabSz="914099" fontAlgn="base">
                <a:spcBef>
                  <a:spcPct val="0"/>
                </a:spcBef>
                <a:spcAft>
                  <a:spcPct val="0"/>
                </a:spcAft>
                <a:buFont typeface="Arial" panose="020B0604020202020204" pitchFamily="34" charset="0"/>
                <a:buChar char="•"/>
              </a:pPr>
              <a:r>
                <a:rPr lang="en-US" sz="1200" dirty="0">
                  <a:solidFill>
                    <a:schemeClr val="tx1">
                      <a:lumMod val="65000"/>
                      <a:lumOff val="35000"/>
                    </a:schemeClr>
                  </a:solidFill>
                  <a:ea typeface="Segoe UI" pitchFamily="34" charset="0"/>
                  <a:cs typeface="Segoe UI" pitchFamily="34" charset="0"/>
                </a:rPr>
                <a:t>App Instance Metadata</a:t>
              </a:r>
            </a:p>
            <a:p>
              <a:pPr marL="180000" indent="-180000" defTabSz="914099" fontAlgn="base">
                <a:spcBef>
                  <a:spcPct val="0"/>
                </a:spcBef>
                <a:spcAft>
                  <a:spcPct val="0"/>
                </a:spcAft>
                <a:buFont typeface="Arial" panose="020B0604020202020204" pitchFamily="34" charset="0"/>
                <a:buChar char="•"/>
              </a:pPr>
              <a:r>
                <a:rPr lang="en-US" sz="1200" dirty="0">
                  <a:solidFill>
                    <a:schemeClr val="tx1">
                      <a:lumMod val="65000"/>
                      <a:lumOff val="35000"/>
                    </a:schemeClr>
                  </a:solidFill>
                  <a:ea typeface="Segoe UI" pitchFamily="34" charset="0"/>
                  <a:cs typeface="Segoe UI" pitchFamily="34" charset="0"/>
                </a:rPr>
                <a:t>App Security Principals</a:t>
              </a:r>
            </a:p>
            <a:p>
              <a:pPr marL="180000" indent="-180000" defTabSz="914099" fontAlgn="base">
                <a:spcBef>
                  <a:spcPct val="0"/>
                </a:spcBef>
                <a:spcAft>
                  <a:spcPct val="0"/>
                </a:spcAft>
                <a:buFont typeface="Arial" panose="020B0604020202020204" pitchFamily="34" charset="0"/>
                <a:buChar char="•"/>
              </a:pPr>
              <a:r>
                <a:rPr lang="en-US" sz="1200" dirty="0">
                  <a:solidFill>
                    <a:schemeClr val="tx1">
                      <a:lumMod val="65000"/>
                      <a:lumOff val="35000"/>
                    </a:schemeClr>
                  </a:solidFill>
                  <a:ea typeface="Segoe UI" pitchFamily="34" charset="0"/>
                  <a:cs typeface="Segoe UI" pitchFamily="34" charset="0"/>
                </a:rPr>
                <a:t>App Permissions</a:t>
              </a:r>
            </a:p>
            <a:p>
              <a:pPr marL="180000" indent="-180000" defTabSz="914099" fontAlgn="base">
                <a:spcBef>
                  <a:spcPct val="0"/>
                </a:spcBef>
                <a:spcAft>
                  <a:spcPct val="0"/>
                </a:spcAft>
                <a:buFont typeface="Arial" panose="020B0604020202020204" pitchFamily="34" charset="0"/>
                <a:buChar char="•"/>
              </a:pPr>
              <a:r>
                <a:rPr lang="en-US" sz="1200" dirty="0">
                  <a:solidFill>
                    <a:schemeClr val="tx1">
                      <a:lumMod val="65000"/>
                      <a:lumOff val="35000"/>
                    </a:schemeClr>
                  </a:solidFill>
                  <a:ea typeface="Segoe UI" pitchFamily="34" charset="0"/>
                  <a:cs typeface="Segoe UI" pitchFamily="34" charset="0"/>
                </a:rPr>
                <a:t>App Licensing</a:t>
              </a:r>
            </a:p>
          </p:txBody>
        </p:sp>
        <p:pic>
          <p:nvPicPr>
            <p:cNvPr id="34" name="Picture 33"/>
            <p:cNvPicPr>
              <a:picLocks noChangeAspect="1"/>
            </p:cNvPicPr>
            <p:nvPr/>
          </p:nvPicPr>
          <p:blipFill>
            <a:blip r:embed="rId3"/>
            <a:stretch>
              <a:fillRect/>
            </a:stretch>
          </p:blipFill>
          <p:spPr>
            <a:xfrm>
              <a:off x="8303558" y="3004498"/>
              <a:ext cx="515769" cy="411602"/>
            </a:xfrm>
            <a:prstGeom prst="rect">
              <a:avLst/>
            </a:prstGeom>
          </p:spPr>
        </p:pic>
        <p:sp>
          <p:nvSpPr>
            <p:cNvPr id="35" name="Rectangle 34"/>
            <p:cNvSpPr/>
            <p:nvPr/>
          </p:nvSpPr>
          <p:spPr bwMode="auto">
            <a:xfrm>
              <a:off x="5373086" y="3623541"/>
              <a:ext cx="3510476" cy="845360"/>
            </a:xfrm>
            <a:prstGeom prst="rect">
              <a:avLst/>
            </a:prstGeom>
            <a:ln>
              <a:solidFill>
                <a:schemeClr val="bg1">
                  <a:lumMod val="65000"/>
                </a:schemeClr>
              </a:solid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144000" tIns="45720" rIns="108000" bIns="45720" numCol="1" spcCol="0" rtlCol="0" fromWordArt="0" anchor="t" anchorCtr="0" forceAA="0" compatLnSpc="1">
              <a:prstTxWarp prst="textNoShape">
                <a:avLst/>
              </a:prstTxWarp>
              <a:noAutofit/>
            </a:bodyPr>
            <a:lstStyle/>
            <a:p>
              <a:pPr algn="ctr" defTabSz="914099" fontAlgn="base">
                <a:spcBef>
                  <a:spcPct val="0"/>
                </a:spcBef>
                <a:spcAft>
                  <a:spcPts val="600"/>
                </a:spcAft>
              </a:pPr>
              <a:r>
                <a:rPr lang="en-US" sz="1600" dirty="0">
                  <a:solidFill>
                    <a:schemeClr val="tx1">
                      <a:lumMod val="65000"/>
                      <a:lumOff val="35000"/>
                    </a:schemeClr>
                  </a:solidFill>
                  <a:ea typeface="Segoe UI" pitchFamily="34" charset="0"/>
                  <a:cs typeface="Segoe UI" pitchFamily="34" charset="0"/>
                </a:rPr>
                <a:t>Site Subscription Settings Service</a:t>
              </a:r>
            </a:p>
            <a:p>
              <a:pPr marL="180000" indent="-180000" defTabSz="914099" fontAlgn="base">
                <a:spcBef>
                  <a:spcPct val="0"/>
                </a:spcBef>
                <a:spcAft>
                  <a:spcPct val="0"/>
                </a:spcAft>
                <a:buFont typeface="Arial" panose="020B0604020202020204" pitchFamily="34" charset="0"/>
                <a:buChar char="•"/>
              </a:pPr>
              <a:r>
                <a:rPr lang="en-US" sz="1200" dirty="0">
                  <a:solidFill>
                    <a:schemeClr val="tx1">
                      <a:lumMod val="65000"/>
                      <a:lumOff val="35000"/>
                    </a:schemeClr>
                  </a:solidFill>
                  <a:ea typeface="Segoe UI" pitchFamily="34" charset="0"/>
                  <a:cs typeface="Segoe UI" pitchFamily="34" charset="0"/>
                </a:rPr>
                <a:t>Tenancy Management</a:t>
              </a:r>
            </a:p>
            <a:p>
              <a:pPr marL="180000" indent="-180000" defTabSz="914099" fontAlgn="base">
                <a:spcBef>
                  <a:spcPct val="0"/>
                </a:spcBef>
                <a:spcAft>
                  <a:spcPct val="0"/>
                </a:spcAft>
                <a:buFont typeface="Arial" panose="020B0604020202020204" pitchFamily="34" charset="0"/>
                <a:buChar char="•"/>
              </a:pPr>
              <a:r>
                <a:rPr lang="en-US" sz="1200" dirty="0">
                  <a:solidFill>
                    <a:schemeClr val="tx1">
                      <a:lumMod val="65000"/>
                      <a:lumOff val="35000"/>
                    </a:schemeClr>
                  </a:solidFill>
                  <a:ea typeface="Segoe UI" pitchFamily="34" charset="0"/>
                  <a:cs typeface="Segoe UI" pitchFamily="34" charset="0"/>
                </a:rPr>
                <a:t>Site Collection Mapping</a:t>
              </a:r>
            </a:p>
          </p:txBody>
        </p:sp>
        <p:pic>
          <p:nvPicPr>
            <p:cNvPr id="36" name="Picture 35"/>
            <p:cNvPicPr>
              <a:picLocks noChangeAspect="1"/>
            </p:cNvPicPr>
            <p:nvPr/>
          </p:nvPicPr>
          <p:blipFill>
            <a:blip r:embed="rId4"/>
            <a:stretch>
              <a:fillRect/>
            </a:stretch>
          </p:blipFill>
          <p:spPr>
            <a:xfrm>
              <a:off x="8203732" y="3891400"/>
              <a:ext cx="615595" cy="573117"/>
            </a:xfrm>
            <a:prstGeom prst="rect">
              <a:avLst/>
            </a:prstGeom>
          </p:spPr>
        </p:pic>
        <p:sp>
          <p:nvSpPr>
            <p:cNvPr id="37" name="Rectangle 36"/>
            <p:cNvSpPr/>
            <p:nvPr/>
          </p:nvSpPr>
          <p:spPr bwMode="auto">
            <a:xfrm>
              <a:off x="3663784" y="2340173"/>
              <a:ext cx="1525244" cy="1106555"/>
            </a:xfrm>
            <a:prstGeom prst="rect">
              <a:avLst/>
            </a:prstGeom>
            <a:ln>
              <a:solidFill>
                <a:schemeClr val="bg1">
                  <a:lumMod val="65000"/>
                </a:schemeClr>
              </a:solid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algn="ctr" defTabSz="914099" fontAlgn="base">
                <a:spcBef>
                  <a:spcPct val="0"/>
                </a:spcBef>
                <a:spcAft>
                  <a:spcPts val="600"/>
                </a:spcAft>
              </a:pPr>
              <a:r>
                <a:rPr lang="en-US" sz="1200" dirty="0">
                  <a:solidFill>
                    <a:schemeClr val="tx1">
                      <a:lumMod val="65000"/>
                      <a:lumOff val="35000"/>
                    </a:schemeClr>
                  </a:solidFill>
                  <a:ea typeface="Segoe UI" pitchFamily="34" charset="0"/>
                  <a:cs typeface="Segoe UI" pitchFamily="34" charset="0"/>
                </a:rPr>
                <a:t>SharePoint Tenancy</a:t>
              </a:r>
              <a:endParaRPr lang="en-US" sz="1050" dirty="0">
                <a:solidFill>
                  <a:schemeClr val="tx1">
                    <a:lumMod val="65000"/>
                    <a:lumOff val="35000"/>
                  </a:schemeClr>
                </a:solidFill>
                <a:ea typeface="Segoe UI" pitchFamily="34" charset="0"/>
                <a:cs typeface="Segoe UI" pitchFamily="34" charset="0"/>
              </a:endParaRPr>
            </a:p>
          </p:txBody>
        </p:sp>
        <p:sp>
          <p:nvSpPr>
            <p:cNvPr id="38" name="Rectangle 37"/>
            <p:cNvSpPr/>
            <p:nvPr/>
          </p:nvSpPr>
          <p:spPr bwMode="auto">
            <a:xfrm>
              <a:off x="3826736" y="2568352"/>
              <a:ext cx="1199342" cy="814628"/>
            </a:xfrm>
            <a:prstGeom prst="rect">
              <a:avLst/>
            </a:prstGeom>
            <a:solidFill>
              <a:schemeClr val="bg2">
                <a:lumMod val="20000"/>
                <a:lumOff val="80000"/>
              </a:schemeClr>
            </a:solidFill>
            <a:ln>
              <a:solidFill>
                <a:schemeClr val="bg1">
                  <a:lumMod val="65000"/>
                </a:schemeClr>
              </a:solid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algn="ctr" defTabSz="914099" fontAlgn="base">
                <a:spcBef>
                  <a:spcPct val="0"/>
                </a:spcBef>
                <a:spcAft>
                  <a:spcPts val="600"/>
                </a:spcAft>
              </a:pPr>
              <a:r>
                <a:rPr lang="en-US" sz="1200" dirty="0">
                  <a:solidFill>
                    <a:schemeClr val="tx1">
                      <a:lumMod val="65000"/>
                      <a:lumOff val="35000"/>
                    </a:schemeClr>
                  </a:solidFill>
                  <a:ea typeface="Segoe UI" pitchFamily="34" charset="0"/>
                  <a:cs typeface="Segoe UI" pitchFamily="34" charset="0"/>
                </a:rPr>
                <a:t>Site Collection</a:t>
              </a:r>
              <a:endParaRPr lang="en-US" sz="1050" dirty="0">
                <a:solidFill>
                  <a:schemeClr val="tx1">
                    <a:lumMod val="65000"/>
                    <a:lumOff val="35000"/>
                  </a:schemeClr>
                </a:solidFill>
                <a:ea typeface="Segoe UI" pitchFamily="34" charset="0"/>
                <a:cs typeface="Segoe UI" pitchFamily="34" charset="0"/>
              </a:endParaRPr>
            </a:p>
          </p:txBody>
        </p:sp>
        <p:sp>
          <p:nvSpPr>
            <p:cNvPr id="39" name="Rectangle 38"/>
            <p:cNvSpPr/>
            <p:nvPr/>
          </p:nvSpPr>
          <p:spPr bwMode="auto">
            <a:xfrm>
              <a:off x="3904524" y="2782124"/>
              <a:ext cx="1027437" cy="559383"/>
            </a:xfrm>
            <a:prstGeom prst="rect">
              <a:avLst/>
            </a:prstGeom>
            <a:ln>
              <a:solidFill>
                <a:schemeClr val="bg1">
                  <a:lumMod val="65000"/>
                </a:schemeClr>
              </a:solid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algn="ctr" defTabSz="914099" fontAlgn="base">
                <a:spcBef>
                  <a:spcPct val="0"/>
                </a:spcBef>
                <a:spcAft>
                  <a:spcPts val="600"/>
                </a:spcAft>
              </a:pPr>
              <a:r>
                <a:rPr lang="en-US" sz="1200" dirty="0">
                  <a:solidFill>
                    <a:schemeClr val="tx1">
                      <a:lumMod val="65000"/>
                      <a:lumOff val="35000"/>
                    </a:schemeClr>
                  </a:solidFill>
                  <a:ea typeface="Segoe UI" pitchFamily="34" charset="0"/>
                  <a:cs typeface="Segoe UI" pitchFamily="34" charset="0"/>
                </a:rPr>
                <a:t>Site</a:t>
              </a:r>
              <a:endParaRPr lang="en-US" sz="1050" dirty="0">
                <a:solidFill>
                  <a:schemeClr val="tx1">
                    <a:lumMod val="65000"/>
                    <a:lumOff val="35000"/>
                  </a:schemeClr>
                </a:solidFill>
                <a:ea typeface="Segoe UI" pitchFamily="34" charset="0"/>
                <a:cs typeface="Segoe UI" pitchFamily="34" charset="0"/>
              </a:endParaRPr>
            </a:p>
          </p:txBody>
        </p:sp>
        <p:grpSp>
          <p:nvGrpSpPr>
            <p:cNvPr id="40" name="Group 39"/>
            <p:cNvGrpSpPr/>
            <p:nvPr/>
          </p:nvGrpSpPr>
          <p:grpSpPr>
            <a:xfrm>
              <a:off x="3981977" y="3017262"/>
              <a:ext cx="874287" cy="269487"/>
              <a:chOff x="839588" y="5711647"/>
              <a:chExt cx="1096032" cy="359995"/>
            </a:xfrm>
          </p:grpSpPr>
          <p:sp>
            <p:nvSpPr>
              <p:cNvPr id="55" name="Rectangle 54"/>
              <p:cNvSpPr/>
              <p:nvPr/>
            </p:nvSpPr>
            <p:spPr bwMode="auto">
              <a:xfrm>
                <a:off x="839588" y="5711647"/>
                <a:ext cx="1096032" cy="359995"/>
              </a:xfrm>
              <a:prstGeom prst="rect">
                <a:avLst/>
              </a:prstGeom>
              <a:solidFill>
                <a:schemeClr val="bg2">
                  <a:lumMod val="20000"/>
                  <a:lumOff val="80000"/>
                </a:schemeClr>
              </a:solidFill>
              <a:ln>
                <a:solidFill>
                  <a:schemeClr val="bg1">
                    <a:lumMod val="65000"/>
                  </a:schemeClr>
                </a:solid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ts val="600"/>
                  </a:spcAft>
                </a:pPr>
                <a:r>
                  <a:rPr lang="en-US" sz="1200" dirty="0">
                    <a:solidFill>
                      <a:schemeClr val="tx1">
                        <a:lumMod val="65000"/>
                        <a:lumOff val="35000"/>
                      </a:schemeClr>
                    </a:solidFill>
                    <a:ea typeface="Segoe UI" pitchFamily="34" charset="0"/>
                    <a:cs typeface="Segoe UI" pitchFamily="34" charset="0"/>
                  </a:rPr>
                  <a:t>App</a:t>
                </a:r>
                <a:endParaRPr lang="en-US" sz="1050" dirty="0">
                  <a:solidFill>
                    <a:schemeClr val="tx1">
                      <a:lumMod val="65000"/>
                      <a:lumOff val="35000"/>
                    </a:schemeClr>
                  </a:solidFill>
                  <a:ea typeface="Segoe UI" pitchFamily="34" charset="0"/>
                  <a:cs typeface="Segoe UI" pitchFamily="34" charset="0"/>
                </a:endParaRPr>
              </a:p>
            </p:txBody>
          </p:sp>
          <p:pic>
            <p:nvPicPr>
              <p:cNvPr id="56" name="Picture 55"/>
              <p:cNvPicPr>
                <a:picLocks noChangeAspect="1"/>
              </p:cNvPicPr>
              <p:nvPr/>
            </p:nvPicPr>
            <p:blipFill>
              <a:blip r:embed="rId5"/>
              <a:stretch>
                <a:fillRect/>
              </a:stretch>
            </p:blipFill>
            <p:spPr>
              <a:xfrm>
                <a:off x="906141" y="5772725"/>
                <a:ext cx="273247" cy="263154"/>
              </a:xfrm>
              <a:prstGeom prst="rect">
                <a:avLst/>
              </a:prstGeom>
            </p:spPr>
          </p:pic>
        </p:grpSp>
        <p:grpSp>
          <p:nvGrpSpPr>
            <p:cNvPr id="41" name="Group 40"/>
            <p:cNvGrpSpPr>
              <a:grpSpLocks noChangeAspect="1"/>
            </p:cNvGrpSpPr>
            <p:nvPr/>
          </p:nvGrpSpPr>
          <p:grpSpPr>
            <a:xfrm>
              <a:off x="2998014" y="3708517"/>
              <a:ext cx="1712206" cy="1512000"/>
              <a:chOff x="1512865" y="1595722"/>
              <a:chExt cx="2159055" cy="1906599"/>
            </a:xfrm>
          </p:grpSpPr>
          <p:grpSp>
            <p:nvGrpSpPr>
              <p:cNvPr id="43" name="Group 42"/>
              <p:cNvGrpSpPr/>
              <p:nvPr/>
            </p:nvGrpSpPr>
            <p:grpSpPr>
              <a:xfrm>
                <a:off x="1512865" y="1595722"/>
                <a:ext cx="1827472" cy="1906599"/>
                <a:chOff x="4383758" y="2886866"/>
                <a:chExt cx="1827472" cy="1906599"/>
              </a:xfrm>
            </p:grpSpPr>
            <p:grpSp>
              <p:nvGrpSpPr>
                <p:cNvPr id="45" name="Group 44"/>
                <p:cNvGrpSpPr/>
                <p:nvPr/>
              </p:nvGrpSpPr>
              <p:grpSpPr>
                <a:xfrm>
                  <a:off x="5421611" y="2886866"/>
                  <a:ext cx="789619" cy="1020140"/>
                  <a:chOff x="4557447" y="1721445"/>
                  <a:chExt cx="789619" cy="1020140"/>
                </a:xfrm>
              </p:grpSpPr>
              <p:pic>
                <p:nvPicPr>
                  <p:cNvPr id="53" name="Picture 52"/>
                  <p:cNvPicPr>
                    <a:picLocks noChangeAspect="1"/>
                  </p:cNvPicPr>
                  <p:nvPr/>
                </p:nvPicPr>
                <p:blipFill>
                  <a:blip r:embed="rId6"/>
                  <a:stretch>
                    <a:fillRect/>
                  </a:stretch>
                </p:blipFill>
                <p:spPr>
                  <a:xfrm>
                    <a:off x="4557447" y="1902539"/>
                    <a:ext cx="477423" cy="839046"/>
                  </a:xfrm>
                  <a:prstGeom prst="rect">
                    <a:avLst/>
                  </a:prstGeom>
                </p:spPr>
              </p:pic>
              <p:pic>
                <p:nvPicPr>
                  <p:cNvPr id="54" name="Picture 53"/>
                  <p:cNvPicPr>
                    <a:picLocks noChangeAspect="1"/>
                  </p:cNvPicPr>
                  <p:nvPr/>
                </p:nvPicPr>
                <p:blipFill>
                  <a:blip r:embed="rId6"/>
                  <a:stretch>
                    <a:fillRect/>
                  </a:stretch>
                </p:blipFill>
                <p:spPr>
                  <a:xfrm>
                    <a:off x="4869643" y="1721445"/>
                    <a:ext cx="477423" cy="839046"/>
                  </a:xfrm>
                  <a:prstGeom prst="rect">
                    <a:avLst/>
                  </a:prstGeom>
                </p:spPr>
              </p:pic>
            </p:grpSp>
            <p:grpSp>
              <p:nvGrpSpPr>
                <p:cNvPr id="46" name="Group 45"/>
                <p:cNvGrpSpPr/>
                <p:nvPr/>
              </p:nvGrpSpPr>
              <p:grpSpPr>
                <a:xfrm>
                  <a:off x="4880542" y="3820782"/>
                  <a:ext cx="944427" cy="972683"/>
                  <a:chOff x="3981885" y="2834055"/>
                  <a:chExt cx="944427" cy="972683"/>
                </a:xfrm>
              </p:grpSpPr>
              <p:pic>
                <p:nvPicPr>
                  <p:cNvPr id="50" name="Picture 49"/>
                  <p:cNvPicPr>
                    <a:picLocks noChangeAspect="1"/>
                  </p:cNvPicPr>
                  <p:nvPr/>
                </p:nvPicPr>
                <p:blipFill>
                  <a:blip r:embed="rId6"/>
                  <a:stretch>
                    <a:fillRect/>
                  </a:stretch>
                </p:blipFill>
                <p:spPr>
                  <a:xfrm>
                    <a:off x="3981885" y="2967692"/>
                    <a:ext cx="477423" cy="839046"/>
                  </a:xfrm>
                  <a:prstGeom prst="rect">
                    <a:avLst/>
                  </a:prstGeom>
                </p:spPr>
              </p:pic>
              <p:pic>
                <p:nvPicPr>
                  <p:cNvPr id="51" name="Picture 50"/>
                  <p:cNvPicPr>
                    <a:picLocks noChangeAspect="1"/>
                  </p:cNvPicPr>
                  <p:nvPr/>
                </p:nvPicPr>
                <p:blipFill>
                  <a:blip r:embed="rId6"/>
                  <a:stretch>
                    <a:fillRect/>
                  </a:stretch>
                </p:blipFill>
                <p:spPr>
                  <a:xfrm>
                    <a:off x="4269036" y="2834055"/>
                    <a:ext cx="477423" cy="839046"/>
                  </a:xfrm>
                  <a:prstGeom prst="rect">
                    <a:avLst/>
                  </a:prstGeom>
                </p:spPr>
              </p:pic>
              <p:pic>
                <p:nvPicPr>
                  <p:cNvPr id="52" name="Picture 51"/>
                  <p:cNvPicPr>
                    <a:picLocks noChangeAspect="1"/>
                  </p:cNvPicPr>
                  <p:nvPr/>
                </p:nvPicPr>
                <p:blipFill>
                  <a:blip r:embed="rId7"/>
                  <a:stretch>
                    <a:fillRect/>
                  </a:stretch>
                </p:blipFill>
                <p:spPr>
                  <a:xfrm>
                    <a:off x="4480085" y="3260431"/>
                    <a:ext cx="446227" cy="456212"/>
                  </a:xfrm>
                  <a:prstGeom prst="rect">
                    <a:avLst/>
                  </a:prstGeom>
                </p:spPr>
              </p:pic>
            </p:grpSp>
            <p:grpSp>
              <p:nvGrpSpPr>
                <p:cNvPr id="47" name="Group 46"/>
                <p:cNvGrpSpPr/>
                <p:nvPr/>
              </p:nvGrpSpPr>
              <p:grpSpPr>
                <a:xfrm>
                  <a:off x="4383758" y="2988031"/>
                  <a:ext cx="968998" cy="971748"/>
                  <a:chOff x="3601101" y="2714202"/>
                  <a:chExt cx="968998" cy="971748"/>
                </a:xfrm>
              </p:grpSpPr>
              <p:pic>
                <p:nvPicPr>
                  <p:cNvPr id="48" name="Picture 47"/>
                  <p:cNvPicPr>
                    <a:picLocks noChangeAspect="1"/>
                  </p:cNvPicPr>
                  <p:nvPr/>
                </p:nvPicPr>
                <p:blipFill>
                  <a:blip r:embed="rId6"/>
                  <a:stretch>
                    <a:fillRect/>
                  </a:stretch>
                </p:blipFill>
                <p:spPr>
                  <a:xfrm>
                    <a:off x="3601101" y="2846904"/>
                    <a:ext cx="477423" cy="839046"/>
                  </a:xfrm>
                  <a:prstGeom prst="rect">
                    <a:avLst/>
                  </a:prstGeom>
                </p:spPr>
              </p:pic>
              <p:pic>
                <p:nvPicPr>
                  <p:cNvPr id="49" name="Picture 48"/>
                  <p:cNvPicPr>
                    <a:picLocks noChangeAspect="1"/>
                  </p:cNvPicPr>
                  <p:nvPr/>
                </p:nvPicPr>
                <p:blipFill>
                  <a:blip r:embed="rId8"/>
                  <a:stretch>
                    <a:fillRect/>
                  </a:stretch>
                </p:blipFill>
                <p:spPr>
                  <a:xfrm>
                    <a:off x="3875612" y="2714202"/>
                    <a:ext cx="694487" cy="898458"/>
                  </a:xfrm>
                  <a:prstGeom prst="rect">
                    <a:avLst/>
                  </a:prstGeom>
                </p:spPr>
              </p:pic>
            </p:grpSp>
          </p:grpSp>
          <p:pic>
            <p:nvPicPr>
              <p:cNvPr id="44" name="Picture 43"/>
              <p:cNvPicPr>
                <a:picLocks noChangeAspect="1"/>
              </p:cNvPicPr>
              <p:nvPr/>
            </p:nvPicPr>
            <p:blipFill>
              <a:blip r:embed="rId6"/>
              <a:stretch>
                <a:fillRect/>
              </a:stretch>
            </p:blipFill>
            <p:spPr>
              <a:xfrm>
                <a:off x="3194497" y="1758239"/>
                <a:ext cx="477423" cy="839046"/>
              </a:xfrm>
              <a:prstGeom prst="rect">
                <a:avLst/>
              </a:prstGeom>
            </p:spPr>
          </p:pic>
        </p:grpSp>
        <p:pic>
          <p:nvPicPr>
            <p:cNvPr id="42" name="Picture 41"/>
            <p:cNvPicPr>
              <a:picLocks noChangeAspect="1"/>
            </p:cNvPicPr>
            <p:nvPr/>
          </p:nvPicPr>
          <p:blipFill>
            <a:blip r:embed="rId9"/>
            <a:stretch>
              <a:fillRect/>
            </a:stretch>
          </p:blipFill>
          <p:spPr>
            <a:xfrm>
              <a:off x="4650888" y="3885257"/>
              <a:ext cx="538140" cy="519481"/>
            </a:xfrm>
            <a:prstGeom prst="rect">
              <a:avLst/>
            </a:prstGeom>
          </p:spPr>
        </p:pic>
      </p:grpSp>
    </p:spTree>
    <p:extLst>
      <p:ext uri="{BB962C8B-B14F-4D97-AF65-F5344CB8AC3E}">
        <p14:creationId xmlns:p14="http://schemas.microsoft.com/office/powerpoint/2010/main" val="4113726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Configuring Support for Apps</a:t>
            </a:r>
            <a:endParaRPr lang="en-US" dirty="0"/>
          </a:p>
        </p:txBody>
      </p:sp>
      <p:pic>
        <p:nvPicPr>
          <p:cNvPr id="5" name="Picture 4"/>
          <p:cNvPicPr>
            <a:picLocks noChangeAspect="1"/>
          </p:cNvPicPr>
          <p:nvPr/>
        </p:nvPicPr>
        <p:blipFill>
          <a:blip r:embed="rId2"/>
          <a:stretch>
            <a:fillRect/>
          </a:stretch>
        </p:blipFill>
        <p:spPr>
          <a:xfrm>
            <a:off x="1509484" y="1212849"/>
            <a:ext cx="10424835" cy="5472069"/>
          </a:xfrm>
          <a:prstGeom prst="rect">
            <a:avLst/>
          </a:prstGeom>
          <a:ln>
            <a:solidFill>
              <a:schemeClr val="bg1">
                <a:lumMod val="50000"/>
              </a:schemeClr>
            </a:solidFill>
          </a:ln>
        </p:spPr>
      </p:pic>
      <p:sp>
        <p:nvSpPr>
          <p:cNvPr id="4" name="Footer Placeholder 3"/>
          <p:cNvSpPr>
            <a:spLocks noGrp="1"/>
          </p:cNvSpPr>
          <p:nvPr>
            <p:ph type="ftr" sz="quarter" idx="4294967295"/>
          </p:nvPr>
        </p:nvSpPr>
        <p:spPr>
          <a:xfrm>
            <a:off x="7964488" y="295272"/>
            <a:ext cx="4197350" cy="371475"/>
          </a:xfrm>
          <a:prstGeom prst="rect">
            <a:avLst/>
          </a:prstGeom>
        </p:spPr>
        <p:txBody>
          <a:bodyPr/>
          <a:lstStyle/>
          <a:p>
            <a:pPr>
              <a:defRPr/>
            </a:pPr>
            <a:r>
              <a:rPr lang="en-US" sz="1400" dirty="0">
                <a:solidFill>
                  <a:schemeClr val="accent6"/>
                </a:solidFill>
                <a:latin typeface="Segoe UI Black" panose="020B0A02040204020203" pitchFamily="34" charset="0"/>
                <a:ea typeface="Segoe UI Black" panose="020B0A02040204020203" pitchFamily="34" charset="0"/>
                <a:cs typeface="Segoe UI Black" panose="020B0A02040204020203" pitchFamily="34" charset="0"/>
              </a:rPr>
              <a:t>2</a:t>
            </a:r>
            <a:r>
              <a:rPr lang="en-US" sz="1400" dirty="0">
                <a:gradFill>
                  <a:gsLst>
                    <a:gs pos="8367">
                      <a:srgbClr val="000000"/>
                    </a:gs>
                    <a:gs pos="31000">
                      <a:srgbClr val="000000"/>
                    </a:gs>
                  </a:gsLst>
                  <a:lin ang="5400000" scaled="0"/>
                </a:gradFill>
              </a:rPr>
              <a:t> Configuring support for add-ins</a:t>
            </a:r>
          </a:p>
          <a:p>
            <a:pPr>
              <a:defRPr/>
            </a:pPr>
            <a:endParaRPr lang="en-US" dirty="0"/>
          </a:p>
        </p:txBody>
      </p:sp>
    </p:spTree>
    <p:extLst>
      <p:ext uri="{BB962C8B-B14F-4D97-AF65-F5344CB8AC3E}">
        <p14:creationId xmlns:p14="http://schemas.microsoft.com/office/powerpoint/2010/main" val="1059717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74639" y="1486227"/>
            <a:ext cx="11887200" cy="1588127"/>
          </a:xfrm>
        </p:spPr>
        <p:txBody>
          <a:bodyPr/>
          <a:lstStyle/>
          <a:p>
            <a:r>
              <a:rPr lang="en-US" sz="2400" dirty="0"/>
              <a:t>If SP hosted apps are planned to be used in the on-premises farm, specific wild card add-in domain has to be registered for each of the SharePoint farms</a:t>
            </a:r>
          </a:p>
          <a:p>
            <a:r>
              <a:rPr lang="en-US" sz="2400" dirty="0"/>
              <a:t>Add-in domain for SP hosted apps is recommend be dedicated new domain for providing domain level isolation</a:t>
            </a:r>
          </a:p>
        </p:txBody>
      </p:sp>
      <p:sp>
        <p:nvSpPr>
          <p:cNvPr id="6" name="Title 5"/>
          <p:cNvSpPr>
            <a:spLocks noGrp="1"/>
          </p:cNvSpPr>
          <p:nvPr>
            <p:ph type="title"/>
          </p:nvPr>
        </p:nvSpPr>
        <p:spPr/>
        <p:txBody>
          <a:bodyPr/>
          <a:lstStyle/>
          <a:p>
            <a:r>
              <a:rPr lang="en-US" dirty="0"/>
              <a:t>On-premises – SP hosted add-in domain</a:t>
            </a:r>
            <a:br>
              <a:rPr lang="en-US" dirty="0"/>
            </a:br>
            <a:r>
              <a:rPr lang="en-US" sz="2400" dirty="0"/>
              <a:t>Explains the structure with multiple farms domain requirements</a:t>
            </a:r>
            <a:endParaRPr lang="en-US" dirty="0"/>
          </a:p>
        </p:txBody>
      </p:sp>
      <p:grpSp>
        <p:nvGrpSpPr>
          <p:cNvPr id="5" name="Group 4"/>
          <p:cNvGrpSpPr/>
          <p:nvPr/>
        </p:nvGrpSpPr>
        <p:grpSpPr>
          <a:xfrm>
            <a:off x="5457510" y="3477294"/>
            <a:ext cx="1822769" cy="1857751"/>
            <a:chOff x="9738791" y="1816096"/>
            <a:chExt cx="1822769" cy="1857751"/>
          </a:xfrm>
        </p:grpSpPr>
        <p:grpSp>
          <p:nvGrpSpPr>
            <p:cNvPr id="8" name="Group 7"/>
            <p:cNvGrpSpPr>
              <a:grpSpLocks noChangeAspect="1"/>
            </p:cNvGrpSpPr>
            <p:nvPr/>
          </p:nvGrpSpPr>
          <p:grpSpPr>
            <a:xfrm>
              <a:off x="9738791" y="2044352"/>
              <a:ext cx="1524951" cy="1629495"/>
              <a:chOff x="1512865" y="949433"/>
              <a:chExt cx="2389102" cy="2552888"/>
            </a:xfrm>
          </p:grpSpPr>
          <p:grpSp>
            <p:nvGrpSpPr>
              <p:cNvPr id="10" name="Group 9"/>
              <p:cNvGrpSpPr/>
              <p:nvPr/>
            </p:nvGrpSpPr>
            <p:grpSpPr>
              <a:xfrm>
                <a:off x="1512865" y="949433"/>
                <a:ext cx="2389102" cy="2552888"/>
                <a:chOff x="4383758" y="2240577"/>
                <a:chExt cx="2389102" cy="2552888"/>
              </a:xfrm>
            </p:grpSpPr>
            <p:sp>
              <p:nvSpPr>
                <p:cNvPr id="12" name="Rectangle 11"/>
                <p:cNvSpPr/>
                <p:nvPr/>
              </p:nvSpPr>
              <p:spPr bwMode="auto">
                <a:xfrm>
                  <a:off x="4537410" y="2240577"/>
                  <a:ext cx="2235450" cy="2175770"/>
                </a:xfrm>
                <a:prstGeom prst="rect">
                  <a:avLst/>
                </a:prstGeom>
                <a:solidFill>
                  <a:schemeClr val="bg1">
                    <a:lumMod val="85000"/>
                    <a:alpha val="75000"/>
                  </a:schemeClr>
                </a:solidFill>
                <a:ln>
                  <a:solidFill>
                    <a:schemeClr val="bg1">
                      <a:lumMod val="6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6630" tIns="46630" rIns="46630" bIns="46630" numCol="1" spcCol="0" rtlCol="0" fromWordArt="0" anchor="t" anchorCtr="0" forceAA="0" compatLnSpc="1">
                  <a:prstTxWarp prst="textNoShape">
                    <a:avLst/>
                  </a:prstTxWarp>
                  <a:noAutofit/>
                </a:bodyPr>
                <a:lstStyle/>
                <a:p>
                  <a:pPr defTabSz="932290" fontAlgn="base">
                    <a:spcBef>
                      <a:spcPct val="0"/>
                    </a:spcBef>
                    <a:spcAft>
                      <a:spcPct val="0"/>
                    </a:spcAft>
                  </a:pPr>
                  <a:r>
                    <a:rPr lang="en-US" sz="1224" dirty="0">
                      <a:solidFill>
                        <a:schemeClr val="bg2">
                          <a:lumMod val="25000"/>
                        </a:schemeClr>
                      </a:solidFill>
                      <a:ea typeface="Segoe UI" pitchFamily="34" charset="0"/>
                      <a:cs typeface="Segoe UI" pitchFamily="34" charset="0"/>
                    </a:rPr>
                    <a:t>SharePoint </a:t>
                  </a:r>
                  <a:br>
                    <a:rPr lang="en-US" sz="1224" dirty="0">
                      <a:solidFill>
                        <a:schemeClr val="bg2">
                          <a:lumMod val="25000"/>
                        </a:schemeClr>
                      </a:solidFill>
                      <a:ea typeface="Segoe UI" pitchFamily="34" charset="0"/>
                      <a:cs typeface="Segoe UI" pitchFamily="34" charset="0"/>
                    </a:rPr>
                  </a:br>
                  <a:r>
                    <a:rPr lang="en-US" sz="1224" dirty="0">
                      <a:solidFill>
                        <a:schemeClr val="bg2">
                          <a:lumMod val="25000"/>
                        </a:schemeClr>
                      </a:solidFill>
                      <a:ea typeface="Segoe UI" pitchFamily="34" charset="0"/>
                      <a:cs typeface="Segoe UI" pitchFamily="34" charset="0"/>
                    </a:rPr>
                    <a:t>farm</a:t>
                  </a:r>
                </a:p>
              </p:txBody>
            </p:sp>
            <p:grpSp>
              <p:nvGrpSpPr>
                <p:cNvPr id="13" name="Group 12"/>
                <p:cNvGrpSpPr/>
                <p:nvPr/>
              </p:nvGrpSpPr>
              <p:grpSpPr>
                <a:xfrm>
                  <a:off x="5421611" y="2886866"/>
                  <a:ext cx="789619" cy="1020140"/>
                  <a:chOff x="4557447" y="1721445"/>
                  <a:chExt cx="789619" cy="1020140"/>
                </a:xfrm>
              </p:grpSpPr>
              <p:pic>
                <p:nvPicPr>
                  <p:cNvPr id="21" name="Picture 20"/>
                  <p:cNvPicPr>
                    <a:picLocks noChangeAspect="1"/>
                  </p:cNvPicPr>
                  <p:nvPr/>
                </p:nvPicPr>
                <p:blipFill>
                  <a:blip r:embed="rId2"/>
                  <a:stretch>
                    <a:fillRect/>
                  </a:stretch>
                </p:blipFill>
                <p:spPr>
                  <a:xfrm>
                    <a:off x="4557447" y="1902539"/>
                    <a:ext cx="477423" cy="839046"/>
                  </a:xfrm>
                  <a:prstGeom prst="rect">
                    <a:avLst/>
                  </a:prstGeom>
                </p:spPr>
              </p:pic>
              <p:pic>
                <p:nvPicPr>
                  <p:cNvPr id="22" name="Picture 21"/>
                  <p:cNvPicPr>
                    <a:picLocks noChangeAspect="1"/>
                  </p:cNvPicPr>
                  <p:nvPr/>
                </p:nvPicPr>
                <p:blipFill>
                  <a:blip r:embed="rId2"/>
                  <a:stretch>
                    <a:fillRect/>
                  </a:stretch>
                </p:blipFill>
                <p:spPr>
                  <a:xfrm>
                    <a:off x="4869643" y="1721445"/>
                    <a:ext cx="477423" cy="839046"/>
                  </a:xfrm>
                  <a:prstGeom prst="rect">
                    <a:avLst/>
                  </a:prstGeom>
                </p:spPr>
              </p:pic>
            </p:grpSp>
            <p:grpSp>
              <p:nvGrpSpPr>
                <p:cNvPr id="14" name="Group 13"/>
                <p:cNvGrpSpPr/>
                <p:nvPr/>
              </p:nvGrpSpPr>
              <p:grpSpPr>
                <a:xfrm>
                  <a:off x="4880542" y="3820782"/>
                  <a:ext cx="944427" cy="972683"/>
                  <a:chOff x="3981885" y="2834055"/>
                  <a:chExt cx="944427" cy="972683"/>
                </a:xfrm>
              </p:grpSpPr>
              <p:pic>
                <p:nvPicPr>
                  <p:cNvPr id="18" name="Picture 17"/>
                  <p:cNvPicPr>
                    <a:picLocks noChangeAspect="1"/>
                  </p:cNvPicPr>
                  <p:nvPr/>
                </p:nvPicPr>
                <p:blipFill>
                  <a:blip r:embed="rId2"/>
                  <a:stretch>
                    <a:fillRect/>
                  </a:stretch>
                </p:blipFill>
                <p:spPr>
                  <a:xfrm>
                    <a:off x="3981885" y="2967692"/>
                    <a:ext cx="477423" cy="839046"/>
                  </a:xfrm>
                  <a:prstGeom prst="rect">
                    <a:avLst/>
                  </a:prstGeom>
                </p:spPr>
              </p:pic>
              <p:pic>
                <p:nvPicPr>
                  <p:cNvPr id="19" name="Picture 18"/>
                  <p:cNvPicPr>
                    <a:picLocks noChangeAspect="1"/>
                  </p:cNvPicPr>
                  <p:nvPr/>
                </p:nvPicPr>
                <p:blipFill>
                  <a:blip r:embed="rId2"/>
                  <a:stretch>
                    <a:fillRect/>
                  </a:stretch>
                </p:blipFill>
                <p:spPr>
                  <a:xfrm>
                    <a:off x="4269036" y="2834055"/>
                    <a:ext cx="477423" cy="839046"/>
                  </a:xfrm>
                  <a:prstGeom prst="rect">
                    <a:avLst/>
                  </a:prstGeom>
                </p:spPr>
              </p:pic>
              <p:pic>
                <p:nvPicPr>
                  <p:cNvPr id="20" name="Picture 19"/>
                  <p:cNvPicPr>
                    <a:picLocks noChangeAspect="1"/>
                  </p:cNvPicPr>
                  <p:nvPr/>
                </p:nvPicPr>
                <p:blipFill>
                  <a:blip r:embed="rId3"/>
                  <a:stretch>
                    <a:fillRect/>
                  </a:stretch>
                </p:blipFill>
                <p:spPr>
                  <a:xfrm>
                    <a:off x="4480085" y="3260431"/>
                    <a:ext cx="446227" cy="456212"/>
                  </a:xfrm>
                  <a:prstGeom prst="rect">
                    <a:avLst/>
                  </a:prstGeom>
                </p:spPr>
              </p:pic>
            </p:grpSp>
            <p:grpSp>
              <p:nvGrpSpPr>
                <p:cNvPr id="15" name="Group 14"/>
                <p:cNvGrpSpPr/>
                <p:nvPr/>
              </p:nvGrpSpPr>
              <p:grpSpPr>
                <a:xfrm>
                  <a:off x="4383758" y="2988031"/>
                  <a:ext cx="968998" cy="971748"/>
                  <a:chOff x="3601101" y="2714202"/>
                  <a:chExt cx="968998" cy="971748"/>
                </a:xfrm>
              </p:grpSpPr>
              <p:pic>
                <p:nvPicPr>
                  <p:cNvPr id="16" name="Picture 15"/>
                  <p:cNvPicPr>
                    <a:picLocks noChangeAspect="1"/>
                  </p:cNvPicPr>
                  <p:nvPr/>
                </p:nvPicPr>
                <p:blipFill>
                  <a:blip r:embed="rId2"/>
                  <a:stretch>
                    <a:fillRect/>
                  </a:stretch>
                </p:blipFill>
                <p:spPr>
                  <a:xfrm>
                    <a:off x="3601101" y="2846904"/>
                    <a:ext cx="477423" cy="839046"/>
                  </a:xfrm>
                  <a:prstGeom prst="rect">
                    <a:avLst/>
                  </a:prstGeom>
                </p:spPr>
              </p:pic>
              <p:pic>
                <p:nvPicPr>
                  <p:cNvPr id="17" name="Picture 16"/>
                  <p:cNvPicPr>
                    <a:picLocks noChangeAspect="1"/>
                  </p:cNvPicPr>
                  <p:nvPr/>
                </p:nvPicPr>
                <p:blipFill>
                  <a:blip r:embed="rId4"/>
                  <a:stretch>
                    <a:fillRect/>
                  </a:stretch>
                </p:blipFill>
                <p:spPr>
                  <a:xfrm>
                    <a:off x="3875612" y="2714202"/>
                    <a:ext cx="694487" cy="898458"/>
                  </a:xfrm>
                  <a:prstGeom prst="rect">
                    <a:avLst/>
                  </a:prstGeom>
                </p:spPr>
              </p:pic>
            </p:grpSp>
          </p:grpSp>
          <p:pic>
            <p:nvPicPr>
              <p:cNvPr id="11" name="Picture 10"/>
              <p:cNvPicPr>
                <a:picLocks noChangeAspect="1"/>
              </p:cNvPicPr>
              <p:nvPr/>
            </p:nvPicPr>
            <p:blipFill>
              <a:blip r:embed="rId2"/>
              <a:stretch>
                <a:fillRect/>
              </a:stretch>
            </p:blipFill>
            <p:spPr>
              <a:xfrm>
                <a:off x="3194497" y="1758239"/>
                <a:ext cx="477423" cy="839046"/>
              </a:xfrm>
              <a:prstGeom prst="rect">
                <a:avLst/>
              </a:prstGeom>
            </p:spPr>
          </p:pic>
        </p:grpSp>
        <p:pic>
          <p:nvPicPr>
            <p:cNvPr id="9" name="Picture 8"/>
            <p:cNvPicPr>
              <a:picLocks noChangeAspect="1"/>
            </p:cNvPicPr>
            <p:nvPr/>
          </p:nvPicPr>
          <p:blipFill>
            <a:blip r:embed="rId5"/>
            <a:stretch>
              <a:fillRect/>
            </a:stretch>
          </p:blipFill>
          <p:spPr>
            <a:xfrm>
              <a:off x="10965924" y="1816096"/>
              <a:ext cx="595636" cy="574983"/>
            </a:xfrm>
            <a:prstGeom prst="rect">
              <a:avLst/>
            </a:prstGeom>
          </p:spPr>
        </p:pic>
      </p:grpSp>
      <p:grpSp>
        <p:nvGrpSpPr>
          <p:cNvPr id="23" name="Group 22"/>
          <p:cNvGrpSpPr/>
          <p:nvPr/>
        </p:nvGrpSpPr>
        <p:grpSpPr>
          <a:xfrm>
            <a:off x="3468757" y="4735870"/>
            <a:ext cx="1993512" cy="559407"/>
            <a:chOff x="2220016" y="4366529"/>
            <a:chExt cx="1993512" cy="559407"/>
          </a:xfrm>
        </p:grpSpPr>
        <p:pic>
          <p:nvPicPr>
            <p:cNvPr id="24" name="Picture 23"/>
            <p:cNvPicPr>
              <a:picLocks noChangeAspect="1"/>
            </p:cNvPicPr>
            <p:nvPr/>
          </p:nvPicPr>
          <p:blipFill>
            <a:blip r:embed="rId6"/>
            <a:stretch>
              <a:fillRect/>
            </a:stretch>
          </p:blipFill>
          <p:spPr>
            <a:xfrm>
              <a:off x="2220016" y="4393544"/>
              <a:ext cx="624000" cy="532392"/>
            </a:xfrm>
            <a:prstGeom prst="rect">
              <a:avLst/>
            </a:prstGeom>
          </p:spPr>
        </p:pic>
        <p:sp>
          <p:nvSpPr>
            <p:cNvPr id="25" name="TextBox 24"/>
            <p:cNvSpPr txBox="1"/>
            <p:nvPr/>
          </p:nvSpPr>
          <p:spPr>
            <a:xfrm>
              <a:off x="2688046" y="4366529"/>
              <a:ext cx="1525482" cy="489365"/>
            </a:xfrm>
            <a:prstGeom prst="rect">
              <a:avLst/>
            </a:prstGeom>
            <a:noFill/>
          </p:spPr>
          <p:txBody>
            <a:bodyPr wrap="none" lIns="182880" tIns="146304" rIns="182880" bIns="146304" rtlCol="0">
              <a:spAutoFit/>
            </a:bodyPr>
            <a:lstStyle/>
            <a:p>
              <a:pPr>
                <a:lnSpc>
                  <a:spcPct val="90000"/>
                </a:lnSpc>
                <a:spcAft>
                  <a:spcPts val="600"/>
                </a:spcAft>
              </a:pPr>
              <a:r>
                <a:rPr lang="en-US" sz="1400" dirty="0">
                  <a:gradFill>
                    <a:gsLst>
                      <a:gs pos="2917">
                        <a:schemeClr val="tx1"/>
                      </a:gs>
                      <a:gs pos="30000">
                        <a:schemeClr val="tx1"/>
                      </a:gs>
                    </a:gsLst>
                    <a:lin ang="5400000" scaled="0"/>
                  </a:gradFill>
                </a:rPr>
                <a:t>https://portal1</a:t>
              </a:r>
            </a:p>
          </p:txBody>
        </p:sp>
      </p:grpSp>
      <p:grpSp>
        <p:nvGrpSpPr>
          <p:cNvPr id="26" name="Group 25"/>
          <p:cNvGrpSpPr/>
          <p:nvPr/>
        </p:nvGrpSpPr>
        <p:grpSpPr>
          <a:xfrm>
            <a:off x="3807055" y="5340769"/>
            <a:ext cx="1970830" cy="542350"/>
            <a:chOff x="2823779" y="4908879"/>
            <a:chExt cx="1970830" cy="542350"/>
          </a:xfrm>
        </p:grpSpPr>
        <p:pic>
          <p:nvPicPr>
            <p:cNvPr id="27" name="Picture 26"/>
            <p:cNvPicPr>
              <a:picLocks noChangeAspect="1"/>
            </p:cNvPicPr>
            <p:nvPr/>
          </p:nvPicPr>
          <p:blipFill>
            <a:blip r:embed="rId7"/>
            <a:stretch>
              <a:fillRect/>
            </a:stretch>
          </p:blipFill>
          <p:spPr>
            <a:xfrm>
              <a:off x="2823779" y="4925936"/>
              <a:ext cx="624000" cy="525293"/>
            </a:xfrm>
            <a:prstGeom prst="rect">
              <a:avLst/>
            </a:prstGeom>
          </p:spPr>
        </p:pic>
        <p:sp>
          <p:nvSpPr>
            <p:cNvPr id="28" name="TextBox 27"/>
            <p:cNvSpPr txBox="1"/>
            <p:nvPr/>
          </p:nvSpPr>
          <p:spPr>
            <a:xfrm>
              <a:off x="3271115" y="4908879"/>
              <a:ext cx="1523494" cy="489365"/>
            </a:xfrm>
            <a:prstGeom prst="rect">
              <a:avLst/>
            </a:prstGeom>
            <a:noFill/>
          </p:spPr>
          <p:txBody>
            <a:bodyPr wrap="none" lIns="182880" tIns="146304" rIns="182880" bIns="146304" rtlCol="0">
              <a:spAutoFit/>
            </a:bodyPr>
            <a:lstStyle/>
            <a:p>
              <a:pPr>
                <a:lnSpc>
                  <a:spcPct val="90000"/>
                </a:lnSpc>
                <a:spcAft>
                  <a:spcPts val="600"/>
                </a:spcAft>
              </a:pPr>
              <a:r>
                <a:rPr lang="en-US" sz="1400" dirty="0">
                  <a:gradFill>
                    <a:gsLst>
                      <a:gs pos="2917">
                        <a:schemeClr val="tx1"/>
                      </a:gs>
                      <a:gs pos="30000">
                        <a:schemeClr val="tx1"/>
                      </a:gs>
                    </a:gsLst>
                    <a:lin ang="5400000" scaled="0"/>
                  </a:gradFill>
                </a:rPr>
                <a:t>https://collab1</a:t>
              </a:r>
            </a:p>
          </p:txBody>
        </p:sp>
      </p:grpSp>
      <p:grpSp>
        <p:nvGrpSpPr>
          <p:cNvPr id="29" name="Group 28"/>
          <p:cNvGrpSpPr/>
          <p:nvPr/>
        </p:nvGrpSpPr>
        <p:grpSpPr>
          <a:xfrm>
            <a:off x="4221457" y="5900176"/>
            <a:ext cx="3411032" cy="489365"/>
            <a:chOff x="3447779" y="5410892"/>
            <a:chExt cx="3411032" cy="489365"/>
          </a:xfrm>
        </p:grpSpPr>
        <p:pic>
          <p:nvPicPr>
            <p:cNvPr id="30" name="Picture 29"/>
            <p:cNvPicPr>
              <a:picLocks noChangeAspect="1"/>
            </p:cNvPicPr>
            <p:nvPr/>
          </p:nvPicPr>
          <p:blipFill>
            <a:blip r:embed="rId8"/>
            <a:stretch>
              <a:fillRect/>
            </a:stretch>
          </p:blipFill>
          <p:spPr>
            <a:xfrm>
              <a:off x="3447779" y="5451229"/>
              <a:ext cx="567273" cy="447209"/>
            </a:xfrm>
            <a:prstGeom prst="rect">
              <a:avLst/>
            </a:prstGeom>
          </p:spPr>
        </p:pic>
        <p:sp>
          <p:nvSpPr>
            <p:cNvPr id="31" name="TextBox 30"/>
            <p:cNvSpPr txBox="1"/>
            <p:nvPr/>
          </p:nvSpPr>
          <p:spPr>
            <a:xfrm>
              <a:off x="3895115" y="5410892"/>
              <a:ext cx="2963696" cy="489365"/>
            </a:xfrm>
            <a:prstGeom prst="rect">
              <a:avLst/>
            </a:prstGeom>
            <a:noFill/>
          </p:spPr>
          <p:txBody>
            <a:bodyPr wrap="none" lIns="182880" tIns="146304" rIns="182880" bIns="146304" rtlCol="0">
              <a:spAutoFit/>
            </a:bodyPr>
            <a:lstStyle/>
            <a:p>
              <a:pPr>
                <a:lnSpc>
                  <a:spcPct val="90000"/>
                </a:lnSpc>
                <a:spcAft>
                  <a:spcPts val="600"/>
                </a:spcAft>
              </a:pPr>
              <a:r>
                <a:rPr lang="en-US" sz="1400" dirty="0">
                  <a:gradFill>
                    <a:gsLst>
                      <a:gs pos="2917">
                        <a:schemeClr val="tx1"/>
                      </a:gs>
                      <a:gs pos="30000">
                        <a:schemeClr val="tx1"/>
                      </a:gs>
                    </a:gsLst>
                    <a:lin ang="5400000" scaled="0"/>
                  </a:gradFill>
                </a:rPr>
                <a:t>https://*.farm1.contosoapps.com</a:t>
              </a:r>
            </a:p>
          </p:txBody>
        </p:sp>
      </p:grpSp>
      <p:grpSp>
        <p:nvGrpSpPr>
          <p:cNvPr id="32" name="Group 31"/>
          <p:cNvGrpSpPr/>
          <p:nvPr/>
        </p:nvGrpSpPr>
        <p:grpSpPr>
          <a:xfrm>
            <a:off x="9986859" y="3477294"/>
            <a:ext cx="1822769" cy="1857751"/>
            <a:chOff x="9738791" y="1816096"/>
            <a:chExt cx="1822769" cy="1857751"/>
          </a:xfrm>
        </p:grpSpPr>
        <p:grpSp>
          <p:nvGrpSpPr>
            <p:cNvPr id="33" name="Group 32"/>
            <p:cNvGrpSpPr>
              <a:grpSpLocks noChangeAspect="1"/>
            </p:cNvGrpSpPr>
            <p:nvPr/>
          </p:nvGrpSpPr>
          <p:grpSpPr>
            <a:xfrm>
              <a:off x="9738791" y="2044352"/>
              <a:ext cx="1524951" cy="1629495"/>
              <a:chOff x="1512865" y="949433"/>
              <a:chExt cx="2389102" cy="2552888"/>
            </a:xfrm>
          </p:grpSpPr>
          <p:grpSp>
            <p:nvGrpSpPr>
              <p:cNvPr id="35" name="Group 34"/>
              <p:cNvGrpSpPr/>
              <p:nvPr/>
            </p:nvGrpSpPr>
            <p:grpSpPr>
              <a:xfrm>
                <a:off x="1512865" y="949433"/>
                <a:ext cx="2389102" cy="2552888"/>
                <a:chOff x="4383758" y="2240577"/>
                <a:chExt cx="2389102" cy="2552888"/>
              </a:xfrm>
            </p:grpSpPr>
            <p:sp>
              <p:nvSpPr>
                <p:cNvPr id="37" name="Rectangle 36"/>
                <p:cNvSpPr/>
                <p:nvPr/>
              </p:nvSpPr>
              <p:spPr bwMode="auto">
                <a:xfrm>
                  <a:off x="4537410" y="2240577"/>
                  <a:ext cx="2235450" cy="2175770"/>
                </a:xfrm>
                <a:prstGeom prst="rect">
                  <a:avLst/>
                </a:prstGeom>
                <a:solidFill>
                  <a:schemeClr val="bg1">
                    <a:lumMod val="85000"/>
                    <a:alpha val="75000"/>
                  </a:schemeClr>
                </a:solidFill>
                <a:ln>
                  <a:solidFill>
                    <a:schemeClr val="bg1">
                      <a:lumMod val="6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6630" tIns="46630" rIns="46630" bIns="46630" numCol="1" spcCol="0" rtlCol="0" fromWordArt="0" anchor="t" anchorCtr="0" forceAA="0" compatLnSpc="1">
                  <a:prstTxWarp prst="textNoShape">
                    <a:avLst/>
                  </a:prstTxWarp>
                  <a:noAutofit/>
                </a:bodyPr>
                <a:lstStyle/>
                <a:p>
                  <a:pPr defTabSz="932290" fontAlgn="base">
                    <a:spcBef>
                      <a:spcPct val="0"/>
                    </a:spcBef>
                    <a:spcAft>
                      <a:spcPct val="0"/>
                    </a:spcAft>
                  </a:pPr>
                  <a:r>
                    <a:rPr lang="en-US" sz="1224" dirty="0">
                      <a:solidFill>
                        <a:schemeClr val="bg2">
                          <a:lumMod val="25000"/>
                        </a:schemeClr>
                      </a:solidFill>
                      <a:ea typeface="Segoe UI" pitchFamily="34" charset="0"/>
                      <a:cs typeface="Segoe UI" pitchFamily="34" charset="0"/>
                    </a:rPr>
                    <a:t>SharePoint </a:t>
                  </a:r>
                  <a:br>
                    <a:rPr lang="en-US" sz="1224" dirty="0">
                      <a:solidFill>
                        <a:schemeClr val="bg2">
                          <a:lumMod val="25000"/>
                        </a:schemeClr>
                      </a:solidFill>
                      <a:ea typeface="Segoe UI" pitchFamily="34" charset="0"/>
                      <a:cs typeface="Segoe UI" pitchFamily="34" charset="0"/>
                    </a:rPr>
                  </a:br>
                  <a:r>
                    <a:rPr lang="en-US" sz="1224" dirty="0">
                      <a:solidFill>
                        <a:schemeClr val="bg2">
                          <a:lumMod val="25000"/>
                        </a:schemeClr>
                      </a:solidFill>
                      <a:ea typeface="Segoe UI" pitchFamily="34" charset="0"/>
                      <a:cs typeface="Segoe UI" pitchFamily="34" charset="0"/>
                    </a:rPr>
                    <a:t>farm</a:t>
                  </a:r>
                </a:p>
              </p:txBody>
            </p:sp>
            <p:grpSp>
              <p:nvGrpSpPr>
                <p:cNvPr id="38" name="Group 37"/>
                <p:cNvGrpSpPr/>
                <p:nvPr/>
              </p:nvGrpSpPr>
              <p:grpSpPr>
                <a:xfrm>
                  <a:off x="5421611" y="2886866"/>
                  <a:ext cx="789619" cy="1020140"/>
                  <a:chOff x="4557447" y="1721445"/>
                  <a:chExt cx="789619" cy="1020140"/>
                </a:xfrm>
              </p:grpSpPr>
              <p:pic>
                <p:nvPicPr>
                  <p:cNvPr id="46" name="Picture 45"/>
                  <p:cNvPicPr>
                    <a:picLocks noChangeAspect="1"/>
                  </p:cNvPicPr>
                  <p:nvPr/>
                </p:nvPicPr>
                <p:blipFill>
                  <a:blip r:embed="rId2"/>
                  <a:stretch>
                    <a:fillRect/>
                  </a:stretch>
                </p:blipFill>
                <p:spPr>
                  <a:xfrm>
                    <a:off x="4557447" y="1902539"/>
                    <a:ext cx="477423" cy="839046"/>
                  </a:xfrm>
                  <a:prstGeom prst="rect">
                    <a:avLst/>
                  </a:prstGeom>
                </p:spPr>
              </p:pic>
              <p:pic>
                <p:nvPicPr>
                  <p:cNvPr id="47" name="Picture 46"/>
                  <p:cNvPicPr>
                    <a:picLocks noChangeAspect="1"/>
                  </p:cNvPicPr>
                  <p:nvPr/>
                </p:nvPicPr>
                <p:blipFill>
                  <a:blip r:embed="rId2"/>
                  <a:stretch>
                    <a:fillRect/>
                  </a:stretch>
                </p:blipFill>
                <p:spPr>
                  <a:xfrm>
                    <a:off x="4869643" y="1721445"/>
                    <a:ext cx="477423" cy="839046"/>
                  </a:xfrm>
                  <a:prstGeom prst="rect">
                    <a:avLst/>
                  </a:prstGeom>
                </p:spPr>
              </p:pic>
            </p:grpSp>
            <p:grpSp>
              <p:nvGrpSpPr>
                <p:cNvPr id="39" name="Group 38"/>
                <p:cNvGrpSpPr/>
                <p:nvPr/>
              </p:nvGrpSpPr>
              <p:grpSpPr>
                <a:xfrm>
                  <a:off x="4880542" y="3820782"/>
                  <a:ext cx="944427" cy="972683"/>
                  <a:chOff x="3981885" y="2834055"/>
                  <a:chExt cx="944427" cy="972683"/>
                </a:xfrm>
              </p:grpSpPr>
              <p:pic>
                <p:nvPicPr>
                  <p:cNvPr id="43" name="Picture 42"/>
                  <p:cNvPicPr>
                    <a:picLocks noChangeAspect="1"/>
                  </p:cNvPicPr>
                  <p:nvPr/>
                </p:nvPicPr>
                <p:blipFill>
                  <a:blip r:embed="rId2"/>
                  <a:stretch>
                    <a:fillRect/>
                  </a:stretch>
                </p:blipFill>
                <p:spPr>
                  <a:xfrm>
                    <a:off x="3981885" y="2967692"/>
                    <a:ext cx="477423" cy="839046"/>
                  </a:xfrm>
                  <a:prstGeom prst="rect">
                    <a:avLst/>
                  </a:prstGeom>
                </p:spPr>
              </p:pic>
              <p:pic>
                <p:nvPicPr>
                  <p:cNvPr id="44" name="Picture 43"/>
                  <p:cNvPicPr>
                    <a:picLocks noChangeAspect="1"/>
                  </p:cNvPicPr>
                  <p:nvPr/>
                </p:nvPicPr>
                <p:blipFill>
                  <a:blip r:embed="rId2"/>
                  <a:stretch>
                    <a:fillRect/>
                  </a:stretch>
                </p:blipFill>
                <p:spPr>
                  <a:xfrm>
                    <a:off x="4269036" y="2834055"/>
                    <a:ext cx="477423" cy="839046"/>
                  </a:xfrm>
                  <a:prstGeom prst="rect">
                    <a:avLst/>
                  </a:prstGeom>
                </p:spPr>
              </p:pic>
              <p:pic>
                <p:nvPicPr>
                  <p:cNvPr id="45" name="Picture 44"/>
                  <p:cNvPicPr>
                    <a:picLocks noChangeAspect="1"/>
                  </p:cNvPicPr>
                  <p:nvPr/>
                </p:nvPicPr>
                <p:blipFill>
                  <a:blip r:embed="rId3"/>
                  <a:stretch>
                    <a:fillRect/>
                  </a:stretch>
                </p:blipFill>
                <p:spPr>
                  <a:xfrm>
                    <a:off x="4480085" y="3260431"/>
                    <a:ext cx="446227" cy="456212"/>
                  </a:xfrm>
                  <a:prstGeom prst="rect">
                    <a:avLst/>
                  </a:prstGeom>
                </p:spPr>
              </p:pic>
            </p:grpSp>
            <p:grpSp>
              <p:nvGrpSpPr>
                <p:cNvPr id="40" name="Group 39"/>
                <p:cNvGrpSpPr/>
                <p:nvPr/>
              </p:nvGrpSpPr>
              <p:grpSpPr>
                <a:xfrm>
                  <a:off x="4383758" y="2988031"/>
                  <a:ext cx="968998" cy="971748"/>
                  <a:chOff x="3601101" y="2714202"/>
                  <a:chExt cx="968998" cy="971748"/>
                </a:xfrm>
              </p:grpSpPr>
              <p:pic>
                <p:nvPicPr>
                  <p:cNvPr id="41" name="Picture 40"/>
                  <p:cNvPicPr>
                    <a:picLocks noChangeAspect="1"/>
                  </p:cNvPicPr>
                  <p:nvPr/>
                </p:nvPicPr>
                <p:blipFill>
                  <a:blip r:embed="rId2"/>
                  <a:stretch>
                    <a:fillRect/>
                  </a:stretch>
                </p:blipFill>
                <p:spPr>
                  <a:xfrm>
                    <a:off x="3601101" y="2846904"/>
                    <a:ext cx="477423" cy="839046"/>
                  </a:xfrm>
                  <a:prstGeom prst="rect">
                    <a:avLst/>
                  </a:prstGeom>
                </p:spPr>
              </p:pic>
              <p:pic>
                <p:nvPicPr>
                  <p:cNvPr id="42" name="Picture 41"/>
                  <p:cNvPicPr>
                    <a:picLocks noChangeAspect="1"/>
                  </p:cNvPicPr>
                  <p:nvPr/>
                </p:nvPicPr>
                <p:blipFill>
                  <a:blip r:embed="rId4"/>
                  <a:stretch>
                    <a:fillRect/>
                  </a:stretch>
                </p:blipFill>
                <p:spPr>
                  <a:xfrm>
                    <a:off x="3875612" y="2714202"/>
                    <a:ext cx="694487" cy="898458"/>
                  </a:xfrm>
                  <a:prstGeom prst="rect">
                    <a:avLst/>
                  </a:prstGeom>
                </p:spPr>
              </p:pic>
            </p:grpSp>
          </p:grpSp>
          <p:pic>
            <p:nvPicPr>
              <p:cNvPr id="36" name="Picture 35"/>
              <p:cNvPicPr>
                <a:picLocks noChangeAspect="1"/>
              </p:cNvPicPr>
              <p:nvPr/>
            </p:nvPicPr>
            <p:blipFill>
              <a:blip r:embed="rId2"/>
              <a:stretch>
                <a:fillRect/>
              </a:stretch>
            </p:blipFill>
            <p:spPr>
              <a:xfrm>
                <a:off x="3194497" y="1758239"/>
                <a:ext cx="477423" cy="839046"/>
              </a:xfrm>
              <a:prstGeom prst="rect">
                <a:avLst/>
              </a:prstGeom>
            </p:spPr>
          </p:pic>
        </p:grpSp>
        <p:pic>
          <p:nvPicPr>
            <p:cNvPr id="34" name="Picture 33"/>
            <p:cNvPicPr>
              <a:picLocks noChangeAspect="1"/>
            </p:cNvPicPr>
            <p:nvPr/>
          </p:nvPicPr>
          <p:blipFill>
            <a:blip r:embed="rId5"/>
            <a:stretch>
              <a:fillRect/>
            </a:stretch>
          </p:blipFill>
          <p:spPr>
            <a:xfrm>
              <a:off x="10965924" y="1816096"/>
              <a:ext cx="595636" cy="574983"/>
            </a:xfrm>
            <a:prstGeom prst="rect">
              <a:avLst/>
            </a:prstGeom>
          </p:spPr>
        </p:pic>
      </p:grpSp>
      <p:grpSp>
        <p:nvGrpSpPr>
          <p:cNvPr id="48" name="Group 47"/>
          <p:cNvGrpSpPr/>
          <p:nvPr/>
        </p:nvGrpSpPr>
        <p:grpSpPr>
          <a:xfrm>
            <a:off x="7998106" y="4735870"/>
            <a:ext cx="1993512" cy="559407"/>
            <a:chOff x="2220016" y="4366529"/>
            <a:chExt cx="1993512" cy="559407"/>
          </a:xfrm>
        </p:grpSpPr>
        <p:pic>
          <p:nvPicPr>
            <p:cNvPr id="49" name="Picture 48"/>
            <p:cNvPicPr>
              <a:picLocks noChangeAspect="1"/>
            </p:cNvPicPr>
            <p:nvPr/>
          </p:nvPicPr>
          <p:blipFill>
            <a:blip r:embed="rId6"/>
            <a:stretch>
              <a:fillRect/>
            </a:stretch>
          </p:blipFill>
          <p:spPr>
            <a:xfrm>
              <a:off x="2220016" y="4393544"/>
              <a:ext cx="624000" cy="532392"/>
            </a:xfrm>
            <a:prstGeom prst="rect">
              <a:avLst/>
            </a:prstGeom>
          </p:spPr>
        </p:pic>
        <p:sp>
          <p:nvSpPr>
            <p:cNvPr id="50" name="TextBox 49"/>
            <p:cNvSpPr txBox="1"/>
            <p:nvPr/>
          </p:nvSpPr>
          <p:spPr>
            <a:xfrm>
              <a:off x="2688046" y="4366529"/>
              <a:ext cx="1525482" cy="489365"/>
            </a:xfrm>
            <a:prstGeom prst="rect">
              <a:avLst/>
            </a:prstGeom>
            <a:noFill/>
          </p:spPr>
          <p:txBody>
            <a:bodyPr wrap="none" lIns="182880" tIns="146304" rIns="182880" bIns="146304" rtlCol="0">
              <a:spAutoFit/>
            </a:bodyPr>
            <a:lstStyle/>
            <a:p>
              <a:pPr>
                <a:lnSpc>
                  <a:spcPct val="90000"/>
                </a:lnSpc>
                <a:spcAft>
                  <a:spcPts val="600"/>
                </a:spcAft>
              </a:pPr>
              <a:r>
                <a:rPr lang="en-US" sz="1400" dirty="0">
                  <a:gradFill>
                    <a:gsLst>
                      <a:gs pos="2917">
                        <a:schemeClr val="tx1"/>
                      </a:gs>
                      <a:gs pos="30000">
                        <a:schemeClr val="tx1"/>
                      </a:gs>
                    </a:gsLst>
                    <a:lin ang="5400000" scaled="0"/>
                  </a:gradFill>
                </a:rPr>
                <a:t>https://portal2</a:t>
              </a:r>
            </a:p>
          </p:txBody>
        </p:sp>
      </p:grpSp>
      <p:grpSp>
        <p:nvGrpSpPr>
          <p:cNvPr id="51" name="Group 50"/>
          <p:cNvGrpSpPr/>
          <p:nvPr/>
        </p:nvGrpSpPr>
        <p:grpSpPr>
          <a:xfrm>
            <a:off x="8336404" y="5340769"/>
            <a:ext cx="1970830" cy="542350"/>
            <a:chOff x="2823779" y="4908879"/>
            <a:chExt cx="1970830" cy="542350"/>
          </a:xfrm>
        </p:grpSpPr>
        <p:pic>
          <p:nvPicPr>
            <p:cNvPr id="52" name="Picture 51"/>
            <p:cNvPicPr>
              <a:picLocks noChangeAspect="1"/>
            </p:cNvPicPr>
            <p:nvPr/>
          </p:nvPicPr>
          <p:blipFill>
            <a:blip r:embed="rId7"/>
            <a:stretch>
              <a:fillRect/>
            </a:stretch>
          </p:blipFill>
          <p:spPr>
            <a:xfrm>
              <a:off x="2823779" y="4925936"/>
              <a:ext cx="624000" cy="525293"/>
            </a:xfrm>
            <a:prstGeom prst="rect">
              <a:avLst/>
            </a:prstGeom>
          </p:spPr>
        </p:pic>
        <p:sp>
          <p:nvSpPr>
            <p:cNvPr id="53" name="TextBox 52"/>
            <p:cNvSpPr txBox="1"/>
            <p:nvPr/>
          </p:nvSpPr>
          <p:spPr>
            <a:xfrm>
              <a:off x="3271115" y="4908879"/>
              <a:ext cx="1523494" cy="489365"/>
            </a:xfrm>
            <a:prstGeom prst="rect">
              <a:avLst/>
            </a:prstGeom>
            <a:noFill/>
          </p:spPr>
          <p:txBody>
            <a:bodyPr wrap="none" lIns="182880" tIns="146304" rIns="182880" bIns="146304" rtlCol="0">
              <a:spAutoFit/>
            </a:bodyPr>
            <a:lstStyle/>
            <a:p>
              <a:pPr>
                <a:lnSpc>
                  <a:spcPct val="90000"/>
                </a:lnSpc>
                <a:spcAft>
                  <a:spcPts val="600"/>
                </a:spcAft>
              </a:pPr>
              <a:r>
                <a:rPr lang="en-US" sz="1400" dirty="0">
                  <a:gradFill>
                    <a:gsLst>
                      <a:gs pos="2917">
                        <a:schemeClr val="tx1"/>
                      </a:gs>
                      <a:gs pos="30000">
                        <a:schemeClr val="tx1"/>
                      </a:gs>
                    </a:gsLst>
                    <a:lin ang="5400000" scaled="0"/>
                  </a:gradFill>
                </a:rPr>
                <a:t>https://collab2</a:t>
              </a:r>
            </a:p>
          </p:txBody>
        </p:sp>
      </p:grpSp>
      <p:grpSp>
        <p:nvGrpSpPr>
          <p:cNvPr id="54" name="Group 53"/>
          <p:cNvGrpSpPr/>
          <p:nvPr/>
        </p:nvGrpSpPr>
        <p:grpSpPr>
          <a:xfrm>
            <a:off x="8750806" y="5900176"/>
            <a:ext cx="3411032" cy="489365"/>
            <a:chOff x="3447779" y="5410892"/>
            <a:chExt cx="3411032" cy="489365"/>
          </a:xfrm>
        </p:grpSpPr>
        <p:pic>
          <p:nvPicPr>
            <p:cNvPr id="55" name="Picture 54"/>
            <p:cNvPicPr>
              <a:picLocks noChangeAspect="1"/>
            </p:cNvPicPr>
            <p:nvPr/>
          </p:nvPicPr>
          <p:blipFill>
            <a:blip r:embed="rId8"/>
            <a:stretch>
              <a:fillRect/>
            </a:stretch>
          </p:blipFill>
          <p:spPr>
            <a:xfrm>
              <a:off x="3447779" y="5451229"/>
              <a:ext cx="567273" cy="447209"/>
            </a:xfrm>
            <a:prstGeom prst="rect">
              <a:avLst/>
            </a:prstGeom>
          </p:spPr>
        </p:pic>
        <p:sp>
          <p:nvSpPr>
            <p:cNvPr id="56" name="TextBox 55"/>
            <p:cNvSpPr txBox="1"/>
            <p:nvPr/>
          </p:nvSpPr>
          <p:spPr>
            <a:xfrm>
              <a:off x="3895115" y="5410892"/>
              <a:ext cx="2963696" cy="489365"/>
            </a:xfrm>
            <a:prstGeom prst="rect">
              <a:avLst/>
            </a:prstGeom>
            <a:noFill/>
          </p:spPr>
          <p:txBody>
            <a:bodyPr wrap="none" lIns="182880" tIns="146304" rIns="182880" bIns="146304" rtlCol="0">
              <a:spAutoFit/>
            </a:bodyPr>
            <a:lstStyle/>
            <a:p>
              <a:pPr>
                <a:lnSpc>
                  <a:spcPct val="90000"/>
                </a:lnSpc>
                <a:spcAft>
                  <a:spcPts val="600"/>
                </a:spcAft>
              </a:pPr>
              <a:r>
                <a:rPr lang="en-US" sz="1400" dirty="0">
                  <a:gradFill>
                    <a:gsLst>
                      <a:gs pos="2917">
                        <a:schemeClr val="tx1"/>
                      </a:gs>
                      <a:gs pos="30000">
                        <a:schemeClr val="tx1"/>
                      </a:gs>
                    </a:gsLst>
                    <a:lin ang="5400000" scaled="0"/>
                  </a:gradFill>
                </a:rPr>
                <a:t>https://*.farm2.contosoapps.com</a:t>
              </a:r>
            </a:p>
          </p:txBody>
        </p:sp>
      </p:grpSp>
      <p:cxnSp>
        <p:nvCxnSpPr>
          <p:cNvPr id="57" name="Straight Arrow Connector 56"/>
          <p:cNvCxnSpPr>
            <a:cxnSpLocks/>
          </p:cNvCxnSpPr>
          <p:nvPr/>
        </p:nvCxnSpPr>
        <p:spPr>
          <a:xfrm>
            <a:off x="7632489" y="3074930"/>
            <a:ext cx="0" cy="3528392"/>
          </a:xfrm>
          <a:prstGeom prst="straightConnector1">
            <a:avLst/>
          </a:prstGeom>
          <a:ln w="28575">
            <a:solidFill>
              <a:schemeClr val="accent2"/>
            </a:solidFill>
            <a:prstDash val="sysDash"/>
            <a:tailEnd type="none"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58" name="TextBox 57"/>
          <p:cNvSpPr txBox="1"/>
          <p:nvPr/>
        </p:nvSpPr>
        <p:spPr>
          <a:xfrm>
            <a:off x="3755524" y="3075259"/>
            <a:ext cx="301448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tx1">
                    <a:lumMod val="85000"/>
                    <a:lumOff val="15000"/>
                  </a:schemeClr>
                </a:solidFill>
              </a:rPr>
              <a:t>on-premises farm 1</a:t>
            </a:r>
          </a:p>
        </p:txBody>
      </p:sp>
      <p:sp>
        <p:nvSpPr>
          <p:cNvPr id="59" name="TextBox 58"/>
          <p:cNvSpPr txBox="1"/>
          <p:nvPr/>
        </p:nvSpPr>
        <p:spPr>
          <a:xfrm>
            <a:off x="8226460" y="3074354"/>
            <a:ext cx="3014480" cy="627864"/>
          </a:xfrm>
          <a:prstGeom prst="rect">
            <a:avLst/>
          </a:prstGeom>
          <a:noFill/>
        </p:spPr>
        <p:txBody>
          <a:bodyPr wrap="none" lIns="182880" tIns="146304" rIns="182880" bIns="146304" rtlCol="0">
            <a:spAutoFit/>
          </a:bodyPr>
          <a:lstStyle>
            <a:defPPr>
              <a:defRPr lang="en-US"/>
            </a:defPPr>
            <a:lvl1pPr>
              <a:lnSpc>
                <a:spcPct val="90000"/>
              </a:lnSpc>
              <a:spcAft>
                <a:spcPts val="600"/>
              </a:spcAft>
              <a:defRPr sz="2400">
                <a:solidFill>
                  <a:schemeClr val="tx1">
                    <a:lumMod val="85000"/>
                    <a:lumOff val="15000"/>
                  </a:schemeClr>
                </a:solidFill>
              </a:defRPr>
            </a:lvl1pPr>
          </a:lstStyle>
          <a:p>
            <a:r>
              <a:rPr lang="en-US" dirty="0"/>
              <a:t>on-premises farm 2</a:t>
            </a:r>
          </a:p>
        </p:txBody>
      </p:sp>
      <p:sp>
        <p:nvSpPr>
          <p:cNvPr id="2" name="Rectangle 1"/>
          <p:cNvSpPr/>
          <p:nvPr/>
        </p:nvSpPr>
        <p:spPr bwMode="auto">
          <a:xfrm>
            <a:off x="5952719" y="6323448"/>
            <a:ext cx="1504936" cy="385593"/>
          </a:xfrm>
          <a:prstGeom prst="rect">
            <a:avLst/>
          </a:prstGeom>
          <a:solidFill>
            <a:schemeClr val="bg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60" name="Footer Placeholder 3"/>
          <p:cNvSpPr>
            <a:spLocks noGrp="1"/>
          </p:cNvSpPr>
          <p:nvPr>
            <p:ph type="ftr" sz="quarter" idx="11"/>
          </p:nvPr>
        </p:nvSpPr>
        <p:spPr>
          <a:xfrm>
            <a:off x="7964488" y="295272"/>
            <a:ext cx="4197350" cy="371475"/>
          </a:xfrm>
        </p:spPr>
        <p:txBody>
          <a:bodyPr/>
          <a:lstStyle/>
          <a:p>
            <a:pPr>
              <a:defRPr/>
            </a:pPr>
            <a:r>
              <a:rPr lang="en-US" sz="1400" dirty="0">
                <a:solidFill>
                  <a:schemeClr val="accent6"/>
                </a:solidFill>
                <a:latin typeface="Segoe UI Black" panose="020B0A02040204020203" pitchFamily="34" charset="0"/>
                <a:ea typeface="Segoe UI Black" panose="020B0A02040204020203" pitchFamily="34" charset="0"/>
                <a:cs typeface="Segoe UI Black" panose="020B0A02040204020203" pitchFamily="34" charset="0"/>
              </a:rPr>
              <a:t>2</a:t>
            </a:r>
            <a:r>
              <a:rPr lang="en-US" sz="1400" dirty="0">
                <a:gradFill>
                  <a:gsLst>
                    <a:gs pos="8367">
                      <a:srgbClr val="000000"/>
                    </a:gs>
                    <a:gs pos="31000">
                      <a:srgbClr val="000000"/>
                    </a:gs>
                  </a:gsLst>
                  <a:lin ang="5400000" scaled="0"/>
                </a:gradFill>
              </a:rPr>
              <a:t> Configuring support for add-ins</a:t>
            </a:r>
          </a:p>
          <a:p>
            <a:pPr>
              <a:defRPr/>
            </a:pPr>
            <a:endParaRPr lang="en-US" dirty="0"/>
          </a:p>
        </p:txBody>
      </p:sp>
    </p:spTree>
    <p:extLst>
      <p:ext uri="{BB962C8B-B14F-4D97-AF65-F5344CB8AC3E}">
        <p14:creationId xmlns:p14="http://schemas.microsoft.com/office/powerpoint/2010/main" val="1656345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fade">
                                      <p:cBhvr>
                                        <p:cTn id="7" dur="1000"/>
                                        <p:tgtEl>
                                          <p:spTgt spid="57"/>
                                        </p:tgtEl>
                                      </p:cBhvr>
                                    </p:animEffect>
                                    <p:anim calcmode="lin" valueType="num">
                                      <p:cBhvr>
                                        <p:cTn id="8" dur="1000" fill="hold"/>
                                        <p:tgtEl>
                                          <p:spTgt spid="57"/>
                                        </p:tgtEl>
                                        <p:attrNameLst>
                                          <p:attrName>ppt_x</p:attrName>
                                        </p:attrNameLst>
                                      </p:cBhvr>
                                      <p:tavLst>
                                        <p:tav tm="0">
                                          <p:val>
                                            <p:strVal val="#ppt_x"/>
                                          </p:val>
                                        </p:tav>
                                        <p:tav tm="100000">
                                          <p:val>
                                            <p:strVal val="#ppt_x"/>
                                          </p:val>
                                        </p:tav>
                                      </p:tavLst>
                                    </p:anim>
                                    <p:anim calcmode="lin" valueType="num">
                                      <p:cBhvr>
                                        <p:cTn id="9" dur="1000" fill="hold"/>
                                        <p:tgtEl>
                                          <p:spTgt spid="5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9" y="1476621"/>
            <a:ext cx="4721568" cy="4529510"/>
          </a:xfrm>
        </p:spPr>
        <p:txBody>
          <a:bodyPr/>
          <a:lstStyle/>
          <a:p>
            <a:r>
              <a:rPr lang="en-US" sz="2448" dirty="0"/>
              <a:t>Each application has it’s own corporate app catalog in on-premises</a:t>
            </a:r>
          </a:p>
          <a:p>
            <a:pPr lvl="1"/>
            <a:r>
              <a:rPr lang="en-US" sz="1428" dirty="0"/>
              <a:t>This also applies to Office365 Dedicated</a:t>
            </a:r>
          </a:p>
          <a:p>
            <a:pPr lvl="1"/>
            <a:r>
              <a:rPr lang="en-US" sz="1428" dirty="0"/>
              <a:t>In Converged platform there is only one catalog for all of the site collections hosted in that environment</a:t>
            </a:r>
          </a:p>
          <a:p>
            <a:r>
              <a:rPr lang="en-US" sz="2448" dirty="0"/>
              <a:t>Corporate wide deployment of add-in requires add-in to be copied cross multiple farms and applications. This can be automated with scripting since there’s no native capability in the SharePoint for this. </a:t>
            </a:r>
          </a:p>
        </p:txBody>
      </p:sp>
      <p:sp>
        <p:nvSpPr>
          <p:cNvPr id="2" name="Title 1"/>
          <p:cNvSpPr>
            <a:spLocks noGrp="1"/>
          </p:cNvSpPr>
          <p:nvPr>
            <p:ph type="title"/>
          </p:nvPr>
        </p:nvSpPr>
        <p:spPr/>
        <p:txBody>
          <a:bodyPr/>
          <a:lstStyle/>
          <a:p>
            <a:r>
              <a:rPr lang="en-US" sz="4896" dirty="0"/>
              <a:t>Corporate app store in enterprise level</a:t>
            </a:r>
            <a:br>
              <a:rPr lang="en-US" sz="4896" dirty="0"/>
            </a:br>
            <a:r>
              <a:rPr lang="en-US" sz="2448" dirty="0"/>
              <a:t>Explains the structure for app catalogs in web application level </a:t>
            </a:r>
            <a:endParaRPr lang="en-US" sz="4896" dirty="0"/>
          </a:p>
        </p:txBody>
      </p:sp>
      <p:sp>
        <p:nvSpPr>
          <p:cNvPr id="6" name="TextBox 5"/>
          <p:cNvSpPr txBox="1"/>
          <p:nvPr/>
        </p:nvSpPr>
        <p:spPr>
          <a:xfrm>
            <a:off x="9185349" y="6594585"/>
            <a:ext cx="3251126" cy="320182"/>
          </a:xfrm>
          <a:prstGeom prst="rect">
            <a:avLst/>
          </a:prstGeom>
          <a:noFill/>
        </p:spPr>
        <p:txBody>
          <a:bodyPr wrap="none" lIns="0" tIns="0" rIns="0" bIns="0" rtlCol="0">
            <a:spAutoFit/>
          </a:bodyPr>
          <a:lstStyle/>
          <a:p>
            <a:r>
              <a:rPr lang="en-US" sz="2040" spc="-71" dirty="0">
                <a:gradFill>
                  <a:gsLst>
                    <a:gs pos="2917">
                      <a:schemeClr val="bg2"/>
                    </a:gs>
                    <a:gs pos="95000">
                      <a:schemeClr val="bg2"/>
                    </a:gs>
                  </a:gsLst>
                  <a:lin ang="5400000" scaled="0"/>
                </a:gradFill>
                <a:latin typeface="+mj-lt"/>
              </a:rPr>
              <a:t>Note. Descriptions in slide notes</a:t>
            </a:r>
          </a:p>
        </p:txBody>
      </p:sp>
      <p:pic>
        <p:nvPicPr>
          <p:cNvPr id="5" name="Picture 4"/>
          <p:cNvPicPr>
            <a:picLocks noChangeAspect="1"/>
          </p:cNvPicPr>
          <p:nvPr/>
        </p:nvPicPr>
        <p:blipFill>
          <a:blip r:embed="rId3"/>
          <a:stretch>
            <a:fillRect/>
          </a:stretch>
        </p:blipFill>
        <p:spPr>
          <a:xfrm>
            <a:off x="5262862" y="1623056"/>
            <a:ext cx="6912788" cy="4287550"/>
          </a:xfrm>
          <a:prstGeom prst="rect">
            <a:avLst/>
          </a:prstGeom>
        </p:spPr>
      </p:pic>
      <p:sp>
        <p:nvSpPr>
          <p:cNvPr id="102" name="Footer Placeholder 3"/>
          <p:cNvSpPr>
            <a:spLocks noGrp="1"/>
          </p:cNvSpPr>
          <p:nvPr>
            <p:ph type="ftr" sz="quarter" idx="11"/>
          </p:nvPr>
        </p:nvSpPr>
        <p:spPr>
          <a:xfrm>
            <a:off x="7964488" y="295272"/>
            <a:ext cx="4197350" cy="371475"/>
          </a:xfrm>
        </p:spPr>
        <p:txBody>
          <a:bodyPr/>
          <a:lstStyle/>
          <a:p>
            <a:pPr>
              <a:defRPr/>
            </a:pPr>
            <a:r>
              <a:rPr lang="en-US" sz="1400" dirty="0">
                <a:solidFill>
                  <a:schemeClr val="accent6"/>
                </a:solidFill>
                <a:latin typeface="Segoe UI Black" panose="020B0A02040204020203" pitchFamily="34" charset="0"/>
                <a:ea typeface="Segoe UI Black" panose="020B0A02040204020203" pitchFamily="34" charset="0"/>
                <a:cs typeface="Segoe UI Black" panose="020B0A02040204020203" pitchFamily="34" charset="0"/>
              </a:rPr>
              <a:t>2</a:t>
            </a:r>
            <a:r>
              <a:rPr lang="en-US" sz="1400" dirty="0">
                <a:gradFill>
                  <a:gsLst>
                    <a:gs pos="8367">
                      <a:srgbClr val="000000"/>
                    </a:gs>
                    <a:gs pos="31000">
                      <a:srgbClr val="000000"/>
                    </a:gs>
                  </a:gsLst>
                  <a:lin ang="5400000" scaled="0"/>
                </a:gradFill>
              </a:rPr>
              <a:t> Configuring support for add-ins</a:t>
            </a:r>
          </a:p>
          <a:p>
            <a:pPr>
              <a:defRPr/>
            </a:pPr>
            <a:endParaRPr lang="en-US" dirty="0"/>
          </a:p>
        </p:txBody>
      </p:sp>
    </p:spTree>
    <p:extLst>
      <p:ext uri="{BB962C8B-B14F-4D97-AF65-F5344CB8AC3E}">
        <p14:creationId xmlns:p14="http://schemas.microsoft.com/office/powerpoint/2010/main" val="3950613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type="body" sz="quarter" idx="10"/>
          </p:nvPr>
        </p:nvSpPr>
        <p:spPr/>
        <p:txBody>
          <a:bodyPr/>
          <a:lstStyle/>
          <a:p>
            <a:r>
              <a:rPr lang="en-US" dirty="0"/>
              <a:t>You must create the App Catalog site collection</a:t>
            </a:r>
          </a:p>
          <a:p>
            <a:pPr lvl="1"/>
            <a:r>
              <a:rPr lang="en-US" dirty="0"/>
              <a:t>You can create it using a PowerShell script</a:t>
            </a:r>
          </a:p>
          <a:p>
            <a:pPr lvl="1"/>
            <a:r>
              <a:rPr lang="en-US" dirty="0"/>
              <a:t>You can create it using Central Administration</a:t>
            </a:r>
          </a:p>
          <a:p>
            <a:pPr lvl="1"/>
            <a:r>
              <a:rPr lang="en-US" dirty="0"/>
              <a:t>App Catalog site associated with one web application</a:t>
            </a:r>
          </a:p>
          <a:p>
            <a:pPr lvl="1"/>
            <a:endParaRPr lang="en-US" dirty="0"/>
          </a:p>
          <a:p>
            <a:pPr lvl="1"/>
            <a:endParaRPr lang="en-US" dirty="0"/>
          </a:p>
          <a:p>
            <a:pPr lvl="1"/>
            <a:endParaRPr lang="en-US" dirty="0"/>
          </a:p>
          <a:p>
            <a:pPr lvl="1"/>
            <a:endParaRPr lang="en-US" dirty="0"/>
          </a:p>
          <a:p>
            <a:pPr lvl="1"/>
            <a:endParaRPr lang="en-US" dirty="0"/>
          </a:p>
        </p:txBody>
      </p:sp>
      <p:sp>
        <p:nvSpPr>
          <p:cNvPr id="7" name="Title 6"/>
          <p:cNvSpPr>
            <a:spLocks noGrp="1"/>
          </p:cNvSpPr>
          <p:nvPr>
            <p:ph type="title"/>
          </p:nvPr>
        </p:nvSpPr>
        <p:spPr/>
        <p:txBody>
          <a:bodyPr/>
          <a:lstStyle/>
          <a:p>
            <a:r>
              <a:rPr lang="en-US" dirty="0"/>
              <a:t>Creating the App Catalog Site Collection</a:t>
            </a:r>
          </a:p>
        </p:txBody>
      </p:sp>
      <p:pic>
        <p:nvPicPr>
          <p:cNvPr id="5" name="Picture 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97298" y="3424151"/>
            <a:ext cx="6441879" cy="2674992"/>
          </a:xfrm>
          <a:prstGeom prst="rect">
            <a:avLst/>
          </a:prstGeom>
          <a:noFill/>
          <a:ln>
            <a:solidFill>
              <a:schemeClr val="bg1">
                <a:lumMod val="75000"/>
              </a:schemeClr>
            </a:solidFill>
          </a:ln>
        </p:spPr>
      </p:pic>
      <p:sp>
        <p:nvSpPr>
          <p:cNvPr id="6" name="Footer Placeholder 3"/>
          <p:cNvSpPr>
            <a:spLocks noGrp="1"/>
          </p:cNvSpPr>
          <p:nvPr>
            <p:ph type="ftr" sz="quarter" idx="11"/>
          </p:nvPr>
        </p:nvSpPr>
        <p:spPr>
          <a:xfrm>
            <a:off x="7964488" y="295272"/>
            <a:ext cx="4197350" cy="371475"/>
          </a:xfrm>
        </p:spPr>
        <p:txBody>
          <a:bodyPr/>
          <a:lstStyle/>
          <a:p>
            <a:pPr>
              <a:defRPr/>
            </a:pPr>
            <a:r>
              <a:rPr lang="en-US" sz="1400" dirty="0">
                <a:solidFill>
                  <a:schemeClr val="accent6"/>
                </a:solidFill>
                <a:latin typeface="Segoe UI Black" panose="020B0A02040204020203" pitchFamily="34" charset="0"/>
                <a:ea typeface="Segoe UI Black" panose="020B0A02040204020203" pitchFamily="34" charset="0"/>
                <a:cs typeface="Segoe UI Black" panose="020B0A02040204020203" pitchFamily="34" charset="0"/>
              </a:rPr>
              <a:t>2</a:t>
            </a:r>
            <a:r>
              <a:rPr lang="en-US" sz="1400" dirty="0">
                <a:gradFill>
                  <a:gsLst>
                    <a:gs pos="8367">
                      <a:srgbClr val="000000"/>
                    </a:gs>
                    <a:gs pos="31000">
                      <a:srgbClr val="000000"/>
                    </a:gs>
                  </a:gsLst>
                  <a:lin ang="5400000" scaled="0"/>
                </a:gradFill>
              </a:rPr>
              <a:t> Configuring support for add-ins</a:t>
            </a:r>
          </a:p>
          <a:p>
            <a:pPr>
              <a:defRPr/>
            </a:pPr>
            <a:endParaRPr lang="en-US" dirty="0"/>
          </a:p>
        </p:txBody>
      </p:sp>
    </p:spTree>
    <p:extLst>
      <p:ext uri="{BB962C8B-B14F-4D97-AF65-F5344CB8AC3E}">
        <p14:creationId xmlns:p14="http://schemas.microsoft.com/office/powerpoint/2010/main" val="1918804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type="body" sz="quarter" idx="10"/>
          </p:nvPr>
        </p:nvSpPr>
        <p:spPr>
          <a:xfrm>
            <a:off x="274638" y="1212850"/>
            <a:ext cx="11887200" cy="4887492"/>
          </a:xfrm>
        </p:spPr>
        <p:txBody>
          <a:bodyPr/>
          <a:lstStyle/>
          <a:p>
            <a:r>
              <a:rPr lang="en-US" sz="3600" dirty="0"/>
              <a:t>App catalog site created at a specific URL</a:t>
            </a:r>
          </a:p>
          <a:p>
            <a:pPr lvl="1"/>
            <a:r>
              <a:rPr lang="en-US" sz="2000" dirty="0"/>
              <a:t>Creating App Catalog site with PowerShell is more flexible</a:t>
            </a:r>
            <a:br>
              <a:rPr lang="en-US" sz="2000" dirty="0"/>
            </a:br>
            <a:r>
              <a:rPr lang="en-US" sz="2000" dirty="0"/>
              <a:t>you can create site as top-level domain using host-named site collections (HNSCs)</a:t>
            </a:r>
          </a:p>
          <a:p>
            <a:pPr lvl="1"/>
            <a:endParaRPr lang="en-US" sz="2000" dirty="0"/>
          </a:p>
          <a:p>
            <a:pPr lvl="1"/>
            <a:endParaRPr lang="en-US" sz="2000" dirty="0"/>
          </a:p>
          <a:p>
            <a:pPr lvl="1"/>
            <a:endParaRPr lang="en-US" sz="2000" dirty="0"/>
          </a:p>
          <a:p>
            <a:r>
              <a:rPr lang="en-US" sz="3600" dirty="0"/>
              <a:t>Setting App Catalog permissions</a:t>
            </a:r>
          </a:p>
          <a:p>
            <a:pPr lvl="1"/>
            <a:r>
              <a:rPr lang="en-US" sz="2000" dirty="0"/>
              <a:t>Site collection administrator becomes App Catalog administrator</a:t>
            </a:r>
          </a:p>
          <a:p>
            <a:pPr lvl="1"/>
            <a:r>
              <a:rPr lang="en-US" sz="2000" dirty="0"/>
              <a:t>End user permissions allows user to discover and install apps</a:t>
            </a:r>
          </a:p>
          <a:p>
            <a:endParaRPr lang="en-US" sz="3600" dirty="0"/>
          </a:p>
          <a:p>
            <a:endParaRPr lang="en-US" sz="3600" dirty="0"/>
          </a:p>
        </p:txBody>
      </p:sp>
      <p:sp>
        <p:nvSpPr>
          <p:cNvPr id="5" name="Title 4"/>
          <p:cNvSpPr>
            <a:spLocks noGrp="1"/>
          </p:cNvSpPr>
          <p:nvPr>
            <p:ph type="title"/>
          </p:nvPr>
        </p:nvSpPr>
        <p:spPr/>
        <p:txBody>
          <a:bodyPr/>
          <a:lstStyle/>
          <a:p>
            <a:r>
              <a:rPr lang="en-US" dirty="0"/>
              <a:t>App Catalog URL and Permissions</a:t>
            </a:r>
          </a:p>
        </p:txBody>
      </p:sp>
      <p:pic>
        <p:nvPicPr>
          <p:cNvPr id="3" name="Picture 2"/>
          <p:cNvPicPr/>
          <p:nvPr/>
        </p:nvPicPr>
        <p:blipFill>
          <a:blip r:embed="rId2">
            <a:extLst>
              <a:ext uri="{28A0092B-C50C-407E-A947-70E740481C1C}">
                <a14:useLocalDpi xmlns:a14="http://schemas.microsoft.com/office/drawing/2010/main" val="0"/>
              </a:ext>
            </a:extLst>
          </a:blip>
          <a:srcRect/>
          <a:stretch>
            <a:fillRect/>
          </a:stretch>
        </p:blipFill>
        <p:spPr bwMode="auto">
          <a:xfrm>
            <a:off x="4120813" y="4793692"/>
            <a:ext cx="5842281" cy="1709773"/>
          </a:xfrm>
          <a:prstGeom prst="rect">
            <a:avLst/>
          </a:prstGeom>
          <a:noFill/>
          <a:ln w="28575">
            <a:solidFill>
              <a:schemeClr val="bg1">
                <a:lumMod val="75000"/>
              </a:schemeClr>
            </a:solidFill>
          </a:ln>
        </p:spPr>
      </p:pic>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4120813" y="2498111"/>
            <a:ext cx="5219988" cy="1010320"/>
          </a:xfrm>
          <a:prstGeom prst="rect">
            <a:avLst/>
          </a:prstGeom>
          <a:noFill/>
          <a:ln w="28575">
            <a:solidFill>
              <a:schemeClr val="bg1">
                <a:lumMod val="75000"/>
              </a:schemeClr>
            </a:solidFill>
          </a:ln>
        </p:spPr>
      </p:pic>
      <p:sp>
        <p:nvSpPr>
          <p:cNvPr id="7" name="Footer Placeholder 3"/>
          <p:cNvSpPr>
            <a:spLocks noGrp="1"/>
          </p:cNvSpPr>
          <p:nvPr>
            <p:ph type="ftr" sz="quarter" idx="11"/>
          </p:nvPr>
        </p:nvSpPr>
        <p:spPr>
          <a:xfrm>
            <a:off x="7964488" y="295272"/>
            <a:ext cx="4197350" cy="371475"/>
          </a:xfrm>
        </p:spPr>
        <p:txBody>
          <a:bodyPr/>
          <a:lstStyle/>
          <a:p>
            <a:pPr>
              <a:defRPr/>
            </a:pPr>
            <a:r>
              <a:rPr lang="en-US" sz="1400" dirty="0">
                <a:solidFill>
                  <a:schemeClr val="accent6"/>
                </a:solidFill>
                <a:latin typeface="Segoe UI Black" panose="020B0A02040204020203" pitchFamily="34" charset="0"/>
                <a:ea typeface="Segoe UI Black" panose="020B0A02040204020203" pitchFamily="34" charset="0"/>
                <a:cs typeface="Segoe UI Black" panose="020B0A02040204020203" pitchFamily="34" charset="0"/>
              </a:rPr>
              <a:t>2</a:t>
            </a:r>
            <a:r>
              <a:rPr lang="en-US" sz="1400" dirty="0">
                <a:gradFill>
                  <a:gsLst>
                    <a:gs pos="8367">
                      <a:srgbClr val="000000"/>
                    </a:gs>
                    <a:gs pos="31000">
                      <a:srgbClr val="000000"/>
                    </a:gs>
                  </a:gsLst>
                  <a:lin ang="5400000" scaled="0"/>
                </a:gradFill>
              </a:rPr>
              <a:t> Configuring support for add-ins</a:t>
            </a:r>
          </a:p>
          <a:p>
            <a:pPr>
              <a:defRPr/>
            </a:pPr>
            <a:endParaRPr lang="en-US" dirty="0"/>
          </a:p>
        </p:txBody>
      </p:sp>
    </p:spTree>
    <p:extLst>
      <p:ext uri="{BB962C8B-B14F-4D97-AF65-F5344CB8AC3E}">
        <p14:creationId xmlns:p14="http://schemas.microsoft.com/office/powerpoint/2010/main" val="2601946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638" y="2125662"/>
            <a:ext cx="11887200" cy="1846659"/>
          </a:xfrm>
        </p:spPr>
        <p:txBody>
          <a:bodyPr anchor="t"/>
          <a:lstStyle/>
          <a:p>
            <a:r>
              <a:rPr lang="en-US" sz="6000" dirty="0"/>
              <a:t>Setting up your on-premises environment for add-in development</a:t>
            </a:r>
          </a:p>
        </p:txBody>
      </p:sp>
    </p:spTree>
    <p:extLst>
      <p:ext uri="{BB962C8B-B14F-4D97-AF65-F5344CB8AC3E}">
        <p14:creationId xmlns:p14="http://schemas.microsoft.com/office/powerpoint/2010/main" val="747940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a:bodyPr>
          <a:lstStyle/>
          <a:p>
            <a:r>
              <a:rPr lang="en-US" sz="2448" dirty="0"/>
              <a:t>Apps for SharePoint is special document library</a:t>
            </a:r>
          </a:p>
          <a:p>
            <a:pPr lvl="1"/>
            <a:r>
              <a:rPr lang="en-US" sz="2040" dirty="0"/>
              <a:t>It's the place where you publish SharePoint apps</a:t>
            </a:r>
          </a:p>
          <a:p>
            <a:pPr lvl="1"/>
            <a:r>
              <a:rPr lang="en-US" sz="2040" dirty="0"/>
              <a:t>You upload add-in package and enter the related metadata</a:t>
            </a:r>
          </a:p>
        </p:txBody>
      </p:sp>
      <p:sp>
        <p:nvSpPr>
          <p:cNvPr id="2" name="Title 1"/>
          <p:cNvSpPr>
            <a:spLocks noGrp="1"/>
          </p:cNvSpPr>
          <p:nvPr>
            <p:ph type="title"/>
          </p:nvPr>
        </p:nvSpPr>
        <p:spPr/>
        <p:txBody>
          <a:bodyPr/>
          <a:lstStyle/>
          <a:p>
            <a:r>
              <a:rPr lang="en-US"/>
              <a:t>Apps for SharePoint Document Library</a:t>
            </a:r>
            <a:endParaRPr lang="en-US" dirty="0"/>
          </a:p>
        </p:txBody>
      </p:sp>
      <p:grpSp>
        <p:nvGrpSpPr>
          <p:cNvPr id="16" name="Group 15"/>
          <p:cNvGrpSpPr/>
          <p:nvPr/>
        </p:nvGrpSpPr>
        <p:grpSpPr>
          <a:xfrm>
            <a:off x="2176956" y="2953243"/>
            <a:ext cx="7320406" cy="3304437"/>
            <a:chOff x="685800" y="2945202"/>
            <a:chExt cx="7177520" cy="3239938"/>
          </a:xfrm>
        </p:grpSpPr>
        <p:pic>
          <p:nvPicPr>
            <p:cNvPr id="6" name="Picture 5"/>
            <p:cNvPicPr/>
            <p:nvPr/>
          </p:nvPicPr>
          <p:blipFill>
            <a:blip r:embed="rId2">
              <a:extLst>
                <a:ext uri="{28A0092B-C50C-407E-A947-70E740481C1C}">
                  <a14:useLocalDpi xmlns:a14="http://schemas.microsoft.com/office/drawing/2010/main" val="0"/>
                </a:ext>
              </a:extLst>
            </a:blip>
            <a:srcRect/>
            <a:stretch>
              <a:fillRect/>
            </a:stretch>
          </p:blipFill>
          <p:spPr bwMode="auto">
            <a:xfrm>
              <a:off x="685800" y="2945202"/>
              <a:ext cx="4370451" cy="1981200"/>
            </a:xfrm>
            <a:prstGeom prst="rect">
              <a:avLst/>
            </a:prstGeom>
            <a:noFill/>
            <a:ln>
              <a:noFill/>
            </a:ln>
          </p:spPr>
        </p:pic>
        <p:pic>
          <p:nvPicPr>
            <p:cNvPr id="5" name="Picture 4"/>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28800" y="4051540"/>
              <a:ext cx="6034520" cy="2133600"/>
            </a:xfrm>
            <a:prstGeom prst="rect">
              <a:avLst/>
            </a:prstGeom>
            <a:noFill/>
            <a:ln w="12700">
              <a:solidFill>
                <a:schemeClr val="tx1"/>
              </a:solidFill>
            </a:ln>
          </p:spPr>
        </p:pic>
        <p:cxnSp>
          <p:nvCxnSpPr>
            <p:cNvPr id="10" name="Straight Connector 9"/>
            <p:cNvCxnSpPr/>
            <p:nvPr/>
          </p:nvCxnSpPr>
          <p:spPr>
            <a:xfrm>
              <a:off x="5041874" y="2945202"/>
              <a:ext cx="14377" cy="1106338"/>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H="1">
              <a:off x="990601" y="4926402"/>
              <a:ext cx="838199"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9" name="Footer Placeholder 3"/>
          <p:cNvSpPr>
            <a:spLocks noGrp="1"/>
          </p:cNvSpPr>
          <p:nvPr>
            <p:ph type="ftr" sz="quarter" idx="11"/>
          </p:nvPr>
        </p:nvSpPr>
        <p:spPr>
          <a:xfrm>
            <a:off x="7964488" y="295272"/>
            <a:ext cx="4197350" cy="371475"/>
          </a:xfrm>
        </p:spPr>
        <p:txBody>
          <a:bodyPr/>
          <a:lstStyle/>
          <a:p>
            <a:pPr>
              <a:defRPr/>
            </a:pPr>
            <a:r>
              <a:rPr lang="en-US" sz="1400" dirty="0">
                <a:solidFill>
                  <a:schemeClr val="accent6"/>
                </a:solidFill>
                <a:latin typeface="Segoe UI Black" panose="020B0A02040204020203" pitchFamily="34" charset="0"/>
                <a:ea typeface="Segoe UI Black" panose="020B0A02040204020203" pitchFamily="34" charset="0"/>
                <a:cs typeface="Segoe UI Black" panose="020B0A02040204020203" pitchFamily="34" charset="0"/>
              </a:rPr>
              <a:t>2</a:t>
            </a:r>
            <a:r>
              <a:rPr lang="en-US" sz="1400" dirty="0">
                <a:gradFill>
                  <a:gsLst>
                    <a:gs pos="8367">
                      <a:srgbClr val="000000"/>
                    </a:gs>
                    <a:gs pos="31000">
                      <a:srgbClr val="000000"/>
                    </a:gs>
                  </a:gsLst>
                  <a:lin ang="5400000" scaled="0"/>
                </a:gradFill>
              </a:rPr>
              <a:t> Configuring support for add-ins</a:t>
            </a:r>
          </a:p>
          <a:p>
            <a:pPr>
              <a:defRPr/>
            </a:pPr>
            <a:endParaRPr lang="en-US" dirty="0"/>
          </a:p>
        </p:txBody>
      </p:sp>
    </p:spTree>
    <p:extLst>
      <p:ext uri="{BB962C8B-B14F-4D97-AF65-F5344CB8AC3E}">
        <p14:creationId xmlns:p14="http://schemas.microsoft.com/office/powerpoint/2010/main" val="2973380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74639" y="1209973"/>
            <a:ext cx="10056812" cy="2179058"/>
          </a:xfrm>
        </p:spPr>
        <p:txBody>
          <a:bodyPr/>
          <a:lstStyle/>
          <a:p>
            <a:r>
              <a:rPr lang="en-US" dirty="0"/>
              <a:t>Creating the App Catalog Site Collection</a:t>
            </a:r>
          </a:p>
        </p:txBody>
      </p:sp>
      <p:sp>
        <p:nvSpPr>
          <p:cNvPr id="2" name="Text Placeholder 1"/>
          <p:cNvSpPr>
            <a:spLocks noGrp="1"/>
          </p:cNvSpPr>
          <p:nvPr>
            <p:ph type="body" sz="quarter" idx="12"/>
          </p:nvPr>
        </p:nvSpPr>
        <p:spPr/>
        <p:txBody>
          <a:bodyPr/>
          <a:lstStyle/>
          <a:p>
            <a:r>
              <a:rPr lang="en-US"/>
              <a:t>Demo</a:t>
            </a:r>
            <a:endParaRPr lang="en-US" dirty="0"/>
          </a:p>
        </p:txBody>
      </p:sp>
      <p:sp>
        <p:nvSpPr>
          <p:cNvPr id="5" name="Footer Placeholder 4"/>
          <p:cNvSpPr txBox="1">
            <a:spLocks/>
          </p:cNvSpPr>
          <p:nvPr/>
        </p:nvSpPr>
        <p:spPr>
          <a:xfrm>
            <a:off x="7894150" y="238611"/>
            <a:ext cx="4197350" cy="371475"/>
          </a:xfrm>
          <a:prstGeom prst="rect">
            <a:avLst/>
          </a:prstGeom>
        </p:spPr>
        <p:txBody>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r">
              <a:defRPr/>
            </a:pPr>
            <a:r>
              <a:rPr lang="en-US" sz="1400" dirty="0">
                <a:latin typeface="Segoe UI Black" panose="020B0A02040204020203" pitchFamily="34" charset="0"/>
                <a:ea typeface="Segoe UI Black" panose="020B0A02040204020203" pitchFamily="34" charset="0"/>
                <a:cs typeface="Segoe UI Black" panose="020B0A02040204020203" pitchFamily="34" charset="0"/>
              </a:rPr>
              <a:t>2</a:t>
            </a:r>
            <a:r>
              <a:rPr lang="en-US" sz="1400" dirty="0"/>
              <a:t> SharePoint add-ins</a:t>
            </a:r>
          </a:p>
          <a:p>
            <a:pPr algn="r"/>
            <a:endParaRPr lang="en-US" dirty="0"/>
          </a:p>
        </p:txBody>
      </p:sp>
    </p:spTree>
    <p:extLst>
      <p:ext uri="{BB962C8B-B14F-4D97-AF65-F5344CB8AC3E}">
        <p14:creationId xmlns:p14="http://schemas.microsoft.com/office/powerpoint/2010/main" val="1423755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2103437" y="2076884"/>
            <a:ext cx="8332035" cy="1292662"/>
          </a:xfrm>
        </p:spPr>
        <p:txBody>
          <a:bodyPr/>
          <a:lstStyle/>
          <a:p>
            <a:r>
              <a:rPr lang="en-US" dirty="0"/>
              <a:t>Configuring S2S authentication</a:t>
            </a:r>
          </a:p>
        </p:txBody>
      </p:sp>
      <p:sp>
        <p:nvSpPr>
          <p:cNvPr id="3" name="Text Placeholder 2"/>
          <p:cNvSpPr>
            <a:spLocks noGrp="1"/>
          </p:cNvSpPr>
          <p:nvPr>
            <p:ph type="body" sz="quarter" idx="12"/>
          </p:nvPr>
        </p:nvSpPr>
        <p:spPr/>
        <p:txBody>
          <a:bodyPr/>
          <a:lstStyle/>
          <a:p>
            <a:r>
              <a:rPr lang="en-US" dirty="0"/>
              <a:t>3</a:t>
            </a:r>
          </a:p>
        </p:txBody>
      </p:sp>
    </p:spTree>
    <p:extLst>
      <p:ext uri="{BB962C8B-B14F-4D97-AF65-F5344CB8AC3E}">
        <p14:creationId xmlns:p14="http://schemas.microsoft.com/office/powerpoint/2010/main" val="132119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What is a Server-to-server (S2S) Trust</a:t>
            </a:r>
            <a:endParaRPr lang="en-US" dirty="0"/>
          </a:p>
        </p:txBody>
      </p:sp>
      <p:sp>
        <p:nvSpPr>
          <p:cNvPr id="3" name="Content Placeholder 2"/>
          <p:cNvSpPr>
            <a:spLocks noGrp="1"/>
          </p:cNvSpPr>
          <p:nvPr>
            <p:ph type="body" sz="quarter" idx="10"/>
          </p:nvPr>
        </p:nvSpPr>
        <p:spPr>
          <a:xfrm>
            <a:off x="274638" y="1212850"/>
            <a:ext cx="11887200" cy="3447098"/>
          </a:xfrm>
        </p:spPr>
        <p:txBody>
          <a:bodyPr/>
          <a:lstStyle/>
          <a:p>
            <a:r>
              <a:rPr lang="en-US" dirty="0"/>
              <a:t>Trusted connection between add-in and SharePoint</a:t>
            </a:r>
          </a:p>
          <a:p>
            <a:pPr lvl="1"/>
            <a:r>
              <a:rPr lang="en-US" dirty="0"/>
              <a:t>Eliminates need for ACS when running apps in on-premises farm</a:t>
            </a:r>
          </a:p>
          <a:p>
            <a:pPr lvl="1"/>
            <a:r>
              <a:rPr lang="en-US" dirty="0"/>
              <a:t>Trust between servers configured using SSL certificates</a:t>
            </a:r>
          </a:p>
          <a:p>
            <a:pPr lvl="1"/>
            <a:r>
              <a:rPr lang="en-US" dirty="0"/>
              <a:t>Add-in code requires access to private key of SSL certificate</a:t>
            </a:r>
          </a:p>
          <a:p>
            <a:pPr lvl="1"/>
            <a:r>
              <a:rPr lang="en-US" dirty="0"/>
              <a:t>Requires creating Security Token Service on SharePoint server(s)</a:t>
            </a:r>
          </a:p>
          <a:p>
            <a:endParaRPr lang="en-US" dirty="0"/>
          </a:p>
          <a:p>
            <a:endParaRPr lang="en-US" dirty="0"/>
          </a:p>
        </p:txBody>
      </p:sp>
      <p:sp>
        <p:nvSpPr>
          <p:cNvPr id="21" name="Footer Placeholder 1"/>
          <p:cNvSpPr>
            <a:spLocks noGrp="1"/>
          </p:cNvSpPr>
          <p:nvPr>
            <p:ph type="ftr" sz="quarter" idx="11"/>
          </p:nvPr>
        </p:nvSpPr>
        <p:spPr/>
        <p:txBody>
          <a:bodyPr/>
          <a:lstStyle/>
          <a:p>
            <a:pPr algn="r">
              <a:defRPr/>
            </a:pPr>
            <a:r>
              <a:rPr lang="en-US" sz="1400" b="1" dirty="0">
                <a:solidFill>
                  <a:schemeClr val="accent4"/>
                </a:solidFill>
                <a:latin typeface="+mn-lt"/>
                <a:ea typeface="Segoe UI Black" panose="020B0A02040204020203" pitchFamily="34" charset="0"/>
                <a:cs typeface="Segoe UI Black" panose="020B0A02040204020203" pitchFamily="34" charset="0"/>
              </a:rPr>
              <a:t>3</a:t>
            </a:r>
            <a:r>
              <a:rPr lang="en-US" sz="1400" dirty="0">
                <a:gradFill>
                  <a:gsLst>
                    <a:gs pos="8367">
                      <a:srgbClr val="000000"/>
                    </a:gs>
                    <a:gs pos="31000">
                      <a:srgbClr val="000000"/>
                    </a:gs>
                  </a:gsLst>
                  <a:lin ang="5400000" scaled="0"/>
                </a:gradFill>
                <a:latin typeface="+mn-lt"/>
              </a:rPr>
              <a:t> Configuring S2S authentication</a:t>
            </a:r>
          </a:p>
          <a:p>
            <a:pPr algn="r"/>
            <a:endParaRPr lang="en-US" dirty="0">
              <a:latin typeface="+mn-lt"/>
            </a:endParaRPr>
          </a:p>
        </p:txBody>
      </p:sp>
      <p:sp>
        <p:nvSpPr>
          <p:cNvPr id="24" name="Rectangle 23"/>
          <p:cNvSpPr/>
          <p:nvPr/>
        </p:nvSpPr>
        <p:spPr bwMode="auto">
          <a:xfrm>
            <a:off x="3663026" y="3595364"/>
            <a:ext cx="5096596" cy="3115468"/>
          </a:xfrm>
          <a:prstGeom prst="rect">
            <a:avLst/>
          </a:prstGeom>
          <a:solidFill>
            <a:schemeClr val="bg1">
              <a:lumMod val="85000"/>
            </a:schemeClr>
          </a:solidFill>
          <a:ln>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6521" tIns="37304" rIns="186521" bIns="46628" numCol="1" rtlCol="0" anchor="t"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32290" fontAlgn="base">
              <a:spcBef>
                <a:spcPct val="0"/>
              </a:spcBef>
              <a:spcAft>
                <a:spcPct val="0"/>
              </a:spcAft>
            </a:pPr>
            <a:r>
              <a:rPr lang="en-US" sz="2448" dirty="0">
                <a:solidFill>
                  <a:schemeClr val="tx1"/>
                </a:solidFill>
                <a:latin typeface="+mj-lt"/>
              </a:rPr>
              <a:t>Private Network Environment</a:t>
            </a:r>
          </a:p>
        </p:txBody>
      </p:sp>
      <p:sp>
        <p:nvSpPr>
          <p:cNvPr id="25" name="Rectangle 24"/>
          <p:cNvSpPr/>
          <p:nvPr/>
        </p:nvSpPr>
        <p:spPr bwMode="auto">
          <a:xfrm>
            <a:off x="6131418" y="4148328"/>
            <a:ext cx="1172589" cy="835847"/>
          </a:xfrm>
          <a:prstGeom prst="rect">
            <a:avLst/>
          </a:prstGeom>
          <a:solidFill>
            <a:schemeClr val="bg2"/>
          </a:solidFill>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vert="horz" wrap="square" lIns="93260" tIns="74608" rIns="93260" bIns="4662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32290" fontAlgn="base">
              <a:spcBef>
                <a:spcPts val="612"/>
              </a:spcBef>
              <a:spcAft>
                <a:spcPts val="612"/>
              </a:spcAft>
            </a:pPr>
            <a:r>
              <a:rPr lang="en-US" sz="1428" dirty="0">
                <a:gradFill>
                  <a:gsLst>
                    <a:gs pos="0">
                      <a:srgbClr val="FFFFFF"/>
                    </a:gs>
                    <a:gs pos="100000">
                      <a:srgbClr val="FFFFFF"/>
                    </a:gs>
                  </a:gsLst>
                  <a:lin ang="5400000" scaled="0"/>
                </a:gradFill>
                <a:cs typeface="Arial" pitchFamily="34" charset="0"/>
              </a:rPr>
              <a:t>SharePoint Web Server</a:t>
            </a:r>
          </a:p>
        </p:txBody>
      </p:sp>
      <p:sp>
        <p:nvSpPr>
          <p:cNvPr id="26" name="Rectangle 25"/>
          <p:cNvSpPr/>
          <p:nvPr/>
        </p:nvSpPr>
        <p:spPr bwMode="auto">
          <a:xfrm>
            <a:off x="3807731" y="4913209"/>
            <a:ext cx="930875" cy="745724"/>
          </a:xfrm>
          <a:prstGeom prst="rect">
            <a:avLst/>
          </a:prstGeom>
          <a:solidFill>
            <a:schemeClr val="bg2"/>
          </a:solidFill>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vert="horz" wrap="square" lIns="93260" tIns="74608" rIns="93260" bIns="46628" numCol="1" rtlCol="0" anchor="ctr" anchorCtr="1"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32290" fontAlgn="base">
              <a:spcBef>
                <a:spcPts val="612"/>
              </a:spcBef>
              <a:spcAft>
                <a:spcPts val="612"/>
              </a:spcAft>
            </a:pPr>
            <a:r>
              <a:rPr lang="en-US" sz="1428" dirty="0">
                <a:gradFill>
                  <a:gsLst>
                    <a:gs pos="0">
                      <a:srgbClr val="FFFFFF"/>
                    </a:gs>
                    <a:gs pos="100000">
                      <a:srgbClr val="FFFFFF"/>
                    </a:gs>
                  </a:gsLst>
                  <a:lin ang="5400000" scaled="0"/>
                </a:gradFill>
                <a:cs typeface="Arial" pitchFamily="34" charset="0"/>
              </a:rPr>
              <a:t>User</a:t>
            </a:r>
          </a:p>
        </p:txBody>
      </p:sp>
      <p:sp>
        <p:nvSpPr>
          <p:cNvPr id="27" name="Rectangle 26"/>
          <p:cNvSpPr/>
          <p:nvPr/>
        </p:nvSpPr>
        <p:spPr bwMode="auto">
          <a:xfrm>
            <a:off x="6131418" y="5691318"/>
            <a:ext cx="1161572" cy="835847"/>
          </a:xfrm>
          <a:prstGeom prst="rect">
            <a:avLst/>
          </a:prstGeom>
          <a:solidFill>
            <a:schemeClr val="bg2"/>
          </a:solidFill>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vert="horz" wrap="square" lIns="93260" tIns="74608" rIns="93260" bIns="46628" numCol="1" rtlCol="0" anchor="ctr" anchorCtr="1"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32290" fontAlgn="base">
              <a:spcBef>
                <a:spcPts val="612"/>
              </a:spcBef>
              <a:spcAft>
                <a:spcPts val="612"/>
              </a:spcAft>
            </a:pPr>
            <a:r>
              <a:rPr lang="en-US" sz="1428" dirty="0">
                <a:gradFill>
                  <a:gsLst>
                    <a:gs pos="0">
                      <a:srgbClr val="FFFFFF"/>
                    </a:gs>
                    <a:gs pos="100000">
                      <a:srgbClr val="FFFFFF"/>
                    </a:gs>
                  </a:gsLst>
                  <a:lin ang="5400000" scaled="0"/>
                </a:gradFill>
                <a:cs typeface="Arial" pitchFamily="34" charset="0"/>
              </a:rPr>
              <a:t>Client App</a:t>
            </a:r>
          </a:p>
        </p:txBody>
      </p:sp>
      <p:sp>
        <p:nvSpPr>
          <p:cNvPr id="28" name="Oval 27"/>
          <p:cNvSpPr/>
          <p:nvPr/>
        </p:nvSpPr>
        <p:spPr bwMode="auto">
          <a:xfrm>
            <a:off x="7494013" y="4348143"/>
            <a:ext cx="993185" cy="436216"/>
          </a:xfrm>
          <a:prstGeom prst="ellipse">
            <a:avLst/>
          </a:prstGeom>
          <a:ln>
            <a:headEnd type="none" w="med" len="med"/>
            <a:tailEnd type="none" w="med" len="med"/>
          </a:ln>
        </p:spPr>
        <p:style>
          <a:lnRef idx="1">
            <a:schemeClr val="accent3"/>
          </a:lnRef>
          <a:fillRef idx="3">
            <a:schemeClr val="accent3"/>
          </a:fillRef>
          <a:effectRef idx="2">
            <a:schemeClr val="accent3"/>
          </a:effectRef>
          <a:fontRef idx="minor">
            <a:schemeClr val="lt1"/>
          </a:fontRef>
        </p:style>
        <p:txBody>
          <a:bodyPr vert="horz" wrap="square" lIns="0" tIns="0" rIns="0" bIns="0"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32290" fontAlgn="base">
              <a:spcBef>
                <a:spcPct val="0"/>
              </a:spcBef>
              <a:spcAft>
                <a:spcPct val="0"/>
              </a:spcAft>
            </a:pPr>
            <a:r>
              <a:rPr lang="en-US" sz="1020" b="1" dirty="0">
                <a:solidFill>
                  <a:schemeClr val="tx1"/>
                </a:solidFill>
                <a:latin typeface="Segoe Condensed" pitchFamily="34" charset="0"/>
              </a:rPr>
              <a:t>S2S STS</a:t>
            </a:r>
          </a:p>
        </p:txBody>
      </p:sp>
      <p:sp>
        <p:nvSpPr>
          <p:cNvPr id="29" name="Oval 28"/>
          <p:cNvSpPr/>
          <p:nvPr/>
        </p:nvSpPr>
        <p:spPr bwMode="auto">
          <a:xfrm>
            <a:off x="7408114" y="5803308"/>
            <a:ext cx="1164980" cy="596529"/>
          </a:xfrm>
          <a:prstGeom prst="ellipse">
            <a:avLst/>
          </a:prstGeom>
          <a:ln>
            <a:headEnd type="none" w="med" len="med"/>
            <a:tailEnd type="none" w="med" len="med"/>
          </a:ln>
        </p:spPr>
        <p:style>
          <a:lnRef idx="1">
            <a:schemeClr val="accent3"/>
          </a:lnRef>
          <a:fillRef idx="3">
            <a:schemeClr val="accent3"/>
          </a:fillRef>
          <a:effectRef idx="2">
            <a:schemeClr val="accent3"/>
          </a:effectRef>
          <a:fontRef idx="minor">
            <a:schemeClr val="lt1"/>
          </a:fontRef>
        </p:style>
        <p:txBody>
          <a:bodyPr vert="horz" wrap="square" lIns="0" tIns="0" rIns="0" bIns="0"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32290" fontAlgn="base">
              <a:spcBef>
                <a:spcPct val="0"/>
              </a:spcBef>
              <a:spcAft>
                <a:spcPct val="0"/>
              </a:spcAft>
            </a:pPr>
            <a:r>
              <a:rPr lang="en-US" sz="1020" b="1" dirty="0">
                <a:solidFill>
                  <a:schemeClr val="tx1"/>
                </a:solidFill>
                <a:latin typeface="Segoe Condensed" pitchFamily="34" charset="0"/>
              </a:rPr>
              <a:t>SSL Cert </a:t>
            </a:r>
          </a:p>
          <a:p>
            <a:pPr algn="ctr" defTabSz="932290" fontAlgn="base">
              <a:spcBef>
                <a:spcPct val="0"/>
              </a:spcBef>
              <a:spcAft>
                <a:spcPct val="0"/>
              </a:spcAft>
            </a:pPr>
            <a:r>
              <a:rPr lang="en-US" sz="918" dirty="0">
                <a:solidFill>
                  <a:schemeClr val="tx1"/>
                </a:solidFill>
                <a:latin typeface="Segoe Condensed" pitchFamily="34" charset="0"/>
              </a:rPr>
              <a:t>Public/Private key pair (.</a:t>
            </a:r>
            <a:r>
              <a:rPr lang="en-US" sz="918" dirty="0" err="1">
                <a:solidFill>
                  <a:schemeClr val="tx1"/>
                </a:solidFill>
                <a:latin typeface="Segoe Condensed" pitchFamily="34" charset="0"/>
              </a:rPr>
              <a:t>pfx</a:t>
            </a:r>
            <a:r>
              <a:rPr lang="en-US" sz="918" dirty="0">
                <a:solidFill>
                  <a:schemeClr val="tx1"/>
                </a:solidFill>
                <a:latin typeface="Segoe Condensed" pitchFamily="34" charset="0"/>
              </a:rPr>
              <a:t>)</a:t>
            </a:r>
          </a:p>
        </p:txBody>
      </p:sp>
      <p:cxnSp>
        <p:nvCxnSpPr>
          <p:cNvPr id="30" name="Straight Arrow Connector 29"/>
          <p:cNvCxnSpPr>
            <a:endCxn id="25" idx="1"/>
          </p:cNvCxnSpPr>
          <p:nvPr/>
        </p:nvCxnSpPr>
        <p:spPr>
          <a:xfrm flipV="1">
            <a:off x="4738605" y="4566251"/>
            <a:ext cx="1392812" cy="712491"/>
          </a:xfrm>
          <a:prstGeom prst="straightConnector1">
            <a:avLst/>
          </a:prstGeom>
          <a:ln w="28575">
            <a:solidFill>
              <a:schemeClr val="bg2"/>
            </a:solidFill>
            <a:tailEnd type="stealth" w="lg" len="lg"/>
          </a:ln>
        </p:spPr>
        <p:style>
          <a:lnRef idx="1">
            <a:schemeClr val="accent4"/>
          </a:lnRef>
          <a:fillRef idx="0">
            <a:schemeClr val="accent4"/>
          </a:fillRef>
          <a:effectRef idx="0">
            <a:schemeClr val="accent4"/>
          </a:effectRef>
          <a:fontRef idx="minor">
            <a:schemeClr val="tx1"/>
          </a:fontRef>
        </p:style>
      </p:cxnSp>
      <p:cxnSp>
        <p:nvCxnSpPr>
          <p:cNvPr id="31" name="Straight Arrow Connector 30"/>
          <p:cNvCxnSpPr>
            <a:stCxn id="26" idx="3"/>
            <a:endCxn id="27" idx="1"/>
          </p:cNvCxnSpPr>
          <p:nvPr/>
        </p:nvCxnSpPr>
        <p:spPr>
          <a:xfrm>
            <a:off x="4738605" y="5286072"/>
            <a:ext cx="1392812" cy="823170"/>
          </a:xfrm>
          <a:prstGeom prst="straightConnector1">
            <a:avLst/>
          </a:prstGeom>
          <a:ln w="28575">
            <a:solidFill>
              <a:schemeClr val="bg2"/>
            </a:solidFill>
            <a:tailEnd type="stealth" w="lg" len="lg"/>
          </a:ln>
        </p:spPr>
        <p:style>
          <a:lnRef idx="1">
            <a:schemeClr val="accent4"/>
          </a:lnRef>
          <a:fillRef idx="0">
            <a:schemeClr val="accent4"/>
          </a:fillRef>
          <a:effectRef idx="0">
            <a:schemeClr val="accent4"/>
          </a:effectRef>
          <a:fontRef idx="minor">
            <a:schemeClr val="tx1"/>
          </a:fontRef>
        </p:style>
      </p:cxnSp>
      <p:cxnSp>
        <p:nvCxnSpPr>
          <p:cNvPr id="32" name="Straight Arrow Connector 31"/>
          <p:cNvCxnSpPr/>
          <p:nvPr/>
        </p:nvCxnSpPr>
        <p:spPr>
          <a:xfrm flipV="1">
            <a:off x="6456898" y="5052917"/>
            <a:ext cx="1" cy="550750"/>
          </a:xfrm>
          <a:prstGeom prst="straightConnector1">
            <a:avLst/>
          </a:prstGeom>
          <a:ln w="28575">
            <a:solidFill>
              <a:schemeClr val="bg2"/>
            </a:solidFill>
            <a:tailEnd type="stealth" w="lg" len="lg"/>
          </a:ln>
        </p:spPr>
        <p:style>
          <a:lnRef idx="1">
            <a:schemeClr val="accent4"/>
          </a:lnRef>
          <a:fillRef idx="0">
            <a:schemeClr val="accent4"/>
          </a:fillRef>
          <a:effectRef idx="0">
            <a:schemeClr val="accent4"/>
          </a:effectRef>
          <a:fontRef idx="minor">
            <a:schemeClr val="tx1"/>
          </a:fontRef>
        </p:style>
      </p:cxnSp>
      <p:cxnSp>
        <p:nvCxnSpPr>
          <p:cNvPr id="33" name="Straight Arrow Connector 32"/>
          <p:cNvCxnSpPr/>
          <p:nvPr/>
        </p:nvCxnSpPr>
        <p:spPr>
          <a:xfrm>
            <a:off x="7109442" y="5080629"/>
            <a:ext cx="1" cy="550750"/>
          </a:xfrm>
          <a:prstGeom prst="straightConnector1">
            <a:avLst/>
          </a:prstGeom>
          <a:ln w="28575">
            <a:solidFill>
              <a:schemeClr val="bg2"/>
            </a:solidFill>
            <a:tailEnd type="stealth" w="lg" len="lg"/>
          </a:ln>
        </p:spPr>
        <p:style>
          <a:lnRef idx="1">
            <a:schemeClr val="accent4"/>
          </a:lnRef>
          <a:fillRef idx="0">
            <a:schemeClr val="accent4"/>
          </a:fillRef>
          <a:effectRef idx="0">
            <a:schemeClr val="accent4"/>
          </a:effectRef>
          <a:fontRef idx="minor">
            <a:schemeClr val="tx1"/>
          </a:fontRef>
        </p:style>
      </p:cxnSp>
      <p:sp>
        <p:nvSpPr>
          <p:cNvPr id="34" name="Freeform 33"/>
          <p:cNvSpPr/>
          <p:nvPr/>
        </p:nvSpPr>
        <p:spPr>
          <a:xfrm>
            <a:off x="5194838" y="4566252"/>
            <a:ext cx="466955" cy="466955"/>
          </a:xfrm>
          <a:custGeom>
            <a:avLst/>
            <a:gdLst>
              <a:gd name="connsiteX0" fmla="*/ 0 w 457841"/>
              <a:gd name="connsiteY0" fmla="*/ 228921 h 457841"/>
              <a:gd name="connsiteX1" fmla="*/ 228921 w 457841"/>
              <a:gd name="connsiteY1" fmla="*/ 0 h 457841"/>
              <a:gd name="connsiteX2" fmla="*/ 457842 w 457841"/>
              <a:gd name="connsiteY2" fmla="*/ 228921 h 457841"/>
              <a:gd name="connsiteX3" fmla="*/ 228921 w 457841"/>
              <a:gd name="connsiteY3" fmla="*/ 457842 h 457841"/>
              <a:gd name="connsiteX4" fmla="*/ 0 w 457841"/>
              <a:gd name="connsiteY4" fmla="*/ 228921 h 4578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841" h="457841">
                <a:moveTo>
                  <a:pt x="0" y="228921"/>
                </a:moveTo>
                <a:cubicBezTo>
                  <a:pt x="0" y="102491"/>
                  <a:pt x="102491" y="0"/>
                  <a:pt x="228921" y="0"/>
                </a:cubicBezTo>
                <a:cubicBezTo>
                  <a:pt x="355351" y="0"/>
                  <a:pt x="457842" y="102491"/>
                  <a:pt x="457842" y="228921"/>
                </a:cubicBezTo>
                <a:cubicBezTo>
                  <a:pt x="457842" y="355351"/>
                  <a:pt x="355351" y="457842"/>
                  <a:pt x="228921" y="457842"/>
                </a:cubicBezTo>
                <a:cubicBezTo>
                  <a:pt x="102491" y="457842"/>
                  <a:pt x="0" y="355351"/>
                  <a:pt x="0" y="228921"/>
                </a:cubicBezTo>
                <a:close/>
              </a:path>
            </a:pathLst>
          </a:custGeom>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68384" tIns="68384" rIns="68384" bIns="68384" numCol="1" spcCol="1270" anchor="ctr" anchorCtr="0">
            <a:noAutofit/>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52026">
              <a:lnSpc>
                <a:spcPct val="90000"/>
              </a:lnSpc>
              <a:spcBef>
                <a:spcPct val="0"/>
              </a:spcBef>
              <a:spcAft>
                <a:spcPct val="35000"/>
              </a:spcAft>
            </a:pPr>
            <a:r>
              <a:rPr lang="en-US" sz="2142" dirty="0"/>
              <a:t>1</a:t>
            </a:r>
          </a:p>
        </p:txBody>
      </p:sp>
      <p:sp>
        <p:nvSpPr>
          <p:cNvPr id="35" name="Freeform 34"/>
          <p:cNvSpPr/>
          <p:nvPr/>
        </p:nvSpPr>
        <p:spPr>
          <a:xfrm>
            <a:off x="5056977" y="5585200"/>
            <a:ext cx="466955" cy="466955"/>
          </a:xfrm>
          <a:custGeom>
            <a:avLst/>
            <a:gdLst>
              <a:gd name="connsiteX0" fmla="*/ 0 w 457841"/>
              <a:gd name="connsiteY0" fmla="*/ 228921 h 457841"/>
              <a:gd name="connsiteX1" fmla="*/ 228921 w 457841"/>
              <a:gd name="connsiteY1" fmla="*/ 0 h 457841"/>
              <a:gd name="connsiteX2" fmla="*/ 457842 w 457841"/>
              <a:gd name="connsiteY2" fmla="*/ 228921 h 457841"/>
              <a:gd name="connsiteX3" fmla="*/ 228921 w 457841"/>
              <a:gd name="connsiteY3" fmla="*/ 457842 h 457841"/>
              <a:gd name="connsiteX4" fmla="*/ 0 w 457841"/>
              <a:gd name="connsiteY4" fmla="*/ 228921 h 4578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841" h="457841">
                <a:moveTo>
                  <a:pt x="0" y="228921"/>
                </a:moveTo>
                <a:cubicBezTo>
                  <a:pt x="0" y="102491"/>
                  <a:pt x="102491" y="0"/>
                  <a:pt x="228921" y="0"/>
                </a:cubicBezTo>
                <a:cubicBezTo>
                  <a:pt x="355351" y="0"/>
                  <a:pt x="457842" y="102491"/>
                  <a:pt x="457842" y="228921"/>
                </a:cubicBezTo>
                <a:cubicBezTo>
                  <a:pt x="457842" y="355351"/>
                  <a:pt x="355351" y="457842"/>
                  <a:pt x="228921" y="457842"/>
                </a:cubicBezTo>
                <a:cubicBezTo>
                  <a:pt x="102491" y="457842"/>
                  <a:pt x="0" y="355351"/>
                  <a:pt x="0" y="228921"/>
                </a:cubicBezTo>
                <a:close/>
              </a:path>
            </a:pathLst>
          </a:custGeom>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68384" tIns="68384" rIns="68384" bIns="68384" numCol="1" spcCol="1270" anchor="ctr" anchorCtr="0">
            <a:noAutofit/>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52026">
              <a:lnSpc>
                <a:spcPct val="90000"/>
              </a:lnSpc>
              <a:spcBef>
                <a:spcPct val="0"/>
              </a:spcBef>
              <a:spcAft>
                <a:spcPct val="35000"/>
              </a:spcAft>
            </a:pPr>
            <a:r>
              <a:rPr lang="en-US" sz="2142" dirty="0"/>
              <a:t>2</a:t>
            </a:r>
          </a:p>
        </p:txBody>
      </p:sp>
      <p:sp>
        <p:nvSpPr>
          <p:cNvPr id="36" name="Freeform 35"/>
          <p:cNvSpPr/>
          <p:nvPr/>
        </p:nvSpPr>
        <p:spPr>
          <a:xfrm>
            <a:off x="5968075" y="5119819"/>
            <a:ext cx="466955" cy="466955"/>
          </a:xfrm>
          <a:custGeom>
            <a:avLst/>
            <a:gdLst>
              <a:gd name="connsiteX0" fmla="*/ 0 w 457841"/>
              <a:gd name="connsiteY0" fmla="*/ 228921 h 457841"/>
              <a:gd name="connsiteX1" fmla="*/ 228921 w 457841"/>
              <a:gd name="connsiteY1" fmla="*/ 0 h 457841"/>
              <a:gd name="connsiteX2" fmla="*/ 457842 w 457841"/>
              <a:gd name="connsiteY2" fmla="*/ 228921 h 457841"/>
              <a:gd name="connsiteX3" fmla="*/ 228921 w 457841"/>
              <a:gd name="connsiteY3" fmla="*/ 457842 h 457841"/>
              <a:gd name="connsiteX4" fmla="*/ 0 w 457841"/>
              <a:gd name="connsiteY4" fmla="*/ 228921 h 4578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841" h="457841">
                <a:moveTo>
                  <a:pt x="0" y="228921"/>
                </a:moveTo>
                <a:cubicBezTo>
                  <a:pt x="0" y="102491"/>
                  <a:pt x="102491" y="0"/>
                  <a:pt x="228921" y="0"/>
                </a:cubicBezTo>
                <a:cubicBezTo>
                  <a:pt x="355351" y="0"/>
                  <a:pt x="457842" y="102491"/>
                  <a:pt x="457842" y="228921"/>
                </a:cubicBezTo>
                <a:cubicBezTo>
                  <a:pt x="457842" y="355351"/>
                  <a:pt x="355351" y="457842"/>
                  <a:pt x="228921" y="457842"/>
                </a:cubicBezTo>
                <a:cubicBezTo>
                  <a:pt x="102491" y="457842"/>
                  <a:pt x="0" y="355351"/>
                  <a:pt x="0" y="228921"/>
                </a:cubicBezTo>
                <a:close/>
              </a:path>
            </a:pathLst>
          </a:custGeom>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68384" tIns="68384" rIns="68384" bIns="68384" numCol="1" spcCol="1270" anchor="ctr" anchorCtr="0">
            <a:noAutofit/>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52026">
              <a:lnSpc>
                <a:spcPct val="90000"/>
              </a:lnSpc>
              <a:spcBef>
                <a:spcPct val="0"/>
              </a:spcBef>
              <a:spcAft>
                <a:spcPct val="35000"/>
              </a:spcAft>
            </a:pPr>
            <a:r>
              <a:rPr lang="en-US" sz="2142" dirty="0"/>
              <a:t>3</a:t>
            </a:r>
          </a:p>
        </p:txBody>
      </p:sp>
      <p:sp>
        <p:nvSpPr>
          <p:cNvPr id="37" name="Freeform 36"/>
          <p:cNvSpPr/>
          <p:nvPr/>
        </p:nvSpPr>
        <p:spPr>
          <a:xfrm>
            <a:off x="7163299" y="5100801"/>
            <a:ext cx="466955" cy="466955"/>
          </a:xfrm>
          <a:custGeom>
            <a:avLst/>
            <a:gdLst>
              <a:gd name="connsiteX0" fmla="*/ 0 w 457841"/>
              <a:gd name="connsiteY0" fmla="*/ 228921 h 457841"/>
              <a:gd name="connsiteX1" fmla="*/ 228921 w 457841"/>
              <a:gd name="connsiteY1" fmla="*/ 0 h 457841"/>
              <a:gd name="connsiteX2" fmla="*/ 457842 w 457841"/>
              <a:gd name="connsiteY2" fmla="*/ 228921 h 457841"/>
              <a:gd name="connsiteX3" fmla="*/ 228921 w 457841"/>
              <a:gd name="connsiteY3" fmla="*/ 457842 h 457841"/>
              <a:gd name="connsiteX4" fmla="*/ 0 w 457841"/>
              <a:gd name="connsiteY4" fmla="*/ 228921 h 4578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841" h="457841">
                <a:moveTo>
                  <a:pt x="0" y="228921"/>
                </a:moveTo>
                <a:cubicBezTo>
                  <a:pt x="0" y="102491"/>
                  <a:pt x="102491" y="0"/>
                  <a:pt x="228921" y="0"/>
                </a:cubicBezTo>
                <a:cubicBezTo>
                  <a:pt x="355351" y="0"/>
                  <a:pt x="457842" y="102491"/>
                  <a:pt x="457842" y="228921"/>
                </a:cubicBezTo>
                <a:cubicBezTo>
                  <a:pt x="457842" y="355351"/>
                  <a:pt x="355351" y="457842"/>
                  <a:pt x="228921" y="457842"/>
                </a:cubicBezTo>
                <a:cubicBezTo>
                  <a:pt x="102491" y="457842"/>
                  <a:pt x="0" y="355351"/>
                  <a:pt x="0" y="228921"/>
                </a:cubicBezTo>
                <a:close/>
              </a:path>
            </a:pathLst>
          </a:custGeom>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68384" tIns="68384" rIns="68384" bIns="68384" numCol="1" spcCol="1270" anchor="ctr" anchorCtr="0">
            <a:noAutofit/>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52026">
              <a:lnSpc>
                <a:spcPct val="90000"/>
              </a:lnSpc>
              <a:spcBef>
                <a:spcPct val="0"/>
              </a:spcBef>
              <a:spcAft>
                <a:spcPct val="35000"/>
              </a:spcAft>
            </a:pPr>
            <a:r>
              <a:rPr lang="en-US" sz="2142" dirty="0"/>
              <a:t>4</a:t>
            </a:r>
          </a:p>
        </p:txBody>
      </p:sp>
      <p:pic>
        <p:nvPicPr>
          <p:cNvPr id="6" name="Picture 5"/>
          <p:cNvPicPr>
            <a:picLocks noChangeAspect="1"/>
          </p:cNvPicPr>
          <p:nvPr/>
        </p:nvPicPr>
        <p:blipFill>
          <a:blip r:embed="rId3"/>
          <a:stretch>
            <a:fillRect/>
          </a:stretch>
        </p:blipFill>
        <p:spPr>
          <a:xfrm>
            <a:off x="6621871" y="5142418"/>
            <a:ext cx="363290" cy="442514"/>
          </a:xfrm>
          <a:prstGeom prst="rect">
            <a:avLst/>
          </a:prstGeom>
        </p:spPr>
      </p:pic>
    </p:spTree>
    <p:extLst>
      <p:ext uri="{BB962C8B-B14F-4D97-AF65-F5344CB8AC3E}">
        <p14:creationId xmlns:p14="http://schemas.microsoft.com/office/powerpoint/2010/main" val="3241762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High trust (S2S) with provider hosted</a:t>
            </a:r>
            <a:br>
              <a:rPr lang="en-US" dirty="0"/>
            </a:br>
            <a:r>
              <a:rPr lang="en-US" sz="3264" dirty="0"/>
              <a:t>Logical flow</a:t>
            </a:r>
            <a:endParaRPr lang="fi-FI" dirty="0"/>
          </a:p>
        </p:txBody>
      </p:sp>
      <p:grpSp>
        <p:nvGrpSpPr>
          <p:cNvPr id="13" name="Group 12"/>
          <p:cNvGrpSpPr>
            <a:grpSpLocks noChangeAspect="1"/>
          </p:cNvGrpSpPr>
          <p:nvPr/>
        </p:nvGrpSpPr>
        <p:grpSpPr>
          <a:xfrm>
            <a:off x="3510010" y="3323640"/>
            <a:ext cx="1847498" cy="1688967"/>
            <a:chOff x="4383758" y="2492542"/>
            <a:chExt cx="2516893" cy="2300923"/>
          </a:xfrm>
        </p:grpSpPr>
        <p:sp>
          <p:nvSpPr>
            <p:cNvPr id="14" name="Rectangle 13"/>
            <p:cNvSpPr/>
            <p:nvPr/>
          </p:nvSpPr>
          <p:spPr bwMode="auto">
            <a:xfrm>
              <a:off x="4537410" y="2492542"/>
              <a:ext cx="2017543" cy="2019303"/>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6630" tIns="46630" rIns="46630" bIns="46630" numCol="1" spcCol="0" rtlCol="0" fromWordArt="0" anchor="t" anchorCtr="0" forceAA="0" compatLnSpc="1">
              <a:prstTxWarp prst="textNoShape">
                <a:avLst/>
              </a:prstTxWarp>
              <a:noAutofit/>
            </a:bodyPr>
            <a:lstStyle/>
            <a:p>
              <a:pPr defTabSz="932290" fontAlgn="base">
                <a:spcBef>
                  <a:spcPct val="0"/>
                </a:spcBef>
                <a:spcAft>
                  <a:spcPct val="0"/>
                </a:spcAft>
              </a:pPr>
              <a:r>
                <a:rPr lang="en-US" sz="1224" dirty="0">
                  <a:solidFill>
                    <a:schemeClr val="tx1">
                      <a:lumMod val="65000"/>
                      <a:lumOff val="35000"/>
                    </a:schemeClr>
                  </a:solidFill>
                  <a:ea typeface="Segoe UI" pitchFamily="34" charset="0"/>
                  <a:cs typeface="Segoe UI" pitchFamily="34" charset="0"/>
                </a:rPr>
                <a:t>SharePoint Farm</a:t>
              </a:r>
            </a:p>
          </p:txBody>
        </p:sp>
        <p:grpSp>
          <p:nvGrpSpPr>
            <p:cNvPr id="15" name="Group 14"/>
            <p:cNvGrpSpPr/>
            <p:nvPr/>
          </p:nvGrpSpPr>
          <p:grpSpPr>
            <a:xfrm>
              <a:off x="5421611" y="2886866"/>
              <a:ext cx="1479040" cy="1043909"/>
              <a:chOff x="4557447" y="1721445"/>
              <a:chExt cx="1479040" cy="1043909"/>
            </a:xfrm>
          </p:grpSpPr>
          <p:pic>
            <p:nvPicPr>
              <p:cNvPr id="23" name="Picture 22"/>
              <p:cNvPicPr>
                <a:picLocks noChangeAspect="1"/>
              </p:cNvPicPr>
              <p:nvPr/>
            </p:nvPicPr>
            <p:blipFill>
              <a:blip r:embed="rId2"/>
              <a:stretch>
                <a:fillRect/>
              </a:stretch>
            </p:blipFill>
            <p:spPr>
              <a:xfrm>
                <a:off x="4557447" y="1902539"/>
                <a:ext cx="477423" cy="839046"/>
              </a:xfrm>
              <a:prstGeom prst="rect">
                <a:avLst/>
              </a:prstGeom>
            </p:spPr>
          </p:pic>
          <p:pic>
            <p:nvPicPr>
              <p:cNvPr id="24" name="Picture 23"/>
              <p:cNvPicPr>
                <a:picLocks noChangeAspect="1"/>
              </p:cNvPicPr>
              <p:nvPr/>
            </p:nvPicPr>
            <p:blipFill>
              <a:blip r:embed="rId2"/>
              <a:stretch>
                <a:fillRect/>
              </a:stretch>
            </p:blipFill>
            <p:spPr>
              <a:xfrm>
                <a:off x="4869643" y="1721445"/>
                <a:ext cx="477423" cy="839046"/>
              </a:xfrm>
              <a:prstGeom prst="rect">
                <a:avLst/>
              </a:prstGeom>
            </p:spPr>
          </p:pic>
          <p:pic>
            <p:nvPicPr>
              <p:cNvPr id="25" name="Picture 24"/>
              <p:cNvPicPr>
                <a:picLocks noChangeAspect="1"/>
              </p:cNvPicPr>
              <p:nvPr/>
            </p:nvPicPr>
            <p:blipFill>
              <a:blip r:embed="rId3"/>
              <a:stretch>
                <a:fillRect/>
              </a:stretch>
            </p:blipFill>
            <p:spPr>
              <a:xfrm>
                <a:off x="5153580" y="1902539"/>
                <a:ext cx="882907" cy="862815"/>
              </a:xfrm>
              <a:prstGeom prst="rect">
                <a:avLst/>
              </a:prstGeom>
            </p:spPr>
          </p:pic>
        </p:grpSp>
        <p:grpSp>
          <p:nvGrpSpPr>
            <p:cNvPr id="16" name="Group 15"/>
            <p:cNvGrpSpPr/>
            <p:nvPr/>
          </p:nvGrpSpPr>
          <p:grpSpPr>
            <a:xfrm>
              <a:off x="4880542" y="3820782"/>
              <a:ext cx="944427" cy="972683"/>
              <a:chOff x="3981885" y="2834055"/>
              <a:chExt cx="944427" cy="972683"/>
            </a:xfrm>
          </p:grpSpPr>
          <p:pic>
            <p:nvPicPr>
              <p:cNvPr id="20" name="Picture 19"/>
              <p:cNvPicPr>
                <a:picLocks noChangeAspect="1"/>
              </p:cNvPicPr>
              <p:nvPr/>
            </p:nvPicPr>
            <p:blipFill>
              <a:blip r:embed="rId2"/>
              <a:stretch>
                <a:fillRect/>
              </a:stretch>
            </p:blipFill>
            <p:spPr>
              <a:xfrm>
                <a:off x="3981885" y="2967692"/>
                <a:ext cx="477423" cy="839046"/>
              </a:xfrm>
              <a:prstGeom prst="rect">
                <a:avLst/>
              </a:prstGeom>
            </p:spPr>
          </p:pic>
          <p:pic>
            <p:nvPicPr>
              <p:cNvPr id="21" name="Picture 20"/>
              <p:cNvPicPr>
                <a:picLocks noChangeAspect="1"/>
              </p:cNvPicPr>
              <p:nvPr/>
            </p:nvPicPr>
            <p:blipFill>
              <a:blip r:embed="rId2"/>
              <a:stretch>
                <a:fillRect/>
              </a:stretch>
            </p:blipFill>
            <p:spPr>
              <a:xfrm>
                <a:off x="4269036" y="2834055"/>
                <a:ext cx="477423" cy="839046"/>
              </a:xfrm>
              <a:prstGeom prst="rect">
                <a:avLst/>
              </a:prstGeom>
            </p:spPr>
          </p:pic>
          <p:pic>
            <p:nvPicPr>
              <p:cNvPr id="22" name="Picture 21"/>
              <p:cNvPicPr>
                <a:picLocks noChangeAspect="1"/>
              </p:cNvPicPr>
              <p:nvPr/>
            </p:nvPicPr>
            <p:blipFill>
              <a:blip r:embed="rId4"/>
              <a:stretch>
                <a:fillRect/>
              </a:stretch>
            </p:blipFill>
            <p:spPr>
              <a:xfrm>
                <a:off x="4480085" y="3260431"/>
                <a:ext cx="446227" cy="456212"/>
              </a:xfrm>
              <a:prstGeom prst="rect">
                <a:avLst/>
              </a:prstGeom>
            </p:spPr>
          </p:pic>
        </p:grpSp>
        <p:grpSp>
          <p:nvGrpSpPr>
            <p:cNvPr id="17" name="Group 16"/>
            <p:cNvGrpSpPr/>
            <p:nvPr/>
          </p:nvGrpSpPr>
          <p:grpSpPr>
            <a:xfrm>
              <a:off x="4383758" y="2988031"/>
              <a:ext cx="968998" cy="971748"/>
              <a:chOff x="3601101" y="2714202"/>
              <a:chExt cx="968998" cy="971748"/>
            </a:xfrm>
          </p:grpSpPr>
          <p:pic>
            <p:nvPicPr>
              <p:cNvPr id="18" name="Picture 17"/>
              <p:cNvPicPr>
                <a:picLocks noChangeAspect="1"/>
              </p:cNvPicPr>
              <p:nvPr/>
            </p:nvPicPr>
            <p:blipFill>
              <a:blip r:embed="rId2"/>
              <a:stretch>
                <a:fillRect/>
              </a:stretch>
            </p:blipFill>
            <p:spPr>
              <a:xfrm>
                <a:off x="3601101" y="2846904"/>
                <a:ext cx="477423" cy="839046"/>
              </a:xfrm>
              <a:prstGeom prst="rect">
                <a:avLst/>
              </a:prstGeom>
            </p:spPr>
          </p:pic>
          <p:pic>
            <p:nvPicPr>
              <p:cNvPr id="19" name="Picture 18"/>
              <p:cNvPicPr>
                <a:picLocks noChangeAspect="1"/>
              </p:cNvPicPr>
              <p:nvPr/>
            </p:nvPicPr>
            <p:blipFill>
              <a:blip r:embed="rId5"/>
              <a:stretch>
                <a:fillRect/>
              </a:stretch>
            </p:blipFill>
            <p:spPr>
              <a:xfrm>
                <a:off x="3875612" y="2714202"/>
                <a:ext cx="694487" cy="898458"/>
              </a:xfrm>
              <a:prstGeom prst="rect">
                <a:avLst/>
              </a:prstGeom>
            </p:spPr>
          </p:pic>
        </p:grpSp>
      </p:grpSp>
      <p:grpSp>
        <p:nvGrpSpPr>
          <p:cNvPr id="26" name="Group 25"/>
          <p:cNvGrpSpPr>
            <a:grpSpLocks noChangeAspect="1"/>
          </p:cNvGrpSpPr>
          <p:nvPr/>
        </p:nvGrpSpPr>
        <p:grpSpPr>
          <a:xfrm>
            <a:off x="905428" y="3505542"/>
            <a:ext cx="1349131" cy="1064525"/>
            <a:chOff x="5498817" y="1756614"/>
            <a:chExt cx="1496149" cy="1236595"/>
          </a:xfrm>
        </p:grpSpPr>
        <p:pic>
          <p:nvPicPr>
            <p:cNvPr id="27" name="Picture 26"/>
            <p:cNvPicPr>
              <a:picLocks noChangeAspect="1"/>
            </p:cNvPicPr>
            <p:nvPr/>
          </p:nvPicPr>
          <p:blipFill>
            <a:blip r:embed="rId6"/>
            <a:stretch>
              <a:fillRect/>
            </a:stretch>
          </p:blipFill>
          <p:spPr>
            <a:xfrm>
              <a:off x="5870795" y="1756614"/>
              <a:ext cx="996195" cy="939955"/>
            </a:xfrm>
            <a:prstGeom prst="rect">
              <a:avLst/>
            </a:prstGeom>
          </p:spPr>
        </p:pic>
        <p:sp>
          <p:nvSpPr>
            <p:cNvPr id="28" name="Rectangle 27"/>
            <p:cNvSpPr/>
            <p:nvPr/>
          </p:nvSpPr>
          <p:spPr>
            <a:xfrm>
              <a:off x="5498817" y="2623476"/>
              <a:ext cx="1496149" cy="369733"/>
            </a:xfrm>
            <a:prstGeom prst="rect">
              <a:avLst/>
            </a:prstGeom>
          </p:spPr>
          <p:txBody>
            <a:bodyPr wrap="none">
              <a:spAutoFit/>
            </a:bodyPr>
            <a:lstStyle/>
            <a:p>
              <a:pPr algn="ctr" defTabSz="932290" fontAlgn="base">
                <a:spcBef>
                  <a:spcPct val="0"/>
                </a:spcBef>
                <a:spcAft>
                  <a:spcPct val="0"/>
                </a:spcAft>
              </a:pPr>
              <a:r>
                <a:rPr lang="en-US" sz="1428" dirty="0">
                  <a:solidFill>
                    <a:schemeClr val="tx1">
                      <a:lumMod val="65000"/>
                      <a:lumOff val="35000"/>
                    </a:schemeClr>
                  </a:solidFill>
                  <a:ea typeface="Segoe UI" pitchFamily="34" charset="0"/>
                  <a:cs typeface="Segoe UI" pitchFamily="34" charset="0"/>
                </a:rPr>
                <a:t>Add-in Admin</a:t>
              </a:r>
            </a:p>
          </p:txBody>
        </p:sp>
      </p:grpSp>
      <p:grpSp>
        <p:nvGrpSpPr>
          <p:cNvPr id="29" name="Group 28"/>
          <p:cNvGrpSpPr>
            <a:grpSpLocks noChangeAspect="1"/>
          </p:cNvGrpSpPr>
          <p:nvPr/>
        </p:nvGrpSpPr>
        <p:grpSpPr>
          <a:xfrm>
            <a:off x="6435438" y="5455764"/>
            <a:ext cx="1556078" cy="1060560"/>
            <a:chOff x="1056669" y="4073008"/>
            <a:chExt cx="1922803" cy="1310507"/>
          </a:xfrm>
        </p:grpSpPr>
        <p:grpSp>
          <p:nvGrpSpPr>
            <p:cNvPr id="30" name="Group 29"/>
            <p:cNvGrpSpPr/>
            <p:nvPr/>
          </p:nvGrpSpPr>
          <p:grpSpPr>
            <a:xfrm>
              <a:off x="1056669" y="4073008"/>
              <a:ext cx="1922803" cy="1008403"/>
              <a:chOff x="5245285" y="5162817"/>
              <a:chExt cx="2217045" cy="1141463"/>
            </a:xfrm>
          </p:grpSpPr>
          <p:grpSp>
            <p:nvGrpSpPr>
              <p:cNvPr id="32" name="Group 31"/>
              <p:cNvGrpSpPr/>
              <p:nvPr/>
            </p:nvGrpSpPr>
            <p:grpSpPr>
              <a:xfrm>
                <a:off x="6165183" y="5245863"/>
                <a:ext cx="1297147" cy="1058417"/>
                <a:chOff x="6165183" y="5245863"/>
                <a:chExt cx="1297147" cy="1058417"/>
              </a:xfrm>
            </p:grpSpPr>
            <p:pic>
              <p:nvPicPr>
                <p:cNvPr id="34" name="Picture 33"/>
                <p:cNvPicPr>
                  <a:picLocks noChangeAspect="1"/>
                </p:cNvPicPr>
                <p:nvPr/>
              </p:nvPicPr>
              <p:blipFill>
                <a:blip r:embed="rId7"/>
                <a:stretch>
                  <a:fillRect/>
                </a:stretch>
              </p:blipFill>
              <p:spPr>
                <a:xfrm>
                  <a:off x="6323888" y="5245863"/>
                  <a:ext cx="584136" cy="794398"/>
                </a:xfrm>
                <a:prstGeom prst="rect">
                  <a:avLst/>
                </a:prstGeom>
              </p:spPr>
            </p:pic>
            <p:pic>
              <p:nvPicPr>
                <p:cNvPr id="35" name="Picture 34"/>
                <p:cNvPicPr>
                  <a:picLocks noChangeAspect="1"/>
                </p:cNvPicPr>
                <p:nvPr/>
              </p:nvPicPr>
              <p:blipFill>
                <a:blip r:embed="rId8"/>
                <a:stretch>
                  <a:fillRect/>
                </a:stretch>
              </p:blipFill>
              <p:spPr>
                <a:xfrm>
                  <a:off x="6671127" y="5707784"/>
                  <a:ext cx="791203" cy="528038"/>
                </a:xfrm>
                <a:prstGeom prst="rect">
                  <a:avLst/>
                </a:prstGeom>
              </p:spPr>
            </p:pic>
            <p:pic>
              <p:nvPicPr>
                <p:cNvPr id="36" name="Picture 35"/>
                <p:cNvPicPr>
                  <a:picLocks noChangeAspect="1"/>
                </p:cNvPicPr>
                <p:nvPr/>
              </p:nvPicPr>
              <p:blipFill>
                <a:blip r:embed="rId9"/>
                <a:stretch>
                  <a:fillRect/>
                </a:stretch>
              </p:blipFill>
              <p:spPr>
                <a:xfrm>
                  <a:off x="6165183" y="5649730"/>
                  <a:ext cx="399572" cy="654550"/>
                </a:xfrm>
                <a:prstGeom prst="rect">
                  <a:avLst/>
                </a:prstGeom>
              </p:spPr>
            </p:pic>
          </p:grpSp>
          <p:pic>
            <p:nvPicPr>
              <p:cNvPr id="33" name="Picture 32"/>
              <p:cNvPicPr>
                <a:picLocks noChangeAspect="1"/>
              </p:cNvPicPr>
              <p:nvPr/>
            </p:nvPicPr>
            <p:blipFill>
              <a:blip r:embed="rId10"/>
              <a:stretch>
                <a:fillRect/>
              </a:stretch>
            </p:blipFill>
            <p:spPr>
              <a:xfrm>
                <a:off x="5245285" y="5162817"/>
                <a:ext cx="1078603" cy="1038236"/>
              </a:xfrm>
              <a:prstGeom prst="rect">
                <a:avLst/>
              </a:prstGeom>
            </p:spPr>
          </p:pic>
        </p:grpSp>
        <p:sp>
          <p:nvSpPr>
            <p:cNvPr id="31" name="Rectangle 30"/>
            <p:cNvSpPr/>
            <p:nvPr/>
          </p:nvSpPr>
          <p:spPr>
            <a:xfrm>
              <a:off x="1504533" y="4990218"/>
              <a:ext cx="1234354" cy="393297"/>
            </a:xfrm>
            <a:prstGeom prst="rect">
              <a:avLst/>
            </a:prstGeom>
          </p:spPr>
          <p:txBody>
            <a:bodyPr wrap="none">
              <a:spAutoFit/>
            </a:bodyPr>
            <a:lstStyle/>
            <a:p>
              <a:pPr algn="ctr" defTabSz="932290" fontAlgn="base">
                <a:spcBef>
                  <a:spcPct val="0"/>
                </a:spcBef>
                <a:spcAft>
                  <a:spcPct val="0"/>
                </a:spcAft>
              </a:pPr>
              <a:r>
                <a:rPr lang="en-US" sz="1428" dirty="0">
                  <a:solidFill>
                    <a:schemeClr val="tx1">
                      <a:lumMod val="65000"/>
                      <a:lumOff val="35000"/>
                    </a:schemeClr>
                  </a:solidFill>
                  <a:ea typeface="Segoe UI" pitchFamily="34" charset="0"/>
                  <a:cs typeface="Segoe UI" pitchFamily="34" charset="0"/>
                </a:rPr>
                <a:t>End Users</a:t>
              </a:r>
            </a:p>
          </p:txBody>
        </p:sp>
      </p:grpSp>
      <p:cxnSp>
        <p:nvCxnSpPr>
          <p:cNvPr id="37" name="Straight Arrow Connector 36"/>
          <p:cNvCxnSpPr/>
          <p:nvPr/>
        </p:nvCxnSpPr>
        <p:spPr>
          <a:xfrm flipH="1">
            <a:off x="4803266" y="2332046"/>
            <a:ext cx="1563727" cy="890145"/>
          </a:xfrm>
          <a:prstGeom prst="straightConnector1">
            <a:avLst/>
          </a:prstGeom>
          <a:ln w="28575">
            <a:solidFill>
              <a:schemeClr val="accent1"/>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41" name="Rectangle 40"/>
          <p:cNvSpPr/>
          <p:nvPr/>
        </p:nvSpPr>
        <p:spPr>
          <a:xfrm>
            <a:off x="4500999" y="2107812"/>
            <a:ext cx="1300208" cy="542399"/>
          </a:xfrm>
          <a:prstGeom prst="rect">
            <a:avLst/>
          </a:prstGeom>
        </p:spPr>
        <p:txBody>
          <a:bodyPr wrap="square">
            <a:spAutoFit/>
          </a:bodyPr>
          <a:lstStyle/>
          <a:p>
            <a:pPr algn="ctr" defTabSz="932290" fontAlgn="base">
              <a:spcBef>
                <a:spcPct val="0"/>
              </a:spcBef>
              <a:spcAft>
                <a:spcPct val="0"/>
              </a:spcAft>
            </a:pPr>
            <a:r>
              <a:rPr lang="en-US" sz="1428" dirty="0">
                <a:solidFill>
                  <a:schemeClr val="tx1">
                    <a:lumMod val="65000"/>
                    <a:lumOff val="35000"/>
                  </a:schemeClr>
                </a:solidFill>
                <a:ea typeface="Segoe UI" pitchFamily="34" charset="0"/>
                <a:cs typeface="Segoe UI" pitchFamily="34" charset="0"/>
              </a:rPr>
              <a:t>Registration of certificate</a:t>
            </a:r>
          </a:p>
        </p:txBody>
      </p:sp>
      <p:grpSp>
        <p:nvGrpSpPr>
          <p:cNvPr id="42" name="Group 41"/>
          <p:cNvGrpSpPr/>
          <p:nvPr/>
        </p:nvGrpSpPr>
        <p:grpSpPr>
          <a:xfrm>
            <a:off x="5322808" y="2666066"/>
            <a:ext cx="524641" cy="524641"/>
            <a:chOff x="492" y="17985"/>
            <a:chExt cx="524853" cy="524853"/>
          </a:xfrm>
        </p:grpSpPr>
        <p:sp>
          <p:nvSpPr>
            <p:cNvPr id="43" name="Oval 42"/>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4"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378">
                <a:lnSpc>
                  <a:spcPct val="90000"/>
                </a:lnSpc>
                <a:spcBef>
                  <a:spcPct val="0"/>
                </a:spcBef>
                <a:spcAft>
                  <a:spcPct val="35000"/>
                </a:spcAft>
              </a:pPr>
              <a:r>
                <a:rPr lang="en-US" sz="2399" dirty="0"/>
                <a:t>1</a:t>
              </a:r>
            </a:p>
          </p:txBody>
        </p:sp>
      </p:grpSp>
      <p:grpSp>
        <p:nvGrpSpPr>
          <p:cNvPr id="46" name="Group 45"/>
          <p:cNvGrpSpPr/>
          <p:nvPr/>
        </p:nvGrpSpPr>
        <p:grpSpPr>
          <a:xfrm>
            <a:off x="6365697" y="1286061"/>
            <a:ext cx="1304793" cy="1033199"/>
            <a:chOff x="3848584" y="1948985"/>
            <a:chExt cx="1279325" cy="1013032"/>
          </a:xfrm>
        </p:grpSpPr>
        <p:grpSp>
          <p:nvGrpSpPr>
            <p:cNvPr id="3" name="Group 2"/>
            <p:cNvGrpSpPr>
              <a:grpSpLocks noChangeAspect="1"/>
            </p:cNvGrpSpPr>
            <p:nvPr/>
          </p:nvGrpSpPr>
          <p:grpSpPr>
            <a:xfrm>
              <a:off x="4148491" y="1948985"/>
              <a:ext cx="834285" cy="792000"/>
              <a:chOff x="7016331" y="2569440"/>
              <a:chExt cx="597525" cy="567240"/>
            </a:xfrm>
          </p:grpSpPr>
          <p:pic>
            <p:nvPicPr>
              <p:cNvPr id="4" name="Picture 3"/>
              <p:cNvPicPr>
                <a:picLocks noChangeAspect="1"/>
              </p:cNvPicPr>
              <p:nvPr/>
            </p:nvPicPr>
            <p:blipFill>
              <a:blip r:embed="rId11"/>
              <a:stretch>
                <a:fillRect/>
              </a:stretch>
            </p:blipFill>
            <p:spPr>
              <a:xfrm>
                <a:off x="7016331" y="2569440"/>
                <a:ext cx="486675" cy="528960"/>
              </a:xfrm>
              <a:prstGeom prst="rect">
                <a:avLst/>
              </a:prstGeom>
            </p:spPr>
          </p:pic>
          <p:pic>
            <p:nvPicPr>
              <p:cNvPr id="5" name="Picture 4"/>
              <p:cNvPicPr>
                <a:picLocks noChangeAspect="1"/>
              </p:cNvPicPr>
              <p:nvPr/>
            </p:nvPicPr>
            <p:blipFill>
              <a:blip r:embed="rId12"/>
              <a:stretch>
                <a:fillRect/>
              </a:stretch>
            </p:blipFill>
            <p:spPr>
              <a:xfrm>
                <a:off x="7384423" y="2802600"/>
                <a:ext cx="229433" cy="334080"/>
              </a:xfrm>
              <a:prstGeom prst="rect">
                <a:avLst/>
              </a:prstGeom>
            </p:spPr>
          </p:pic>
        </p:grpSp>
        <p:sp>
          <p:nvSpPr>
            <p:cNvPr id="45" name="Rectangle 44"/>
            <p:cNvSpPr/>
            <p:nvPr/>
          </p:nvSpPr>
          <p:spPr>
            <a:xfrm>
              <a:off x="3848584" y="2649944"/>
              <a:ext cx="1279325" cy="312073"/>
            </a:xfrm>
            <a:prstGeom prst="rect">
              <a:avLst/>
            </a:prstGeom>
          </p:spPr>
          <p:txBody>
            <a:bodyPr wrap="none">
              <a:spAutoFit/>
            </a:bodyPr>
            <a:lstStyle/>
            <a:p>
              <a:pPr algn="ctr" defTabSz="932290" fontAlgn="base">
                <a:spcBef>
                  <a:spcPct val="0"/>
                </a:spcBef>
                <a:spcAft>
                  <a:spcPct val="0"/>
                </a:spcAft>
              </a:pPr>
              <a:r>
                <a:rPr lang="en-US" sz="1428" dirty="0">
                  <a:solidFill>
                    <a:schemeClr val="tx1">
                      <a:lumMod val="65000"/>
                      <a:lumOff val="35000"/>
                    </a:schemeClr>
                  </a:solidFill>
                  <a:ea typeface="Segoe UI" pitchFamily="34" charset="0"/>
                  <a:cs typeface="Segoe UI" pitchFamily="34" charset="0"/>
                </a:rPr>
                <a:t>Server Admin</a:t>
              </a:r>
            </a:p>
          </p:txBody>
        </p:sp>
      </p:grpSp>
      <p:grpSp>
        <p:nvGrpSpPr>
          <p:cNvPr id="47" name="Group 46"/>
          <p:cNvGrpSpPr/>
          <p:nvPr/>
        </p:nvGrpSpPr>
        <p:grpSpPr>
          <a:xfrm>
            <a:off x="8848466" y="3413009"/>
            <a:ext cx="2340617" cy="1555798"/>
            <a:chOff x="1284169" y="4385603"/>
            <a:chExt cx="2294931" cy="1525431"/>
          </a:xfrm>
        </p:grpSpPr>
        <p:grpSp>
          <p:nvGrpSpPr>
            <p:cNvPr id="48" name="Group 47"/>
            <p:cNvGrpSpPr>
              <a:grpSpLocks noChangeAspect="1"/>
            </p:cNvGrpSpPr>
            <p:nvPr/>
          </p:nvGrpSpPr>
          <p:grpSpPr>
            <a:xfrm>
              <a:off x="1535429" y="4385603"/>
              <a:ext cx="2018285" cy="1332000"/>
              <a:chOff x="4525986" y="2903649"/>
              <a:chExt cx="2194636" cy="1448386"/>
            </a:xfrm>
          </p:grpSpPr>
          <p:sp>
            <p:nvSpPr>
              <p:cNvPr id="50" name="Rectangle 49"/>
              <p:cNvSpPr/>
              <p:nvPr/>
            </p:nvSpPr>
            <p:spPr bwMode="auto">
              <a:xfrm>
                <a:off x="4525986" y="2903649"/>
                <a:ext cx="2006863" cy="1327586"/>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6630" tIns="46630" rIns="46630" bIns="46630" numCol="1" spcCol="0" rtlCol="0" fromWordArt="0" anchor="t" anchorCtr="0" forceAA="0" compatLnSpc="1">
                <a:prstTxWarp prst="textNoShape">
                  <a:avLst/>
                </a:prstTxWarp>
                <a:noAutofit/>
              </a:bodyPr>
              <a:lstStyle/>
              <a:p>
                <a:pPr defTabSz="932290" fontAlgn="base">
                  <a:spcBef>
                    <a:spcPct val="0"/>
                  </a:spcBef>
                  <a:spcAft>
                    <a:spcPct val="0"/>
                  </a:spcAft>
                </a:pPr>
                <a:r>
                  <a:rPr lang="en-US" sz="1428" dirty="0">
                    <a:solidFill>
                      <a:schemeClr val="tx1">
                        <a:lumMod val="65000"/>
                        <a:lumOff val="35000"/>
                      </a:schemeClr>
                    </a:solidFill>
                    <a:ea typeface="Segoe UI" pitchFamily="34" charset="0"/>
                    <a:cs typeface="Segoe UI" pitchFamily="34" charset="0"/>
                  </a:rPr>
                  <a:t>Provider hosted </a:t>
                </a:r>
                <a:br>
                  <a:rPr lang="en-US" sz="1428" dirty="0">
                    <a:solidFill>
                      <a:schemeClr val="tx1">
                        <a:lumMod val="65000"/>
                        <a:lumOff val="35000"/>
                      </a:schemeClr>
                    </a:solidFill>
                    <a:ea typeface="Segoe UI" pitchFamily="34" charset="0"/>
                    <a:cs typeface="Segoe UI" pitchFamily="34" charset="0"/>
                  </a:rPr>
                </a:br>
                <a:r>
                  <a:rPr lang="en-US" sz="1428" dirty="0">
                    <a:solidFill>
                      <a:schemeClr val="tx1">
                        <a:lumMod val="65000"/>
                        <a:lumOff val="35000"/>
                      </a:schemeClr>
                    </a:solidFill>
                    <a:ea typeface="Segoe UI" pitchFamily="34" charset="0"/>
                    <a:cs typeface="Segoe UI" pitchFamily="34" charset="0"/>
                  </a:rPr>
                  <a:t>add-ins</a:t>
                </a:r>
              </a:p>
            </p:txBody>
          </p:sp>
          <p:pic>
            <p:nvPicPr>
              <p:cNvPr id="51" name="Picture 50"/>
              <p:cNvPicPr>
                <a:picLocks noChangeAspect="1"/>
              </p:cNvPicPr>
              <p:nvPr/>
            </p:nvPicPr>
            <p:blipFill>
              <a:blip r:embed="rId2"/>
              <a:stretch>
                <a:fillRect/>
              </a:stretch>
            </p:blipFill>
            <p:spPr>
              <a:xfrm>
                <a:off x="5273706" y="3298680"/>
                <a:ext cx="477423" cy="839046"/>
              </a:xfrm>
              <a:prstGeom prst="rect">
                <a:avLst/>
              </a:prstGeom>
            </p:spPr>
          </p:pic>
          <p:pic>
            <p:nvPicPr>
              <p:cNvPr id="52" name="Picture 51"/>
              <p:cNvPicPr>
                <a:picLocks noChangeAspect="1"/>
              </p:cNvPicPr>
              <p:nvPr/>
            </p:nvPicPr>
            <p:blipFill>
              <a:blip r:embed="rId2"/>
              <a:stretch>
                <a:fillRect/>
              </a:stretch>
            </p:blipFill>
            <p:spPr>
              <a:xfrm>
                <a:off x="5620962" y="3512989"/>
                <a:ext cx="477423" cy="839046"/>
              </a:xfrm>
              <a:prstGeom prst="rect">
                <a:avLst/>
              </a:prstGeom>
            </p:spPr>
          </p:pic>
          <p:grpSp>
            <p:nvGrpSpPr>
              <p:cNvPr id="53" name="Group 52"/>
              <p:cNvGrpSpPr/>
              <p:nvPr/>
            </p:nvGrpSpPr>
            <p:grpSpPr>
              <a:xfrm>
                <a:off x="5959262" y="3306353"/>
                <a:ext cx="761360" cy="895854"/>
                <a:chOff x="5959262" y="3306353"/>
                <a:chExt cx="761360" cy="895854"/>
              </a:xfrm>
            </p:grpSpPr>
            <p:pic>
              <p:nvPicPr>
                <p:cNvPr id="54" name="Picture 53"/>
                <p:cNvPicPr>
                  <a:picLocks noChangeAspect="1"/>
                </p:cNvPicPr>
                <p:nvPr/>
              </p:nvPicPr>
              <p:blipFill>
                <a:blip r:embed="rId2"/>
                <a:stretch>
                  <a:fillRect/>
                </a:stretch>
              </p:blipFill>
              <p:spPr>
                <a:xfrm>
                  <a:off x="5959262" y="3306353"/>
                  <a:ext cx="477423" cy="839046"/>
                </a:xfrm>
                <a:prstGeom prst="rect">
                  <a:avLst/>
                </a:prstGeom>
              </p:spPr>
            </p:pic>
            <p:pic>
              <p:nvPicPr>
                <p:cNvPr id="55" name="Picture 54"/>
                <p:cNvPicPr>
                  <a:picLocks noChangeAspect="1"/>
                </p:cNvPicPr>
                <p:nvPr/>
              </p:nvPicPr>
              <p:blipFill>
                <a:blip r:embed="rId13"/>
                <a:stretch>
                  <a:fillRect/>
                </a:stretch>
              </p:blipFill>
              <p:spPr>
                <a:xfrm>
                  <a:off x="6164422" y="3763727"/>
                  <a:ext cx="556200" cy="438480"/>
                </a:xfrm>
                <a:prstGeom prst="rect">
                  <a:avLst/>
                </a:prstGeom>
              </p:spPr>
            </p:pic>
          </p:grpSp>
        </p:grpSp>
        <p:sp>
          <p:nvSpPr>
            <p:cNvPr id="49" name="Rectangle 48"/>
            <p:cNvSpPr/>
            <p:nvPr/>
          </p:nvSpPr>
          <p:spPr>
            <a:xfrm>
              <a:off x="1284169" y="5646025"/>
              <a:ext cx="2294931" cy="265009"/>
            </a:xfrm>
            <a:prstGeom prst="rect">
              <a:avLst/>
            </a:prstGeom>
          </p:spPr>
          <p:txBody>
            <a:bodyPr wrap="square">
              <a:spAutoFit/>
            </a:bodyPr>
            <a:lstStyle/>
            <a:p>
              <a:pPr algn="ctr" defTabSz="932290" fontAlgn="base">
                <a:spcBef>
                  <a:spcPct val="0"/>
                </a:spcBef>
                <a:spcAft>
                  <a:spcPct val="0"/>
                </a:spcAft>
              </a:pPr>
              <a:r>
                <a:rPr lang="en-US" sz="1122" i="1" dirty="0">
                  <a:solidFill>
                    <a:schemeClr val="tx1">
                      <a:lumMod val="65000"/>
                      <a:lumOff val="35000"/>
                    </a:schemeClr>
                  </a:solidFill>
                  <a:ea typeface="Segoe UI" pitchFamily="34" charset="0"/>
                  <a:cs typeface="Segoe UI" pitchFamily="34" charset="0"/>
                </a:rPr>
                <a:t>spapp_appnane.contoso.com</a:t>
              </a:r>
            </a:p>
          </p:txBody>
        </p:sp>
      </p:grpSp>
      <p:cxnSp>
        <p:nvCxnSpPr>
          <p:cNvPr id="60" name="Straight Arrow Connector 59"/>
          <p:cNvCxnSpPr/>
          <p:nvPr/>
        </p:nvCxnSpPr>
        <p:spPr>
          <a:xfrm>
            <a:off x="7522467" y="2325251"/>
            <a:ext cx="1663807" cy="954478"/>
          </a:xfrm>
          <a:prstGeom prst="straightConnector1">
            <a:avLst/>
          </a:prstGeom>
          <a:ln w="28575">
            <a:solidFill>
              <a:schemeClr val="accent1"/>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63" name="Straight Arrow Connector 62"/>
          <p:cNvCxnSpPr/>
          <p:nvPr/>
        </p:nvCxnSpPr>
        <p:spPr>
          <a:xfrm>
            <a:off x="2129648" y="3983878"/>
            <a:ext cx="1280346" cy="0"/>
          </a:xfrm>
          <a:prstGeom prst="straightConnector1">
            <a:avLst/>
          </a:prstGeom>
          <a:ln w="28575">
            <a:solidFill>
              <a:schemeClr val="accent1"/>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67" name="Straight Arrow Connector 66"/>
          <p:cNvCxnSpPr/>
          <p:nvPr/>
        </p:nvCxnSpPr>
        <p:spPr>
          <a:xfrm flipV="1">
            <a:off x="7949517" y="5031473"/>
            <a:ext cx="1856536" cy="708543"/>
          </a:xfrm>
          <a:prstGeom prst="straightConnector1">
            <a:avLst/>
          </a:prstGeom>
          <a:ln w="28575">
            <a:solidFill>
              <a:schemeClr val="tx1">
                <a:lumMod val="65000"/>
                <a:lumOff val="35000"/>
              </a:schemeClr>
            </a:solidFill>
            <a:prstDash val="solid"/>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70" name="Straight Arrow Connector 69"/>
          <p:cNvCxnSpPr/>
          <p:nvPr/>
        </p:nvCxnSpPr>
        <p:spPr>
          <a:xfrm flipH="1" flipV="1">
            <a:off x="4676222" y="4944815"/>
            <a:ext cx="1759216" cy="620562"/>
          </a:xfrm>
          <a:prstGeom prst="straightConnector1">
            <a:avLst/>
          </a:prstGeom>
          <a:ln w="28575">
            <a:solidFill>
              <a:schemeClr val="tx1">
                <a:lumMod val="65000"/>
                <a:lumOff val="35000"/>
              </a:schemeClr>
            </a:solidFill>
            <a:prstDash val="solid"/>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75" name="Straight Arrow Connector 74"/>
          <p:cNvCxnSpPr/>
          <p:nvPr/>
        </p:nvCxnSpPr>
        <p:spPr>
          <a:xfrm flipH="1" flipV="1">
            <a:off x="5335827" y="3939885"/>
            <a:ext cx="3579760" cy="485"/>
          </a:xfrm>
          <a:prstGeom prst="straightConnector1">
            <a:avLst/>
          </a:prstGeom>
          <a:ln w="28575">
            <a:solidFill>
              <a:schemeClr val="accent1"/>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79" name="Straight Arrow Connector 78"/>
          <p:cNvCxnSpPr/>
          <p:nvPr/>
        </p:nvCxnSpPr>
        <p:spPr>
          <a:xfrm flipH="1" flipV="1">
            <a:off x="5314532" y="4449232"/>
            <a:ext cx="3611763" cy="17868"/>
          </a:xfrm>
          <a:prstGeom prst="straightConnector1">
            <a:avLst/>
          </a:prstGeom>
          <a:ln w="28575">
            <a:solidFill>
              <a:schemeClr val="accent1"/>
            </a:solidFill>
            <a:prstDash val="sysDash"/>
            <a:headEnd type="stealth" w="lg" len="lg"/>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grpSp>
        <p:nvGrpSpPr>
          <p:cNvPr id="80" name="Group 79"/>
          <p:cNvGrpSpPr/>
          <p:nvPr/>
        </p:nvGrpSpPr>
        <p:grpSpPr>
          <a:xfrm>
            <a:off x="6042542" y="4386930"/>
            <a:ext cx="324451" cy="367167"/>
            <a:chOff x="8053996" y="2704874"/>
            <a:chExt cx="318118" cy="360000"/>
          </a:xfrm>
        </p:grpSpPr>
        <p:sp>
          <p:nvSpPr>
            <p:cNvPr id="81" name="Rectangle 80"/>
            <p:cNvSpPr/>
            <p:nvPr/>
          </p:nvSpPr>
          <p:spPr bwMode="auto">
            <a:xfrm>
              <a:off x="8083550" y="2751755"/>
              <a:ext cx="190500" cy="264941"/>
            </a:xfrm>
            <a:prstGeom prst="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fi-FI" sz="2244" dirty="0">
                <a:gradFill>
                  <a:gsLst>
                    <a:gs pos="0">
                      <a:srgbClr val="FFFFFF"/>
                    </a:gs>
                    <a:gs pos="100000">
                      <a:srgbClr val="FFFFFF"/>
                    </a:gs>
                  </a:gsLst>
                  <a:lin ang="5400000" scaled="0"/>
                </a:gradFill>
                <a:ea typeface="Segoe UI" pitchFamily="34" charset="0"/>
                <a:cs typeface="Segoe UI" pitchFamily="34" charset="0"/>
              </a:endParaRPr>
            </a:p>
          </p:txBody>
        </p:sp>
        <p:pic>
          <p:nvPicPr>
            <p:cNvPr id="82" name="Picture 81"/>
            <p:cNvPicPr>
              <a:picLocks noChangeAspect="1"/>
            </p:cNvPicPr>
            <p:nvPr/>
          </p:nvPicPr>
          <p:blipFill>
            <a:blip r:embed="rId14"/>
            <a:stretch>
              <a:fillRect/>
            </a:stretch>
          </p:blipFill>
          <p:spPr>
            <a:xfrm>
              <a:off x="8053996" y="2704874"/>
              <a:ext cx="318118" cy="360000"/>
            </a:xfrm>
            <a:prstGeom prst="rect">
              <a:avLst/>
            </a:prstGeom>
          </p:spPr>
        </p:pic>
      </p:grpSp>
      <p:grpSp>
        <p:nvGrpSpPr>
          <p:cNvPr id="83" name="Group 82"/>
          <p:cNvGrpSpPr/>
          <p:nvPr/>
        </p:nvGrpSpPr>
        <p:grpSpPr>
          <a:xfrm>
            <a:off x="8274214" y="3800957"/>
            <a:ext cx="324451" cy="367167"/>
            <a:chOff x="8053996" y="2704874"/>
            <a:chExt cx="318118" cy="360000"/>
          </a:xfrm>
        </p:grpSpPr>
        <p:sp>
          <p:nvSpPr>
            <p:cNvPr id="84" name="Rectangle 83"/>
            <p:cNvSpPr/>
            <p:nvPr/>
          </p:nvSpPr>
          <p:spPr bwMode="auto">
            <a:xfrm>
              <a:off x="8083550" y="2751755"/>
              <a:ext cx="190500" cy="264941"/>
            </a:xfrm>
            <a:prstGeom prst="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fi-FI" sz="2244" dirty="0">
                <a:gradFill>
                  <a:gsLst>
                    <a:gs pos="0">
                      <a:srgbClr val="FFFFFF"/>
                    </a:gs>
                    <a:gs pos="100000">
                      <a:srgbClr val="FFFFFF"/>
                    </a:gs>
                  </a:gsLst>
                  <a:lin ang="5400000" scaled="0"/>
                </a:gradFill>
                <a:ea typeface="Segoe UI" pitchFamily="34" charset="0"/>
                <a:cs typeface="Segoe UI" pitchFamily="34" charset="0"/>
              </a:endParaRPr>
            </a:p>
          </p:txBody>
        </p:sp>
        <p:pic>
          <p:nvPicPr>
            <p:cNvPr id="85" name="Picture 84"/>
            <p:cNvPicPr>
              <a:picLocks noChangeAspect="1"/>
            </p:cNvPicPr>
            <p:nvPr/>
          </p:nvPicPr>
          <p:blipFill>
            <a:blip r:embed="rId14"/>
            <a:stretch>
              <a:fillRect/>
            </a:stretch>
          </p:blipFill>
          <p:spPr>
            <a:xfrm>
              <a:off x="8053996" y="2704874"/>
              <a:ext cx="318118" cy="360000"/>
            </a:xfrm>
            <a:prstGeom prst="rect">
              <a:avLst/>
            </a:prstGeom>
          </p:spPr>
        </p:pic>
      </p:grpSp>
      <p:sp>
        <p:nvSpPr>
          <p:cNvPr id="91" name="Rectangle 90"/>
          <p:cNvSpPr/>
          <p:nvPr/>
        </p:nvSpPr>
        <p:spPr>
          <a:xfrm>
            <a:off x="8272341" y="2418243"/>
            <a:ext cx="1516712" cy="542399"/>
          </a:xfrm>
          <a:prstGeom prst="rect">
            <a:avLst/>
          </a:prstGeom>
        </p:spPr>
        <p:txBody>
          <a:bodyPr wrap="square">
            <a:spAutoFit/>
          </a:bodyPr>
          <a:lstStyle/>
          <a:p>
            <a:pPr algn="ctr" defTabSz="932290" fontAlgn="base">
              <a:spcBef>
                <a:spcPct val="0"/>
              </a:spcBef>
              <a:spcAft>
                <a:spcPct val="0"/>
              </a:spcAft>
            </a:pPr>
            <a:r>
              <a:rPr lang="en-US" sz="1428" dirty="0">
                <a:solidFill>
                  <a:schemeClr val="tx1">
                    <a:lumMod val="65000"/>
                    <a:lumOff val="35000"/>
                  </a:schemeClr>
                </a:solidFill>
                <a:ea typeface="Segoe UI" pitchFamily="34" charset="0"/>
                <a:cs typeface="Segoe UI" pitchFamily="34" charset="0"/>
              </a:rPr>
              <a:t>Configuration of certificate</a:t>
            </a:r>
          </a:p>
        </p:txBody>
      </p:sp>
      <p:sp>
        <p:nvSpPr>
          <p:cNvPr id="92" name="Rectangle 91"/>
          <p:cNvSpPr/>
          <p:nvPr/>
        </p:nvSpPr>
        <p:spPr>
          <a:xfrm>
            <a:off x="2116777" y="3529944"/>
            <a:ext cx="1191003" cy="478442"/>
          </a:xfrm>
          <a:prstGeom prst="rect">
            <a:avLst/>
          </a:prstGeom>
        </p:spPr>
        <p:txBody>
          <a:bodyPr wrap="square">
            <a:spAutoFit/>
          </a:bodyPr>
          <a:lstStyle/>
          <a:p>
            <a:pPr algn="ctr" defTabSz="932290" fontAlgn="base">
              <a:spcBef>
                <a:spcPct val="0"/>
              </a:spcBef>
              <a:spcAft>
                <a:spcPct val="0"/>
              </a:spcAft>
            </a:pPr>
            <a:r>
              <a:rPr lang="en-US" sz="1224" dirty="0">
                <a:solidFill>
                  <a:schemeClr val="tx1">
                    <a:lumMod val="65000"/>
                    <a:lumOff val="35000"/>
                  </a:schemeClr>
                </a:solidFill>
                <a:ea typeface="Segoe UI" pitchFamily="34" charset="0"/>
                <a:cs typeface="Segoe UI" pitchFamily="34" charset="0"/>
              </a:rPr>
              <a:t>Approve and publish apps</a:t>
            </a:r>
          </a:p>
        </p:txBody>
      </p:sp>
      <p:grpSp>
        <p:nvGrpSpPr>
          <p:cNvPr id="106" name="Group 105"/>
          <p:cNvGrpSpPr/>
          <p:nvPr/>
        </p:nvGrpSpPr>
        <p:grpSpPr>
          <a:xfrm>
            <a:off x="8174119" y="2810135"/>
            <a:ext cx="524641" cy="524641"/>
            <a:chOff x="492" y="17985"/>
            <a:chExt cx="524853" cy="524853"/>
          </a:xfrm>
        </p:grpSpPr>
        <p:sp>
          <p:nvSpPr>
            <p:cNvPr id="107" name="Oval 106"/>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08"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378">
                <a:lnSpc>
                  <a:spcPct val="90000"/>
                </a:lnSpc>
                <a:spcBef>
                  <a:spcPct val="0"/>
                </a:spcBef>
                <a:spcAft>
                  <a:spcPct val="35000"/>
                </a:spcAft>
              </a:pPr>
              <a:r>
                <a:rPr lang="en-US" sz="2399" dirty="0"/>
                <a:t>2</a:t>
              </a:r>
            </a:p>
          </p:txBody>
        </p:sp>
      </p:grpSp>
      <p:grpSp>
        <p:nvGrpSpPr>
          <p:cNvPr id="109" name="Group 108"/>
          <p:cNvGrpSpPr/>
          <p:nvPr/>
        </p:nvGrpSpPr>
        <p:grpSpPr>
          <a:xfrm>
            <a:off x="5662929" y="3498138"/>
            <a:ext cx="524641" cy="524641"/>
            <a:chOff x="492" y="17985"/>
            <a:chExt cx="524853" cy="524853"/>
          </a:xfrm>
        </p:grpSpPr>
        <p:sp>
          <p:nvSpPr>
            <p:cNvPr id="110" name="Oval 109"/>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11"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378">
                <a:lnSpc>
                  <a:spcPct val="90000"/>
                </a:lnSpc>
                <a:spcBef>
                  <a:spcPct val="0"/>
                </a:spcBef>
                <a:spcAft>
                  <a:spcPct val="35000"/>
                </a:spcAft>
              </a:pPr>
              <a:r>
                <a:rPr lang="en-US" sz="2399" dirty="0"/>
                <a:t>7</a:t>
              </a:r>
            </a:p>
          </p:txBody>
        </p:sp>
      </p:grpSp>
      <p:grpSp>
        <p:nvGrpSpPr>
          <p:cNvPr id="112" name="Group 111"/>
          <p:cNvGrpSpPr/>
          <p:nvPr/>
        </p:nvGrpSpPr>
        <p:grpSpPr>
          <a:xfrm>
            <a:off x="8177871" y="4375243"/>
            <a:ext cx="524641" cy="524641"/>
            <a:chOff x="492" y="17985"/>
            <a:chExt cx="524853" cy="524853"/>
          </a:xfrm>
        </p:grpSpPr>
        <p:sp>
          <p:nvSpPr>
            <p:cNvPr id="113" name="Oval 112"/>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14"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378">
                <a:lnSpc>
                  <a:spcPct val="90000"/>
                </a:lnSpc>
                <a:spcBef>
                  <a:spcPct val="0"/>
                </a:spcBef>
                <a:spcAft>
                  <a:spcPct val="35000"/>
                </a:spcAft>
              </a:pPr>
              <a:r>
                <a:rPr lang="en-US" sz="2399" dirty="0"/>
                <a:t>6</a:t>
              </a:r>
            </a:p>
          </p:txBody>
        </p:sp>
      </p:grpSp>
      <p:grpSp>
        <p:nvGrpSpPr>
          <p:cNvPr id="115" name="Group 114"/>
          <p:cNvGrpSpPr/>
          <p:nvPr/>
        </p:nvGrpSpPr>
        <p:grpSpPr>
          <a:xfrm>
            <a:off x="5052211" y="5140373"/>
            <a:ext cx="524641" cy="524641"/>
            <a:chOff x="492" y="17985"/>
            <a:chExt cx="524853" cy="524853"/>
          </a:xfrm>
        </p:grpSpPr>
        <p:sp>
          <p:nvSpPr>
            <p:cNvPr id="116" name="Oval 115"/>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17"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378">
                <a:lnSpc>
                  <a:spcPct val="90000"/>
                </a:lnSpc>
                <a:spcBef>
                  <a:spcPct val="0"/>
                </a:spcBef>
                <a:spcAft>
                  <a:spcPct val="35000"/>
                </a:spcAft>
              </a:pPr>
              <a:r>
                <a:rPr lang="en-US" sz="2399" dirty="0"/>
                <a:t>4</a:t>
              </a:r>
            </a:p>
          </p:txBody>
        </p:sp>
      </p:grpSp>
      <p:grpSp>
        <p:nvGrpSpPr>
          <p:cNvPr id="121" name="Group 120"/>
          <p:cNvGrpSpPr/>
          <p:nvPr/>
        </p:nvGrpSpPr>
        <p:grpSpPr>
          <a:xfrm>
            <a:off x="8706557" y="5281620"/>
            <a:ext cx="524641" cy="524641"/>
            <a:chOff x="492" y="17985"/>
            <a:chExt cx="524853" cy="524853"/>
          </a:xfrm>
        </p:grpSpPr>
        <p:sp>
          <p:nvSpPr>
            <p:cNvPr id="122" name="Oval 121"/>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23"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378">
                <a:lnSpc>
                  <a:spcPct val="90000"/>
                </a:lnSpc>
                <a:spcBef>
                  <a:spcPct val="0"/>
                </a:spcBef>
                <a:spcAft>
                  <a:spcPct val="35000"/>
                </a:spcAft>
              </a:pPr>
              <a:r>
                <a:rPr lang="en-US" sz="2399" dirty="0"/>
                <a:t>5</a:t>
              </a:r>
            </a:p>
          </p:txBody>
        </p:sp>
      </p:grpSp>
      <p:grpSp>
        <p:nvGrpSpPr>
          <p:cNvPr id="124" name="Group 123"/>
          <p:cNvGrpSpPr/>
          <p:nvPr/>
        </p:nvGrpSpPr>
        <p:grpSpPr>
          <a:xfrm>
            <a:off x="2519015" y="3931531"/>
            <a:ext cx="524641" cy="524641"/>
            <a:chOff x="492" y="17985"/>
            <a:chExt cx="524853" cy="524853"/>
          </a:xfrm>
        </p:grpSpPr>
        <p:sp>
          <p:nvSpPr>
            <p:cNvPr id="125" name="Oval 124"/>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26"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378">
                <a:lnSpc>
                  <a:spcPct val="90000"/>
                </a:lnSpc>
                <a:spcBef>
                  <a:spcPct val="0"/>
                </a:spcBef>
                <a:spcAft>
                  <a:spcPct val="35000"/>
                </a:spcAft>
              </a:pPr>
              <a:r>
                <a:rPr lang="en-US" sz="2399" dirty="0"/>
                <a:t>3</a:t>
              </a:r>
            </a:p>
          </p:txBody>
        </p:sp>
      </p:grpSp>
      <p:grpSp>
        <p:nvGrpSpPr>
          <p:cNvPr id="127" name="Group 126"/>
          <p:cNvGrpSpPr/>
          <p:nvPr/>
        </p:nvGrpSpPr>
        <p:grpSpPr>
          <a:xfrm>
            <a:off x="5845379" y="2351240"/>
            <a:ext cx="324451" cy="367167"/>
            <a:chOff x="8053996" y="2704874"/>
            <a:chExt cx="318118" cy="360000"/>
          </a:xfrm>
        </p:grpSpPr>
        <p:sp>
          <p:nvSpPr>
            <p:cNvPr id="128" name="Rectangle 127"/>
            <p:cNvSpPr/>
            <p:nvPr/>
          </p:nvSpPr>
          <p:spPr bwMode="auto">
            <a:xfrm>
              <a:off x="8083550" y="2751755"/>
              <a:ext cx="190500" cy="264941"/>
            </a:xfrm>
            <a:prstGeom prst="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fi-FI" sz="2244" dirty="0">
                <a:gradFill>
                  <a:gsLst>
                    <a:gs pos="0">
                      <a:srgbClr val="FFFFFF"/>
                    </a:gs>
                    <a:gs pos="100000">
                      <a:srgbClr val="FFFFFF"/>
                    </a:gs>
                  </a:gsLst>
                  <a:lin ang="5400000" scaled="0"/>
                </a:gradFill>
                <a:ea typeface="Segoe UI" pitchFamily="34" charset="0"/>
                <a:cs typeface="Segoe UI" pitchFamily="34" charset="0"/>
              </a:endParaRPr>
            </a:p>
          </p:txBody>
        </p:sp>
        <p:pic>
          <p:nvPicPr>
            <p:cNvPr id="129" name="Picture 128"/>
            <p:cNvPicPr>
              <a:picLocks noChangeAspect="1"/>
            </p:cNvPicPr>
            <p:nvPr/>
          </p:nvPicPr>
          <p:blipFill>
            <a:blip r:embed="rId14"/>
            <a:stretch>
              <a:fillRect/>
            </a:stretch>
          </p:blipFill>
          <p:spPr>
            <a:xfrm>
              <a:off x="8053996" y="2704874"/>
              <a:ext cx="318118" cy="360000"/>
            </a:xfrm>
            <a:prstGeom prst="rect">
              <a:avLst/>
            </a:prstGeom>
          </p:spPr>
        </p:pic>
      </p:grpSp>
      <p:sp>
        <p:nvSpPr>
          <p:cNvPr id="130" name="Rectangle 129"/>
          <p:cNvSpPr/>
          <p:nvPr/>
        </p:nvSpPr>
        <p:spPr>
          <a:xfrm>
            <a:off x="6344720" y="3457348"/>
            <a:ext cx="1516712" cy="542399"/>
          </a:xfrm>
          <a:prstGeom prst="rect">
            <a:avLst/>
          </a:prstGeom>
        </p:spPr>
        <p:txBody>
          <a:bodyPr wrap="square">
            <a:spAutoFit/>
          </a:bodyPr>
          <a:lstStyle/>
          <a:p>
            <a:pPr algn="ctr" defTabSz="932290" fontAlgn="base">
              <a:spcBef>
                <a:spcPct val="0"/>
              </a:spcBef>
              <a:spcAft>
                <a:spcPct val="0"/>
              </a:spcAft>
            </a:pPr>
            <a:r>
              <a:rPr lang="en-US" sz="1428" dirty="0">
                <a:solidFill>
                  <a:schemeClr val="tx1">
                    <a:lumMod val="65000"/>
                    <a:lumOff val="35000"/>
                  </a:schemeClr>
                </a:solidFill>
                <a:ea typeface="Segoe UI" pitchFamily="34" charset="0"/>
                <a:cs typeface="Segoe UI" pitchFamily="34" charset="0"/>
              </a:rPr>
              <a:t>Remote connectivity</a:t>
            </a:r>
          </a:p>
        </p:txBody>
      </p:sp>
      <p:sp>
        <p:nvSpPr>
          <p:cNvPr id="131" name="Rectangle 130"/>
          <p:cNvSpPr/>
          <p:nvPr/>
        </p:nvSpPr>
        <p:spPr>
          <a:xfrm>
            <a:off x="6432804" y="4466090"/>
            <a:ext cx="1516712" cy="542399"/>
          </a:xfrm>
          <a:prstGeom prst="rect">
            <a:avLst/>
          </a:prstGeom>
        </p:spPr>
        <p:txBody>
          <a:bodyPr wrap="square">
            <a:spAutoFit/>
          </a:bodyPr>
          <a:lstStyle/>
          <a:p>
            <a:pPr algn="ctr" defTabSz="932290" fontAlgn="base">
              <a:spcBef>
                <a:spcPct val="0"/>
              </a:spcBef>
              <a:spcAft>
                <a:spcPct val="0"/>
              </a:spcAft>
            </a:pPr>
            <a:r>
              <a:rPr lang="en-US" sz="1428" dirty="0">
                <a:solidFill>
                  <a:schemeClr val="tx1">
                    <a:lumMod val="65000"/>
                    <a:lumOff val="35000"/>
                  </a:schemeClr>
                </a:solidFill>
                <a:ea typeface="Segoe UI" pitchFamily="34" charset="0"/>
                <a:cs typeface="Segoe UI" pitchFamily="34" charset="0"/>
              </a:rPr>
              <a:t>Verification of certificate</a:t>
            </a:r>
          </a:p>
        </p:txBody>
      </p:sp>
      <p:sp>
        <p:nvSpPr>
          <p:cNvPr id="86" name="Footer Placeholder 1"/>
          <p:cNvSpPr>
            <a:spLocks noGrp="1"/>
          </p:cNvSpPr>
          <p:nvPr>
            <p:ph type="ftr" sz="quarter" idx="10"/>
          </p:nvPr>
        </p:nvSpPr>
        <p:spPr>
          <a:xfrm>
            <a:off x="7964488" y="295272"/>
            <a:ext cx="4197350" cy="371475"/>
          </a:xfrm>
        </p:spPr>
        <p:txBody>
          <a:bodyPr/>
          <a:lstStyle/>
          <a:p>
            <a:pPr algn="r">
              <a:defRPr/>
            </a:pPr>
            <a:r>
              <a:rPr lang="en-US" sz="1400" b="1" dirty="0">
                <a:solidFill>
                  <a:schemeClr val="accent4"/>
                </a:solidFill>
                <a:latin typeface="+mn-lt"/>
                <a:ea typeface="Segoe UI Black" panose="020B0A02040204020203" pitchFamily="34" charset="0"/>
                <a:cs typeface="Segoe UI Black" panose="020B0A02040204020203" pitchFamily="34" charset="0"/>
              </a:rPr>
              <a:t>3</a:t>
            </a:r>
            <a:r>
              <a:rPr lang="en-US" sz="1400" dirty="0">
                <a:gradFill>
                  <a:gsLst>
                    <a:gs pos="8367">
                      <a:srgbClr val="000000"/>
                    </a:gs>
                    <a:gs pos="31000">
                      <a:srgbClr val="000000"/>
                    </a:gs>
                  </a:gsLst>
                  <a:lin ang="5400000" scaled="0"/>
                </a:gradFill>
                <a:latin typeface="+mn-lt"/>
              </a:rPr>
              <a:t> Configuring S2S authentication</a:t>
            </a:r>
          </a:p>
          <a:p>
            <a:pPr algn="r"/>
            <a:endParaRPr lang="en-US" dirty="0">
              <a:latin typeface="+mn-lt"/>
            </a:endParaRPr>
          </a:p>
        </p:txBody>
      </p:sp>
    </p:spTree>
    <p:extLst>
      <p:ext uri="{BB962C8B-B14F-4D97-AF65-F5344CB8AC3E}">
        <p14:creationId xmlns:p14="http://schemas.microsoft.com/office/powerpoint/2010/main" val="164045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1000"/>
                                        <p:tgtEl>
                                          <p:spTgt spid="37"/>
                                        </p:tgtEl>
                                      </p:cBhvr>
                                    </p:animEffect>
                                    <p:anim calcmode="lin" valueType="num">
                                      <p:cBhvr>
                                        <p:cTn id="8" dur="1000" fill="hold"/>
                                        <p:tgtEl>
                                          <p:spTgt spid="37"/>
                                        </p:tgtEl>
                                        <p:attrNameLst>
                                          <p:attrName>ppt_x</p:attrName>
                                        </p:attrNameLst>
                                      </p:cBhvr>
                                      <p:tavLst>
                                        <p:tav tm="0">
                                          <p:val>
                                            <p:strVal val="#ppt_x"/>
                                          </p:val>
                                        </p:tav>
                                        <p:tav tm="100000">
                                          <p:val>
                                            <p:strVal val="#ppt_x"/>
                                          </p:val>
                                        </p:tav>
                                      </p:tavLst>
                                    </p:anim>
                                    <p:anim calcmode="lin" valueType="num">
                                      <p:cBhvr>
                                        <p:cTn id="9"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2"/>
                                        </p:tgtEl>
                                        <p:attrNameLst>
                                          <p:attrName>style.visibility</p:attrName>
                                        </p:attrNameLst>
                                      </p:cBhvr>
                                      <p:to>
                                        <p:strVal val="visible"/>
                                      </p:to>
                                    </p:set>
                                    <p:animEffect transition="in" filter="fade">
                                      <p:cBhvr>
                                        <p:cTn id="14" dur="1000"/>
                                        <p:tgtEl>
                                          <p:spTgt spid="42"/>
                                        </p:tgtEl>
                                      </p:cBhvr>
                                    </p:animEffect>
                                    <p:anim calcmode="lin" valueType="num">
                                      <p:cBhvr>
                                        <p:cTn id="15" dur="1000" fill="hold"/>
                                        <p:tgtEl>
                                          <p:spTgt spid="42"/>
                                        </p:tgtEl>
                                        <p:attrNameLst>
                                          <p:attrName>ppt_x</p:attrName>
                                        </p:attrNameLst>
                                      </p:cBhvr>
                                      <p:tavLst>
                                        <p:tav tm="0">
                                          <p:val>
                                            <p:strVal val="#ppt_x"/>
                                          </p:val>
                                        </p:tav>
                                        <p:tav tm="100000">
                                          <p:val>
                                            <p:strVal val="#ppt_x"/>
                                          </p:val>
                                        </p:tav>
                                      </p:tavLst>
                                    </p:anim>
                                    <p:anim calcmode="lin" valueType="num">
                                      <p:cBhvr>
                                        <p:cTn id="16" dur="1000" fill="hold"/>
                                        <p:tgtEl>
                                          <p:spTgt spid="42"/>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60"/>
                                        </p:tgtEl>
                                        <p:attrNameLst>
                                          <p:attrName>style.visibility</p:attrName>
                                        </p:attrNameLst>
                                      </p:cBhvr>
                                      <p:to>
                                        <p:strVal val="visible"/>
                                      </p:to>
                                    </p:set>
                                    <p:animEffect transition="in" filter="fade">
                                      <p:cBhvr>
                                        <p:cTn id="19" dur="1000"/>
                                        <p:tgtEl>
                                          <p:spTgt spid="60"/>
                                        </p:tgtEl>
                                      </p:cBhvr>
                                    </p:animEffect>
                                    <p:anim calcmode="lin" valueType="num">
                                      <p:cBhvr>
                                        <p:cTn id="20" dur="1000" fill="hold"/>
                                        <p:tgtEl>
                                          <p:spTgt spid="60"/>
                                        </p:tgtEl>
                                        <p:attrNameLst>
                                          <p:attrName>ppt_x</p:attrName>
                                        </p:attrNameLst>
                                      </p:cBhvr>
                                      <p:tavLst>
                                        <p:tav tm="0">
                                          <p:val>
                                            <p:strVal val="#ppt_x"/>
                                          </p:val>
                                        </p:tav>
                                        <p:tav tm="100000">
                                          <p:val>
                                            <p:strVal val="#ppt_x"/>
                                          </p:val>
                                        </p:tav>
                                      </p:tavLst>
                                    </p:anim>
                                    <p:anim calcmode="lin" valueType="num">
                                      <p:cBhvr>
                                        <p:cTn id="21" dur="1000" fill="hold"/>
                                        <p:tgtEl>
                                          <p:spTgt spid="60"/>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63"/>
                                        </p:tgtEl>
                                        <p:attrNameLst>
                                          <p:attrName>style.visibility</p:attrName>
                                        </p:attrNameLst>
                                      </p:cBhvr>
                                      <p:to>
                                        <p:strVal val="visible"/>
                                      </p:to>
                                    </p:set>
                                    <p:animEffect transition="in" filter="fade">
                                      <p:cBhvr>
                                        <p:cTn id="24" dur="1000"/>
                                        <p:tgtEl>
                                          <p:spTgt spid="63"/>
                                        </p:tgtEl>
                                      </p:cBhvr>
                                    </p:animEffect>
                                    <p:anim calcmode="lin" valueType="num">
                                      <p:cBhvr>
                                        <p:cTn id="25" dur="1000" fill="hold"/>
                                        <p:tgtEl>
                                          <p:spTgt spid="63"/>
                                        </p:tgtEl>
                                        <p:attrNameLst>
                                          <p:attrName>ppt_x</p:attrName>
                                        </p:attrNameLst>
                                      </p:cBhvr>
                                      <p:tavLst>
                                        <p:tav tm="0">
                                          <p:val>
                                            <p:strVal val="#ppt_x"/>
                                          </p:val>
                                        </p:tav>
                                        <p:tav tm="100000">
                                          <p:val>
                                            <p:strVal val="#ppt_x"/>
                                          </p:val>
                                        </p:tav>
                                      </p:tavLst>
                                    </p:anim>
                                    <p:anim calcmode="lin" valueType="num">
                                      <p:cBhvr>
                                        <p:cTn id="26" dur="1000" fill="hold"/>
                                        <p:tgtEl>
                                          <p:spTgt spid="63"/>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67"/>
                                        </p:tgtEl>
                                        <p:attrNameLst>
                                          <p:attrName>style.visibility</p:attrName>
                                        </p:attrNameLst>
                                      </p:cBhvr>
                                      <p:to>
                                        <p:strVal val="visible"/>
                                      </p:to>
                                    </p:set>
                                    <p:animEffect transition="in" filter="fade">
                                      <p:cBhvr>
                                        <p:cTn id="29" dur="1000"/>
                                        <p:tgtEl>
                                          <p:spTgt spid="67"/>
                                        </p:tgtEl>
                                      </p:cBhvr>
                                    </p:animEffect>
                                    <p:anim calcmode="lin" valueType="num">
                                      <p:cBhvr>
                                        <p:cTn id="30" dur="1000" fill="hold"/>
                                        <p:tgtEl>
                                          <p:spTgt spid="67"/>
                                        </p:tgtEl>
                                        <p:attrNameLst>
                                          <p:attrName>ppt_x</p:attrName>
                                        </p:attrNameLst>
                                      </p:cBhvr>
                                      <p:tavLst>
                                        <p:tav tm="0">
                                          <p:val>
                                            <p:strVal val="#ppt_x"/>
                                          </p:val>
                                        </p:tav>
                                        <p:tav tm="100000">
                                          <p:val>
                                            <p:strVal val="#ppt_x"/>
                                          </p:val>
                                        </p:tav>
                                      </p:tavLst>
                                    </p:anim>
                                    <p:anim calcmode="lin" valueType="num">
                                      <p:cBhvr>
                                        <p:cTn id="31" dur="1000" fill="hold"/>
                                        <p:tgtEl>
                                          <p:spTgt spid="67"/>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70"/>
                                        </p:tgtEl>
                                        <p:attrNameLst>
                                          <p:attrName>style.visibility</p:attrName>
                                        </p:attrNameLst>
                                      </p:cBhvr>
                                      <p:to>
                                        <p:strVal val="visible"/>
                                      </p:to>
                                    </p:set>
                                    <p:animEffect transition="in" filter="fade">
                                      <p:cBhvr>
                                        <p:cTn id="34" dur="1000"/>
                                        <p:tgtEl>
                                          <p:spTgt spid="70"/>
                                        </p:tgtEl>
                                      </p:cBhvr>
                                    </p:animEffect>
                                    <p:anim calcmode="lin" valueType="num">
                                      <p:cBhvr>
                                        <p:cTn id="35" dur="1000" fill="hold"/>
                                        <p:tgtEl>
                                          <p:spTgt spid="70"/>
                                        </p:tgtEl>
                                        <p:attrNameLst>
                                          <p:attrName>ppt_x</p:attrName>
                                        </p:attrNameLst>
                                      </p:cBhvr>
                                      <p:tavLst>
                                        <p:tav tm="0">
                                          <p:val>
                                            <p:strVal val="#ppt_x"/>
                                          </p:val>
                                        </p:tav>
                                        <p:tav tm="100000">
                                          <p:val>
                                            <p:strVal val="#ppt_x"/>
                                          </p:val>
                                        </p:tav>
                                      </p:tavLst>
                                    </p:anim>
                                    <p:anim calcmode="lin" valueType="num">
                                      <p:cBhvr>
                                        <p:cTn id="36" dur="1000" fill="hold"/>
                                        <p:tgtEl>
                                          <p:spTgt spid="70"/>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75"/>
                                        </p:tgtEl>
                                        <p:attrNameLst>
                                          <p:attrName>style.visibility</p:attrName>
                                        </p:attrNameLst>
                                      </p:cBhvr>
                                      <p:to>
                                        <p:strVal val="visible"/>
                                      </p:to>
                                    </p:set>
                                    <p:animEffect transition="in" filter="fade">
                                      <p:cBhvr>
                                        <p:cTn id="39" dur="1000"/>
                                        <p:tgtEl>
                                          <p:spTgt spid="75"/>
                                        </p:tgtEl>
                                      </p:cBhvr>
                                    </p:animEffect>
                                    <p:anim calcmode="lin" valueType="num">
                                      <p:cBhvr>
                                        <p:cTn id="40" dur="1000" fill="hold"/>
                                        <p:tgtEl>
                                          <p:spTgt spid="75"/>
                                        </p:tgtEl>
                                        <p:attrNameLst>
                                          <p:attrName>ppt_x</p:attrName>
                                        </p:attrNameLst>
                                      </p:cBhvr>
                                      <p:tavLst>
                                        <p:tav tm="0">
                                          <p:val>
                                            <p:strVal val="#ppt_x"/>
                                          </p:val>
                                        </p:tav>
                                        <p:tav tm="100000">
                                          <p:val>
                                            <p:strVal val="#ppt_x"/>
                                          </p:val>
                                        </p:tav>
                                      </p:tavLst>
                                    </p:anim>
                                    <p:anim calcmode="lin" valueType="num">
                                      <p:cBhvr>
                                        <p:cTn id="41" dur="1000" fill="hold"/>
                                        <p:tgtEl>
                                          <p:spTgt spid="75"/>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79"/>
                                        </p:tgtEl>
                                        <p:attrNameLst>
                                          <p:attrName>style.visibility</p:attrName>
                                        </p:attrNameLst>
                                      </p:cBhvr>
                                      <p:to>
                                        <p:strVal val="visible"/>
                                      </p:to>
                                    </p:set>
                                    <p:animEffect transition="in" filter="fade">
                                      <p:cBhvr>
                                        <p:cTn id="44" dur="1000"/>
                                        <p:tgtEl>
                                          <p:spTgt spid="79"/>
                                        </p:tgtEl>
                                      </p:cBhvr>
                                    </p:animEffect>
                                    <p:anim calcmode="lin" valueType="num">
                                      <p:cBhvr>
                                        <p:cTn id="45" dur="1000" fill="hold"/>
                                        <p:tgtEl>
                                          <p:spTgt spid="79"/>
                                        </p:tgtEl>
                                        <p:attrNameLst>
                                          <p:attrName>ppt_x</p:attrName>
                                        </p:attrNameLst>
                                      </p:cBhvr>
                                      <p:tavLst>
                                        <p:tav tm="0">
                                          <p:val>
                                            <p:strVal val="#ppt_x"/>
                                          </p:val>
                                        </p:tav>
                                        <p:tav tm="100000">
                                          <p:val>
                                            <p:strVal val="#ppt_x"/>
                                          </p:val>
                                        </p:tav>
                                      </p:tavLst>
                                    </p:anim>
                                    <p:anim calcmode="lin" valueType="num">
                                      <p:cBhvr>
                                        <p:cTn id="46" dur="1000" fill="hold"/>
                                        <p:tgtEl>
                                          <p:spTgt spid="79"/>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42" presetClass="entr" presetSubtype="0" fill="hold" nodeType="clickEffect">
                                  <p:stCondLst>
                                    <p:cond delay="0"/>
                                  </p:stCondLst>
                                  <p:childTnLst>
                                    <p:set>
                                      <p:cBhvr>
                                        <p:cTn id="50" dur="1" fill="hold">
                                          <p:stCondLst>
                                            <p:cond delay="0"/>
                                          </p:stCondLst>
                                        </p:cTn>
                                        <p:tgtEl>
                                          <p:spTgt spid="106"/>
                                        </p:tgtEl>
                                        <p:attrNameLst>
                                          <p:attrName>style.visibility</p:attrName>
                                        </p:attrNameLst>
                                      </p:cBhvr>
                                      <p:to>
                                        <p:strVal val="visible"/>
                                      </p:to>
                                    </p:set>
                                    <p:animEffect transition="in" filter="fade">
                                      <p:cBhvr>
                                        <p:cTn id="51" dur="1000"/>
                                        <p:tgtEl>
                                          <p:spTgt spid="106"/>
                                        </p:tgtEl>
                                      </p:cBhvr>
                                    </p:animEffect>
                                    <p:anim calcmode="lin" valueType="num">
                                      <p:cBhvr>
                                        <p:cTn id="52" dur="1000" fill="hold"/>
                                        <p:tgtEl>
                                          <p:spTgt spid="106"/>
                                        </p:tgtEl>
                                        <p:attrNameLst>
                                          <p:attrName>ppt_x</p:attrName>
                                        </p:attrNameLst>
                                      </p:cBhvr>
                                      <p:tavLst>
                                        <p:tav tm="0">
                                          <p:val>
                                            <p:strVal val="#ppt_x"/>
                                          </p:val>
                                        </p:tav>
                                        <p:tav tm="100000">
                                          <p:val>
                                            <p:strVal val="#ppt_x"/>
                                          </p:val>
                                        </p:tav>
                                      </p:tavLst>
                                    </p:anim>
                                    <p:anim calcmode="lin" valueType="num">
                                      <p:cBhvr>
                                        <p:cTn id="53" dur="1000" fill="hold"/>
                                        <p:tgtEl>
                                          <p:spTgt spid="106"/>
                                        </p:tgtEl>
                                        <p:attrNameLst>
                                          <p:attrName>ppt_y</p:attrName>
                                        </p:attrNameLst>
                                      </p:cBhvr>
                                      <p:tavLst>
                                        <p:tav tm="0">
                                          <p:val>
                                            <p:strVal val="#ppt_y+.1"/>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42" presetClass="entr" presetSubtype="0" fill="hold" nodeType="clickEffect">
                                  <p:stCondLst>
                                    <p:cond delay="0"/>
                                  </p:stCondLst>
                                  <p:childTnLst>
                                    <p:set>
                                      <p:cBhvr>
                                        <p:cTn id="57" dur="1" fill="hold">
                                          <p:stCondLst>
                                            <p:cond delay="0"/>
                                          </p:stCondLst>
                                        </p:cTn>
                                        <p:tgtEl>
                                          <p:spTgt spid="109"/>
                                        </p:tgtEl>
                                        <p:attrNameLst>
                                          <p:attrName>style.visibility</p:attrName>
                                        </p:attrNameLst>
                                      </p:cBhvr>
                                      <p:to>
                                        <p:strVal val="visible"/>
                                      </p:to>
                                    </p:set>
                                    <p:animEffect transition="in" filter="fade">
                                      <p:cBhvr>
                                        <p:cTn id="58" dur="1000"/>
                                        <p:tgtEl>
                                          <p:spTgt spid="109"/>
                                        </p:tgtEl>
                                      </p:cBhvr>
                                    </p:animEffect>
                                    <p:anim calcmode="lin" valueType="num">
                                      <p:cBhvr>
                                        <p:cTn id="59" dur="1000" fill="hold"/>
                                        <p:tgtEl>
                                          <p:spTgt spid="109"/>
                                        </p:tgtEl>
                                        <p:attrNameLst>
                                          <p:attrName>ppt_x</p:attrName>
                                        </p:attrNameLst>
                                      </p:cBhvr>
                                      <p:tavLst>
                                        <p:tav tm="0">
                                          <p:val>
                                            <p:strVal val="#ppt_x"/>
                                          </p:val>
                                        </p:tav>
                                        <p:tav tm="100000">
                                          <p:val>
                                            <p:strVal val="#ppt_x"/>
                                          </p:val>
                                        </p:tav>
                                      </p:tavLst>
                                    </p:anim>
                                    <p:anim calcmode="lin" valueType="num">
                                      <p:cBhvr>
                                        <p:cTn id="60" dur="1000" fill="hold"/>
                                        <p:tgtEl>
                                          <p:spTgt spid="109"/>
                                        </p:tgtEl>
                                        <p:attrNameLst>
                                          <p:attrName>ppt_y</p:attrName>
                                        </p:attrNameLst>
                                      </p:cBhvr>
                                      <p:tavLst>
                                        <p:tav tm="0">
                                          <p:val>
                                            <p:strVal val="#ppt_y+.1"/>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42" presetClass="entr" presetSubtype="0" fill="hold" nodeType="clickEffect">
                                  <p:stCondLst>
                                    <p:cond delay="0"/>
                                  </p:stCondLst>
                                  <p:childTnLst>
                                    <p:set>
                                      <p:cBhvr>
                                        <p:cTn id="64" dur="1" fill="hold">
                                          <p:stCondLst>
                                            <p:cond delay="0"/>
                                          </p:stCondLst>
                                        </p:cTn>
                                        <p:tgtEl>
                                          <p:spTgt spid="112"/>
                                        </p:tgtEl>
                                        <p:attrNameLst>
                                          <p:attrName>style.visibility</p:attrName>
                                        </p:attrNameLst>
                                      </p:cBhvr>
                                      <p:to>
                                        <p:strVal val="visible"/>
                                      </p:to>
                                    </p:set>
                                    <p:animEffect transition="in" filter="fade">
                                      <p:cBhvr>
                                        <p:cTn id="65" dur="1000"/>
                                        <p:tgtEl>
                                          <p:spTgt spid="112"/>
                                        </p:tgtEl>
                                      </p:cBhvr>
                                    </p:animEffect>
                                    <p:anim calcmode="lin" valueType="num">
                                      <p:cBhvr>
                                        <p:cTn id="66" dur="1000" fill="hold"/>
                                        <p:tgtEl>
                                          <p:spTgt spid="112"/>
                                        </p:tgtEl>
                                        <p:attrNameLst>
                                          <p:attrName>ppt_x</p:attrName>
                                        </p:attrNameLst>
                                      </p:cBhvr>
                                      <p:tavLst>
                                        <p:tav tm="0">
                                          <p:val>
                                            <p:strVal val="#ppt_x"/>
                                          </p:val>
                                        </p:tav>
                                        <p:tav tm="100000">
                                          <p:val>
                                            <p:strVal val="#ppt_x"/>
                                          </p:val>
                                        </p:tav>
                                      </p:tavLst>
                                    </p:anim>
                                    <p:anim calcmode="lin" valueType="num">
                                      <p:cBhvr>
                                        <p:cTn id="67" dur="1000" fill="hold"/>
                                        <p:tgtEl>
                                          <p:spTgt spid="112"/>
                                        </p:tgtEl>
                                        <p:attrNameLst>
                                          <p:attrName>ppt_y</p:attrName>
                                        </p:attrNameLst>
                                      </p:cBhvr>
                                      <p:tavLst>
                                        <p:tav tm="0">
                                          <p:val>
                                            <p:strVal val="#ppt_y+.1"/>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42" presetClass="entr" presetSubtype="0" fill="hold" nodeType="clickEffect">
                                  <p:stCondLst>
                                    <p:cond delay="0"/>
                                  </p:stCondLst>
                                  <p:childTnLst>
                                    <p:set>
                                      <p:cBhvr>
                                        <p:cTn id="71" dur="1" fill="hold">
                                          <p:stCondLst>
                                            <p:cond delay="0"/>
                                          </p:stCondLst>
                                        </p:cTn>
                                        <p:tgtEl>
                                          <p:spTgt spid="115"/>
                                        </p:tgtEl>
                                        <p:attrNameLst>
                                          <p:attrName>style.visibility</p:attrName>
                                        </p:attrNameLst>
                                      </p:cBhvr>
                                      <p:to>
                                        <p:strVal val="visible"/>
                                      </p:to>
                                    </p:set>
                                    <p:animEffect transition="in" filter="fade">
                                      <p:cBhvr>
                                        <p:cTn id="72" dur="1000"/>
                                        <p:tgtEl>
                                          <p:spTgt spid="115"/>
                                        </p:tgtEl>
                                      </p:cBhvr>
                                    </p:animEffect>
                                    <p:anim calcmode="lin" valueType="num">
                                      <p:cBhvr>
                                        <p:cTn id="73" dur="1000" fill="hold"/>
                                        <p:tgtEl>
                                          <p:spTgt spid="115"/>
                                        </p:tgtEl>
                                        <p:attrNameLst>
                                          <p:attrName>ppt_x</p:attrName>
                                        </p:attrNameLst>
                                      </p:cBhvr>
                                      <p:tavLst>
                                        <p:tav tm="0">
                                          <p:val>
                                            <p:strVal val="#ppt_x"/>
                                          </p:val>
                                        </p:tav>
                                        <p:tav tm="100000">
                                          <p:val>
                                            <p:strVal val="#ppt_x"/>
                                          </p:val>
                                        </p:tav>
                                      </p:tavLst>
                                    </p:anim>
                                    <p:anim calcmode="lin" valueType="num">
                                      <p:cBhvr>
                                        <p:cTn id="74" dur="1000" fill="hold"/>
                                        <p:tgtEl>
                                          <p:spTgt spid="115"/>
                                        </p:tgtEl>
                                        <p:attrNameLst>
                                          <p:attrName>ppt_y</p:attrName>
                                        </p:attrNameLst>
                                      </p:cBhvr>
                                      <p:tavLst>
                                        <p:tav tm="0">
                                          <p:val>
                                            <p:strVal val="#ppt_y+.1"/>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42" presetClass="entr" presetSubtype="0" fill="hold" nodeType="clickEffect">
                                  <p:stCondLst>
                                    <p:cond delay="0"/>
                                  </p:stCondLst>
                                  <p:childTnLst>
                                    <p:set>
                                      <p:cBhvr>
                                        <p:cTn id="78" dur="1" fill="hold">
                                          <p:stCondLst>
                                            <p:cond delay="0"/>
                                          </p:stCondLst>
                                        </p:cTn>
                                        <p:tgtEl>
                                          <p:spTgt spid="121"/>
                                        </p:tgtEl>
                                        <p:attrNameLst>
                                          <p:attrName>style.visibility</p:attrName>
                                        </p:attrNameLst>
                                      </p:cBhvr>
                                      <p:to>
                                        <p:strVal val="visible"/>
                                      </p:to>
                                    </p:set>
                                    <p:animEffect transition="in" filter="fade">
                                      <p:cBhvr>
                                        <p:cTn id="79" dur="1000"/>
                                        <p:tgtEl>
                                          <p:spTgt spid="121"/>
                                        </p:tgtEl>
                                      </p:cBhvr>
                                    </p:animEffect>
                                    <p:anim calcmode="lin" valueType="num">
                                      <p:cBhvr>
                                        <p:cTn id="80" dur="1000" fill="hold"/>
                                        <p:tgtEl>
                                          <p:spTgt spid="121"/>
                                        </p:tgtEl>
                                        <p:attrNameLst>
                                          <p:attrName>ppt_x</p:attrName>
                                        </p:attrNameLst>
                                      </p:cBhvr>
                                      <p:tavLst>
                                        <p:tav tm="0">
                                          <p:val>
                                            <p:strVal val="#ppt_x"/>
                                          </p:val>
                                        </p:tav>
                                        <p:tav tm="100000">
                                          <p:val>
                                            <p:strVal val="#ppt_x"/>
                                          </p:val>
                                        </p:tav>
                                      </p:tavLst>
                                    </p:anim>
                                    <p:anim calcmode="lin" valueType="num">
                                      <p:cBhvr>
                                        <p:cTn id="81" dur="1000" fill="hold"/>
                                        <p:tgtEl>
                                          <p:spTgt spid="121"/>
                                        </p:tgtEl>
                                        <p:attrNameLst>
                                          <p:attrName>ppt_y</p:attrName>
                                        </p:attrNameLst>
                                      </p:cBhvr>
                                      <p:tavLst>
                                        <p:tav tm="0">
                                          <p:val>
                                            <p:strVal val="#ppt_y+.1"/>
                                          </p:val>
                                        </p:tav>
                                        <p:tav tm="100000">
                                          <p:val>
                                            <p:strVal val="#ppt_y"/>
                                          </p:val>
                                        </p:tav>
                                      </p:tavLst>
                                    </p:anim>
                                  </p:childTnLst>
                                </p:cTn>
                              </p:par>
                            </p:childTnLst>
                          </p:cTn>
                        </p:par>
                      </p:childTnLst>
                    </p:cTn>
                  </p:par>
                  <p:par>
                    <p:cTn id="82" fill="hold">
                      <p:stCondLst>
                        <p:cond delay="indefinite"/>
                      </p:stCondLst>
                      <p:childTnLst>
                        <p:par>
                          <p:cTn id="83" fill="hold">
                            <p:stCondLst>
                              <p:cond delay="0"/>
                            </p:stCondLst>
                            <p:childTnLst>
                              <p:par>
                                <p:cTn id="84" presetID="42" presetClass="entr" presetSubtype="0" fill="hold" nodeType="clickEffect">
                                  <p:stCondLst>
                                    <p:cond delay="0"/>
                                  </p:stCondLst>
                                  <p:childTnLst>
                                    <p:set>
                                      <p:cBhvr>
                                        <p:cTn id="85" dur="1" fill="hold">
                                          <p:stCondLst>
                                            <p:cond delay="0"/>
                                          </p:stCondLst>
                                        </p:cTn>
                                        <p:tgtEl>
                                          <p:spTgt spid="124"/>
                                        </p:tgtEl>
                                        <p:attrNameLst>
                                          <p:attrName>style.visibility</p:attrName>
                                        </p:attrNameLst>
                                      </p:cBhvr>
                                      <p:to>
                                        <p:strVal val="visible"/>
                                      </p:to>
                                    </p:set>
                                    <p:animEffect transition="in" filter="fade">
                                      <p:cBhvr>
                                        <p:cTn id="86" dur="1000"/>
                                        <p:tgtEl>
                                          <p:spTgt spid="124"/>
                                        </p:tgtEl>
                                      </p:cBhvr>
                                    </p:animEffect>
                                    <p:anim calcmode="lin" valueType="num">
                                      <p:cBhvr>
                                        <p:cTn id="87" dur="1000" fill="hold"/>
                                        <p:tgtEl>
                                          <p:spTgt spid="124"/>
                                        </p:tgtEl>
                                        <p:attrNameLst>
                                          <p:attrName>ppt_x</p:attrName>
                                        </p:attrNameLst>
                                      </p:cBhvr>
                                      <p:tavLst>
                                        <p:tav tm="0">
                                          <p:val>
                                            <p:strVal val="#ppt_x"/>
                                          </p:val>
                                        </p:tav>
                                        <p:tav tm="100000">
                                          <p:val>
                                            <p:strVal val="#ppt_x"/>
                                          </p:val>
                                        </p:tav>
                                      </p:tavLst>
                                    </p:anim>
                                    <p:anim calcmode="lin" valueType="num">
                                      <p:cBhvr>
                                        <p:cTn id="88" dur="1000" fill="hold"/>
                                        <p:tgtEl>
                                          <p:spTgt spid="1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Configuring a Server-to-Server Trust</a:t>
            </a:r>
            <a:endParaRPr lang="en-US" dirty="0"/>
          </a:p>
        </p:txBody>
      </p:sp>
      <p:sp>
        <p:nvSpPr>
          <p:cNvPr id="3" name="Text Placeholder 2"/>
          <p:cNvSpPr>
            <a:spLocks noGrp="1"/>
          </p:cNvSpPr>
          <p:nvPr>
            <p:ph type="body" sz="quarter" idx="10"/>
          </p:nvPr>
        </p:nvSpPr>
        <p:spPr>
          <a:xfrm>
            <a:off x="274638" y="1212850"/>
            <a:ext cx="11887200" cy="4462760"/>
          </a:xfrm>
        </p:spPr>
        <p:txBody>
          <a:bodyPr/>
          <a:lstStyle/>
          <a:p>
            <a:r>
              <a:rPr lang="en-US" dirty="0"/>
              <a:t>Steps to configure an S2S trust</a:t>
            </a:r>
          </a:p>
          <a:p>
            <a:pPr lvl="1"/>
            <a:r>
              <a:rPr lang="en-US" dirty="0"/>
              <a:t>Create an x509 certificate</a:t>
            </a:r>
          </a:p>
          <a:p>
            <a:pPr lvl="1"/>
            <a:r>
              <a:rPr lang="en-US" dirty="0"/>
              <a:t>Make certificate’s public key accessible to SharePoint</a:t>
            </a:r>
          </a:p>
          <a:p>
            <a:pPr lvl="1"/>
            <a:r>
              <a:rPr lang="en-US" dirty="0"/>
              <a:t>Use PowerShell to create a trusted security token issuer based on public key</a:t>
            </a:r>
          </a:p>
          <a:p>
            <a:pPr lvl="1"/>
            <a:r>
              <a:rPr lang="en-US" dirty="0"/>
              <a:t>Develop provider-hosted add-in which has access to private key file </a:t>
            </a:r>
          </a:p>
          <a:p>
            <a:pPr lvl="1"/>
            <a:r>
              <a:rPr lang="en-US" dirty="0"/>
              <a:t>Create S2S access tokens with the help of </a:t>
            </a:r>
            <a:r>
              <a:rPr lang="en-US" dirty="0" err="1"/>
              <a:t>TokenHelper</a:t>
            </a:r>
            <a:r>
              <a:rPr lang="en-US" dirty="0"/>
              <a:t> class</a:t>
            </a:r>
          </a:p>
          <a:p>
            <a:pPr lvl="1"/>
            <a:r>
              <a:rPr lang="en-US" dirty="0"/>
              <a:t>Pass access token with calling into SharePoint using CSOM or REST API</a:t>
            </a:r>
          </a:p>
          <a:p>
            <a:pPr lvl="1"/>
            <a:endParaRPr lang="en-US" dirty="0"/>
          </a:p>
          <a:p>
            <a:r>
              <a:rPr lang="en-US" dirty="0"/>
              <a:t>Two ways to make a certificate available</a:t>
            </a:r>
          </a:p>
          <a:p>
            <a:pPr lvl="1"/>
            <a:r>
              <a:rPr lang="en-US" dirty="0"/>
              <a:t>Pass file path of certificate to SharePoint </a:t>
            </a:r>
          </a:p>
          <a:p>
            <a:pPr lvl="1"/>
            <a:r>
              <a:rPr lang="en-US" dirty="0"/>
              <a:t>Expose certificate from add-in as metadata endpoint</a:t>
            </a:r>
          </a:p>
        </p:txBody>
      </p:sp>
      <p:sp>
        <p:nvSpPr>
          <p:cNvPr id="6" name="Footer Placeholder 1"/>
          <p:cNvSpPr>
            <a:spLocks noGrp="1"/>
          </p:cNvSpPr>
          <p:nvPr>
            <p:ph type="ftr" sz="quarter" idx="10"/>
          </p:nvPr>
        </p:nvSpPr>
        <p:spPr>
          <a:xfrm>
            <a:off x="7964488" y="295272"/>
            <a:ext cx="4197350" cy="1055674"/>
          </a:xfrm>
        </p:spPr>
        <p:txBody>
          <a:bodyPr/>
          <a:lstStyle/>
          <a:p>
            <a:pPr algn="r">
              <a:defRPr/>
            </a:pPr>
            <a:r>
              <a:rPr lang="en-US" sz="1400" b="1" dirty="0">
                <a:solidFill>
                  <a:schemeClr val="accent4"/>
                </a:solidFill>
                <a:latin typeface="+mn-lt"/>
                <a:ea typeface="Segoe UI Black" panose="020B0A02040204020203" pitchFamily="34" charset="0"/>
                <a:cs typeface="Segoe UI Black" panose="020B0A02040204020203" pitchFamily="34" charset="0"/>
              </a:rPr>
              <a:t>3</a:t>
            </a:r>
            <a:r>
              <a:rPr lang="en-US" sz="1400" dirty="0">
                <a:gradFill>
                  <a:gsLst>
                    <a:gs pos="8367">
                      <a:srgbClr val="000000"/>
                    </a:gs>
                    <a:gs pos="31000">
                      <a:srgbClr val="000000"/>
                    </a:gs>
                  </a:gsLst>
                  <a:lin ang="5400000" scaled="0"/>
                </a:gradFill>
                <a:latin typeface="+mn-lt"/>
              </a:rPr>
              <a:t> Configuring S2S authentication</a:t>
            </a:r>
          </a:p>
          <a:p>
            <a:pPr algn="r"/>
            <a:endParaRPr lang="en-US" dirty="0">
              <a:latin typeface="+mn-lt"/>
            </a:endParaRPr>
          </a:p>
        </p:txBody>
      </p:sp>
    </p:spTree>
    <p:extLst>
      <p:ext uri="{BB962C8B-B14F-4D97-AF65-F5344CB8AC3E}">
        <p14:creationId xmlns:p14="http://schemas.microsoft.com/office/powerpoint/2010/main" val="9526371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Creating Certificates</a:t>
            </a:r>
            <a:endParaRPr lang="en-US" dirty="0"/>
          </a:p>
        </p:txBody>
      </p:sp>
      <p:sp>
        <p:nvSpPr>
          <p:cNvPr id="5" name="Footer Placeholder 1"/>
          <p:cNvSpPr>
            <a:spLocks noGrp="1"/>
          </p:cNvSpPr>
          <p:nvPr>
            <p:ph type="ftr" sz="quarter" idx="10"/>
          </p:nvPr>
        </p:nvSpPr>
        <p:spPr/>
        <p:txBody>
          <a:bodyPr/>
          <a:lstStyle/>
          <a:p>
            <a:pPr algn="r">
              <a:defRPr/>
            </a:pPr>
            <a:r>
              <a:rPr lang="en-US" sz="1400" b="1" dirty="0">
                <a:solidFill>
                  <a:schemeClr val="accent4"/>
                </a:solidFill>
                <a:latin typeface="+mn-lt"/>
                <a:ea typeface="Segoe UI Black" panose="020B0A02040204020203" pitchFamily="34" charset="0"/>
                <a:cs typeface="Segoe UI Black" panose="020B0A02040204020203" pitchFamily="34" charset="0"/>
              </a:rPr>
              <a:t>3</a:t>
            </a:r>
            <a:r>
              <a:rPr lang="en-US" sz="1400" dirty="0">
                <a:gradFill>
                  <a:gsLst>
                    <a:gs pos="8367">
                      <a:srgbClr val="000000"/>
                    </a:gs>
                    <a:gs pos="31000">
                      <a:srgbClr val="000000"/>
                    </a:gs>
                  </a:gsLst>
                  <a:lin ang="5400000" scaled="0"/>
                </a:gradFill>
                <a:latin typeface="+mn-lt"/>
              </a:rPr>
              <a:t> Configuring S2S authentication</a:t>
            </a:r>
          </a:p>
          <a:p>
            <a:pPr algn="r"/>
            <a:endParaRPr lang="en-US" dirty="0">
              <a:latin typeface="+mn-lt"/>
            </a:endParaRPr>
          </a:p>
        </p:txBody>
      </p:sp>
      <p:pic>
        <p:nvPicPr>
          <p:cNvPr id="3" name="Picture 2"/>
          <p:cNvPicPr>
            <a:picLocks noChangeAspect="1"/>
          </p:cNvPicPr>
          <p:nvPr/>
        </p:nvPicPr>
        <p:blipFill>
          <a:blip r:embed="rId3"/>
          <a:stretch>
            <a:fillRect/>
          </a:stretch>
        </p:blipFill>
        <p:spPr>
          <a:xfrm>
            <a:off x="1039202" y="1470581"/>
            <a:ext cx="9914243" cy="4213781"/>
          </a:xfrm>
          <a:prstGeom prst="rect">
            <a:avLst/>
          </a:prstGeom>
          <a:ln>
            <a:solidFill>
              <a:schemeClr val="bg1">
                <a:lumMod val="85000"/>
              </a:schemeClr>
            </a:solidFill>
          </a:ln>
        </p:spPr>
      </p:pic>
    </p:spTree>
    <p:extLst>
      <p:ext uri="{BB962C8B-B14F-4D97-AF65-F5344CB8AC3E}">
        <p14:creationId xmlns:p14="http://schemas.microsoft.com/office/powerpoint/2010/main" val="3442456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Creating the Secure Token Issuer</a:t>
            </a:r>
            <a:endParaRPr lang="en-US" dirty="0"/>
          </a:p>
        </p:txBody>
      </p:sp>
      <p:sp>
        <p:nvSpPr>
          <p:cNvPr id="3" name="Content Placeholder 2"/>
          <p:cNvSpPr>
            <a:spLocks noGrp="1"/>
          </p:cNvSpPr>
          <p:nvPr>
            <p:ph type="body" sz="quarter" idx="10"/>
          </p:nvPr>
        </p:nvSpPr>
        <p:spPr>
          <a:xfrm>
            <a:off x="274638" y="1212850"/>
            <a:ext cx="11887200" cy="1935915"/>
          </a:xfrm>
        </p:spPr>
        <p:txBody>
          <a:bodyPr/>
          <a:lstStyle/>
          <a:p>
            <a:r>
              <a:rPr lang="en-US" sz="3600" dirty="0"/>
              <a:t>Steps to creating security token issuer in SharePoint farm</a:t>
            </a:r>
          </a:p>
          <a:p>
            <a:pPr lvl="1"/>
            <a:r>
              <a:rPr lang="en-US" sz="1800" dirty="0"/>
              <a:t>Get the authentication realm (aka tenancy)</a:t>
            </a:r>
          </a:p>
          <a:p>
            <a:pPr lvl="1"/>
            <a:r>
              <a:rPr lang="en-US" sz="1800" dirty="0"/>
              <a:t>Create realm-qualified add-in identifier</a:t>
            </a:r>
          </a:p>
          <a:p>
            <a:pPr lvl="1"/>
            <a:r>
              <a:rPr lang="en-US" sz="1800" dirty="0"/>
              <a:t>Create certificate object using .</a:t>
            </a:r>
            <a:r>
              <a:rPr lang="en-US" sz="1800" dirty="0" err="1"/>
              <a:t>pfx</a:t>
            </a:r>
            <a:r>
              <a:rPr lang="en-US" sz="1800" dirty="0"/>
              <a:t> file containing password-protected private key </a:t>
            </a:r>
          </a:p>
          <a:p>
            <a:pPr lvl="1"/>
            <a:r>
              <a:rPr lang="en-US" sz="1800" dirty="0"/>
              <a:t>Call New-</a:t>
            </a:r>
            <a:r>
              <a:rPr lang="en-US" sz="1800" dirty="0" err="1"/>
              <a:t>SPTrustedSecurityTokenIssuer</a:t>
            </a:r>
            <a:endParaRPr lang="en-US" sz="1800" dirty="0"/>
          </a:p>
        </p:txBody>
      </p:sp>
      <p:pic>
        <p:nvPicPr>
          <p:cNvPr id="7" name="Picture 6"/>
          <p:cNvPicPr>
            <a:picLocks noChangeAspect="1"/>
          </p:cNvPicPr>
          <p:nvPr/>
        </p:nvPicPr>
        <p:blipFill>
          <a:blip r:embed="rId3"/>
          <a:stretch>
            <a:fillRect/>
          </a:stretch>
        </p:blipFill>
        <p:spPr>
          <a:xfrm>
            <a:off x="2275869" y="3435879"/>
            <a:ext cx="7884737" cy="2797810"/>
          </a:xfrm>
          <a:prstGeom prst="rect">
            <a:avLst/>
          </a:prstGeom>
          <a:ln>
            <a:solidFill>
              <a:schemeClr val="bg1">
                <a:lumMod val="85000"/>
              </a:schemeClr>
            </a:solidFill>
          </a:ln>
        </p:spPr>
      </p:pic>
      <p:sp>
        <p:nvSpPr>
          <p:cNvPr id="8" name="Footer Placeholder 1"/>
          <p:cNvSpPr>
            <a:spLocks noGrp="1"/>
          </p:cNvSpPr>
          <p:nvPr>
            <p:ph type="ftr" sz="quarter" idx="10"/>
          </p:nvPr>
        </p:nvSpPr>
        <p:spPr>
          <a:xfrm>
            <a:off x="7964488" y="295272"/>
            <a:ext cx="4197350" cy="1055674"/>
          </a:xfrm>
        </p:spPr>
        <p:txBody>
          <a:bodyPr/>
          <a:lstStyle/>
          <a:p>
            <a:pPr algn="r">
              <a:defRPr/>
            </a:pPr>
            <a:r>
              <a:rPr lang="en-US" sz="1400" b="1" dirty="0">
                <a:solidFill>
                  <a:schemeClr val="accent4"/>
                </a:solidFill>
                <a:latin typeface="+mn-lt"/>
                <a:ea typeface="Segoe UI Black" panose="020B0A02040204020203" pitchFamily="34" charset="0"/>
                <a:cs typeface="Segoe UI Black" panose="020B0A02040204020203" pitchFamily="34" charset="0"/>
              </a:rPr>
              <a:t>3</a:t>
            </a:r>
            <a:r>
              <a:rPr lang="en-US" sz="1400" dirty="0">
                <a:gradFill>
                  <a:gsLst>
                    <a:gs pos="8367">
                      <a:srgbClr val="000000"/>
                    </a:gs>
                    <a:gs pos="31000">
                      <a:srgbClr val="000000"/>
                    </a:gs>
                  </a:gsLst>
                  <a:lin ang="5400000" scaled="0"/>
                </a:gradFill>
                <a:latin typeface="+mn-lt"/>
              </a:rPr>
              <a:t> Configuring S2S authentication</a:t>
            </a:r>
          </a:p>
          <a:p>
            <a:pPr algn="r"/>
            <a:endParaRPr lang="en-US" dirty="0">
              <a:latin typeface="+mn-lt"/>
            </a:endParaRPr>
          </a:p>
        </p:txBody>
      </p:sp>
    </p:spTree>
    <p:extLst>
      <p:ext uri="{BB962C8B-B14F-4D97-AF65-F5344CB8AC3E}">
        <p14:creationId xmlns:p14="http://schemas.microsoft.com/office/powerpoint/2010/main" val="562801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App Principals</a:t>
            </a:r>
          </a:p>
        </p:txBody>
      </p:sp>
      <p:sp>
        <p:nvSpPr>
          <p:cNvPr id="2" name="Text Placeholder 1"/>
          <p:cNvSpPr>
            <a:spLocks noGrp="1"/>
          </p:cNvSpPr>
          <p:nvPr>
            <p:ph type="body" sz="quarter" idx="10"/>
          </p:nvPr>
        </p:nvSpPr>
        <p:spPr/>
        <p:txBody>
          <a:bodyPr/>
          <a:lstStyle/>
          <a:p>
            <a:r>
              <a:rPr lang="en-US" dirty="0"/>
              <a:t>External authentication requires app principals</a:t>
            </a:r>
          </a:p>
          <a:p>
            <a:pPr lvl="1"/>
            <a:r>
              <a:rPr lang="en-US" dirty="0"/>
              <a:t>App principal is a tenancy-scoped account for app identity</a:t>
            </a:r>
          </a:p>
          <a:p>
            <a:pPr lvl="1"/>
            <a:r>
              <a:rPr lang="en-US" dirty="0"/>
              <a:t>App principal identified using a GUID</a:t>
            </a:r>
          </a:p>
          <a:p>
            <a:pPr lvl="1"/>
            <a:r>
              <a:rPr lang="en-US" dirty="0"/>
              <a:t>App principals must be created in SharePoint host</a:t>
            </a:r>
          </a:p>
          <a:p>
            <a:pPr lvl="1"/>
            <a:endParaRPr lang="en-US" dirty="0"/>
          </a:p>
          <a:p>
            <a:r>
              <a:rPr lang="en-US" dirty="0"/>
              <a:t>App principal properties</a:t>
            </a:r>
          </a:p>
          <a:p>
            <a:pPr lvl="1"/>
            <a:r>
              <a:rPr lang="en-US" b="1" dirty="0"/>
              <a:t>Client ID</a:t>
            </a:r>
            <a:r>
              <a:rPr lang="en-US" dirty="0"/>
              <a:t>: GUID-based identifier for app principal</a:t>
            </a:r>
          </a:p>
          <a:p>
            <a:pPr lvl="1"/>
            <a:r>
              <a:rPr lang="en-US" b="1" dirty="0"/>
              <a:t>Client Secret</a:t>
            </a:r>
            <a:r>
              <a:rPr lang="en-US" dirty="0"/>
              <a:t>: (not used in S2S)</a:t>
            </a:r>
          </a:p>
          <a:p>
            <a:pPr lvl="1"/>
            <a:r>
              <a:rPr lang="en-US" b="1" dirty="0"/>
              <a:t>App Host Domain</a:t>
            </a:r>
            <a:r>
              <a:rPr lang="en-US" dirty="0"/>
              <a:t>: Base URL of remote web</a:t>
            </a:r>
          </a:p>
          <a:p>
            <a:pPr lvl="1"/>
            <a:r>
              <a:rPr lang="en-US" b="1" dirty="0"/>
              <a:t>Redirect URL</a:t>
            </a:r>
            <a:r>
              <a:rPr lang="en-US" dirty="0"/>
              <a:t>: URL to a page used to configure on-the-fly security</a:t>
            </a:r>
          </a:p>
        </p:txBody>
      </p:sp>
      <p:sp>
        <p:nvSpPr>
          <p:cNvPr id="4" name="Footer Placeholder 1"/>
          <p:cNvSpPr>
            <a:spLocks noGrp="1"/>
          </p:cNvSpPr>
          <p:nvPr>
            <p:ph type="ftr" sz="quarter" idx="10"/>
          </p:nvPr>
        </p:nvSpPr>
        <p:spPr>
          <a:xfrm>
            <a:off x="7964488" y="295272"/>
            <a:ext cx="4197350" cy="1055674"/>
          </a:xfrm>
        </p:spPr>
        <p:txBody>
          <a:bodyPr/>
          <a:lstStyle/>
          <a:p>
            <a:pPr algn="r">
              <a:defRPr/>
            </a:pPr>
            <a:r>
              <a:rPr lang="en-US" sz="1400" b="1" dirty="0">
                <a:solidFill>
                  <a:schemeClr val="accent4"/>
                </a:solidFill>
                <a:latin typeface="+mn-lt"/>
                <a:ea typeface="Segoe UI Black" panose="020B0A02040204020203" pitchFamily="34" charset="0"/>
                <a:cs typeface="Segoe UI Black" panose="020B0A02040204020203" pitchFamily="34" charset="0"/>
              </a:rPr>
              <a:t>3</a:t>
            </a:r>
            <a:r>
              <a:rPr lang="en-US" sz="1400" dirty="0">
                <a:gradFill>
                  <a:gsLst>
                    <a:gs pos="8367">
                      <a:srgbClr val="000000"/>
                    </a:gs>
                    <a:gs pos="31000">
                      <a:srgbClr val="000000"/>
                    </a:gs>
                  </a:gsLst>
                  <a:lin ang="5400000" scaled="0"/>
                </a:gradFill>
                <a:latin typeface="+mn-lt"/>
              </a:rPr>
              <a:t> Configuring S2S authentication</a:t>
            </a:r>
          </a:p>
          <a:p>
            <a:pPr algn="r"/>
            <a:endParaRPr lang="en-US" dirty="0">
              <a:latin typeface="+mn-lt"/>
            </a:endParaRPr>
          </a:p>
        </p:txBody>
      </p:sp>
    </p:spTree>
    <p:extLst>
      <p:ext uri="{BB962C8B-B14F-4D97-AF65-F5344CB8AC3E}">
        <p14:creationId xmlns:p14="http://schemas.microsoft.com/office/powerpoint/2010/main" val="6499501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Registering an App Security Principal</a:t>
            </a:r>
          </a:p>
        </p:txBody>
      </p:sp>
      <p:sp>
        <p:nvSpPr>
          <p:cNvPr id="9" name="Content Placeholder 8"/>
          <p:cNvSpPr>
            <a:spLocks noGrp="1"/>
          </p:cNvSpPr>
          <p:nvPr>
            <p:ph type="body" sz="quarter" idx="10"/>
          </p:nvPr>
        </p:nvSpPr>
        <p:spPr>
          <a:xfrm>
            <a:off x="274638" y="1212850"/>
            <a:ext cx="11887200" cy="2816156"/>
          </a:xfrm>
        </p:spPr>
        <p:txBody>
          <a:bodyPr/>
          <a:lstStyle/>
          <a:p>
            <a:r>
              <a:rPr lang="en-US" sz="3600" dirty="0"/>
              <a:t>Done automatically by Visual Studio during development</a:t>
            </a:r>
          </a:p>
          <a:p>
            <a:pPr lvl="1"/>
            <a:r>
              <a:rPr lang="en-US" sz="1800" dirty="0"/>
              <a:t>When you press {F5}, VS automatically registers app principal</a:t>
            </a:r>
          </a:p>
          <a:p>
            <a:pPr lvl="1"/>
            <a:r>
              <a:rPr lang="en-US" sz="1800" dirty="0"/>
              <a:t>Visual Studio also updates </a:t>
            </a:r>
            <a:r>
              <a:rPr lang="en-US" sz="1800" dirty="0" err="1"/>
              <a:t>web.config</a:t>
            </a:r>
            <a:r>
              <a:rPr lang="en-US" sz="1800" dirty="0"/>
              <a:t> file </a:t>
            </a:r>
          </a:p>
          <a:p>
            <a:r>
              <a:rPr lang="en-US" sz="3600" dirty="0"/>
              <a:t>Can also be done using AppRegNew.aspx page</a:t>
            </a:r>
          </a:p>
          <a:p>
            <a:endParaRPr lang="en-US" sz="3600" dirty="0"/>
          </a:p>
          <a:p>
            <a:pPr lvl="1"/>
            <a:endParaRPr lang="en-US" sz="1800" dirty="0"/>
          </a:p>
        </p:txBody>
      </p:sp>
      <p:grpSp>
        <p:nvGrpSpPr>
          <p:cNvPr id="11" name="Group 10"/>
          <p:cNvGrpSpPr/>
          <p:nvPr/>
        </p:nvGrpSpPr>
        <p:grpSpPr>
          <a:xfrm>
            <a:off x="2695641" y="3261674"/>
            <a:ext cx="6762390" cy="3405433"/>
            <a:chOff x="762000" y="3276600"/>
            <a:chExt cx="7025148" cy="3352800"/>
          </a:xfrm>
        </p:grpSpPr>
        <p:pic>
          <p:nvPicPr>
            <p:cNvPr id="7" name="Picture 6"/>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38600" y="5257800"/>
              <a:ext cx="3748548" cy="1371600"/>
            </a:xfrm>
            <a:prstGeom prst="rect">
              <a:avLst/>
            </a:prstGeom>
            <a:noFill/>
            <a:ln>
              <a:solidFill>
                <a:schemeClr val="bg1">
                  <a:lumMod val="75000"/>
                </a:schemeClr>
              </a:solidFill>
            </a:ln>
          </p:spPr>
        </p:pic>
        <p:pic>
          <p:nvPicPr>
            <p:cNvPr id="8" name="Picture 7"/>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2000" y="3276600"/>
              <a:ext cx="6248400" cy="1752600"/>
            </a:xfrm>
            <a:prstGeom prst="rect">
              <a:avLst/>
            </a:prstGeom>
            <a:noFill/>
            <a:ln>
              <a:solidFill>
                <a:schemeClr val="bg1">
                  <a:lumMod val="75000"/>
                </a:schemeClr>
              </a:solidFill>
            </a:ln>
          </p:spPr>
        </p:pic>
        <p:sp>
          <p:nvSpPr>
            <p:cNvPr id="10" name="Down Arrow 9"/>
            <p:cNvSpPr/>
            <p:nvPr/>
          </p:nvSpPr>
          <p:spPr>
            <a:xfrm>
              <a:off x="5943600" y="5029200"/>
              <a:ext cx="381000" cy="5334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grpSp>
      <p:sp>
        <p:nvSpPr>
          <p:cNvPr id="13" name="Footer Placeholder 1"/>
          <p:cNvSpPr>
            <a:spLocks noGrp="1"/>
          </p:cNvSpPr>
          <p:nvPr>
            <p:ph type="ftr" sz="quarter" idx="10"/>
          </p:nvPr>
        </p:nvSpPr>
        <p:spPr>
          <a:xfrm>
            <a:off x="7964488" y="295272"/>
            <a:ext cx="4197350" cy="1055674"/>
          </a:xfrm>
        </p:spPr>
        <p:txBody>
          <a:bodyPr/>
          <a:lstStyle/>
          <a:p>
            <a:pPr algn="r">
              <a:defRPr/>
            </a:pPr>
            <a:r>
              <a:rPr lang="en-US" sz="1400" b="1" dirty="0">
                <a:solidFill>
                  <a:schemeClr val="accent4"/>
                </a:solidFill>
                <a:latin typeface="+mn-lt"/>
                <a:ea typeface="Segoe UI Black" panose="020B0A02040204020203" pitchFamily="34" charset="0"/>
                <a:cs typeface="Segoe UI Black" panose="020B0A02040204020203" pitchFamily="34" charset="0"/>
              </a:rPr>
              <a:t>3</a:t>
            </a:r>
            <a:r>
              <a:rPr lang="en-US" sz="1400" dirty="0">
                <a:gradFill>
                  <a:gsLst>
                    <a:gs pos="8367">
                      <a:srgbClr val="000000"/>
                    </a:gs>
                    <a:gs pos="31000">
                      <a:srgbClr val="000000"/>
                    </a:gs>
                  </a:gsLst>
                  <a:lin ang="5400000" scaled="0"/>
                </a:gradFill>
                <a:latin typeface="+mn-lt"/>
              </a:rPr>
              <a:t> Configuring S2S authentication</a:t>
            </a:r>
          </a:p>
          <a:p>
            <a:pPr algn="r"/>
            <a:endParaRPr lang="en-US" dirty="0">
              <a:latin typeface="+mn-lt"/>
            </a:endParaRPr>
          </a:p>
        </p:txBody>
      </p:sp>
    </p:spTree>
    <p:extLst>
      <p:ext uri="{BB962C8B-B14F-4D97-AF65-F5344CB8AC3E}">
        <p14:creationId xmlns:p14="http://schemas.microsoft.com/office/powerpoint/2010/main" val="18369488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Agenda</a:t>
            </a:r>
            <a:br>
              <a:rPr lang="en-US"/>
            </a:br>
            <a:endParaRPr lang="en-US" dirty="0"/>
          </a:p>
        </p:txBody>
      </p:sp>
      <p:sp>
        <p:nvSpPr>
          <p:cNvPr id="2" name="Text Placeholder 1"/>
          <p:cNvSpPr>
            <a:spLocks noGrp="1"/>
          </p:cNvSpPr>
          <p:nvPr>
            <p:ph type="body" sz="quarter" idx="4294967295"/>
          </p:nvPr>
        </p:nvSpPr>
        <p:spPr>
          <a:xfrm>
            <a:off x="1086566" y="1212849"/>
            <a:ext cx="8783298" cy="713727"/>
          </a:xfrm>
        </p:spPr>
        <p:txBody>
          <a:bodyPr/>
          <a:lstStyle/>
          <a:p>
            <a:pPr marL="0" indent="0">
              <a:buNone/>
            </a:pPr>
            <a:r>
              <a:rPr lang="en-US" dirty="0"/>
              <a:t>Creating a SharePoint Virtual Machine</a:t>
            </a:r>
          </a:p>
        </p:txBody>
      </p:sp>
      <p:grpSp>
        <p:nvGrpSpPr>
          <p:cNvPr id="13" name="Group 12"/>
          <p:cNvGrpSpPr/>
          <p:nvPr/>
        </p:nvGrpSpPr>
        <p:grpSpPr>
          <a:xfrm>
            <a:off x="504714" y="1400084"/>
            <a:ext cx="364194" cy="364194"/>
            <a:chOff x="457580" y="2341896"/>
            <a:chExt cx="364194" cy="364194"/>
          </a:xfrm>
        </p:grpSpPr>
        <p:sp>
          <p:nvSpPr>
            <p:cNvPr id="14" name="Oval 13"/>
            <p:cNvSpPr/>
            <p:nvPr/>
          </p:nvSpPr>
          <p:spPr bwMode="auto">
            <a:xfrm>
              <a:off x="457580" y="2341896"/>
              <a:ext cx="364194" cy="364194"/>
            </a:xfrm>
            <a:prstGeom prst="ellipse">
              <a:avLst/>
            </a:prstGeom>
            <a:solidFill>
              <a:schemeClr val="bg1"/>
            </a:solidFill>
            <a:ln w="44450">
              <a:solidFill>
                <a:schemeClr val="tx2"/>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5" name="Right Arrow 14"/>
            <p:cNvSpPr/>
            <p:nvPr/>
          </p:nvSpPr>
          <p:spPr bwMode="auto">
            <a:xfrm>
              <a:off x="548238" y="2432554"/>
              <a:ext cx="206618" cy="182878"/>
            </a:xfrm>
            <a:prstGeom prst="rightArrow">
              <a:avLst>
                <a:gd name="adj1" fmla="val 50000"/>
                <a:gd name="adj2" fmla="val 39583"/>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grpSp>
        <p:nvGrpSpPr>
          <p:cNvPr id="16" name="Group 15"/>
          <p:cNvGrpSpPr/>
          <p:nvPr/>
        </p:nvGrpSpPr>
        <p:grpSpPr>
          <a:xfrm>
            <a:off x="504714" y="2325983"/>
            <a:ext cx="364194" cy="364194"/>
            <a:chOff x="457580" y="2341896"/>
            <a:chExt cx="364194" cy="364194"/>
          </a:xfrm>
        </p:grpSpPr>
        <p:sp>
          <p:nvSpPr>
            <p:cNvPr id="17" name="Oval 16"/>
            <p:cNvSpPr/>
            <p:nvPr/>
          </p:nvSpPr>
          <p:spPr bwMode="auto">
            <a:xfrm>
              <a:off x="457580" y="2341896"/>
              <a:ext cx="364194" cy="364194"/>
            </a:xfrm>
            <a:prstGeom prst="ellipse">
              <a:avLst/>
            </a:prstGeom>
            <a:solidFill>
              <a:schemeClr val="bg1"/>
            </a:solidFill>
            <a:ln w="44450">
              <a:solidFill>
                <a:schemeClr val="tx2"/>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8" name="Right Arrow 17"/>
            <p:cNvSpPr/>
            <p:nvPr/>
          </p:nvSpPr>
          <p:spPr bwMode="auto">
            <a:xfrm>
              <a:off x="548238" y="2432554"/>
              <a:ext cx="206618" cy="182878"/>
            </a:xfrm>
            <a:prstGeom prst="rightArrow">
              <a:avLst>
                <a:gd name="adj1" fmla="val 50000"/>
                <a:gd name="adj2" fmla="val 39583"/>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sp>
        <p:nvSpPr>
          <p:cNvPr id="20" name="Text Placeholder 1"/>
          <p:cNvSpPr txBox="1">
            <a:spLocks/>
          </p:cNvSpPr>
          <p:nvPr/>
        </p:nvSpPr>
        <p:spPr>
          <a:xfrm>
            <a:off x="1086566" y="2138748"/>
            <a:ext cx="7315200" cy="738664"/>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92515">
                      <a:srgbClr val="262626"/>
                    </a:gs>
                    <a:gs pos="75000">
                      <a:srgbClr val="262626"/>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92515">
                      <a:srgbClr val="262626"/>
                    </a:gs>
                    <a:gs pos="75000">
                      <a:srgbClr val="262626"/>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92515">
                      <a:srgbClr val="262626"/>
                    </a:gs>
                    <a:gs pos="75000">
                      <a:srgbClr val="262626"/>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dirty="0"/>
              <a:t>Configuring Support for Add-ins</a:t>
            </a:r>
          </a:p>
        </p:txBody>
      </p:sp>
      <p:grpSp>
        <p:nvGrpSpPr>
          <p:cNvPr id="21" name="Group 20"/>
          <p:cNvGrpSpPr/>
          <p:nvPr/>
        </p:nvGrpSpPr>
        <p:grpSpPr>
          <a:xfrm>
            <a:off x="504714" y="3276819"/>
            <a:ext cx="364194" cy="364194"/>
            <a:chOff x="457580" y="2341896"/>
            <a:chExt cx="364194" cy="364194"/>
          </a:xfrm>
        </p:grpSpPr>
        <p:sp>
          <p:nvSpPr>
            <p:cNvPr id="22" name="Oval 21"/>
            <p:cNvSpPr/>
            <p:nvPr/>
          </p:nvSpPr>
          <p:spPr bwMode="auto">
            <a:xfrm>
              <a:off x="457580" y="2341896"/>
              <a:ext cx="364194" cy="364194"/>
            </a:xfrm>
            <a:prstGeom prst="ellipse">
              <a:avLst/>
            </a:prstGeom>
            <a:solidFill>
              <a:schemeClr val="bg1"/>
            </a:solidFill>
            <a:ln w="44450">
              <a:solidFill>
                <a:schemeClr val="tx2"/>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3" name="Right Arrow 17"/>
            <p:cNvSpPr/>
            <p:nvPr/>
          </p:nvSpPr>
          <p:spPr bwMode="auto">
            <a:xfrm>
              <a:off x="548238" y="2432554"/>
              <a:ext cx="206618" cy="182878"/>
            </a:xfrm>
            <a:prstGeom prst="rightArrow">
              <a:avLst>
                <a:gd name="adj1" fmla="val 50000"/>
                <a:gd name="adj2" fmla="val 39583"/>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sp>
        <p:nvSpPr>
          <p:cNvPr id="24" name="Text Placeholder 1"/>
          <p:cNvSpPr txBox="1">
            <a:spLocks/>
          </p:cNvSpPr>
          <p:nvPr/>
        </p:nvSpPr>
        <p:spPr>
          <a:xfrm>
            <a:off x="1086566" y="3089584"/>
            <a:ext cx="7315200" cy="738664"/>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92515">
                      <a:srgbClr val="262626"/>
                    </a:gs>
                    <a:gs pos="75000">
                      <a:srgbClr val="262626"/>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92515">
                      <a:srgbClr val="262626"/>
                    </a:gs>
                    <a:gs pos="75000">
                      <a:srgbClr val="262626"/>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92515">
                      <a:srgbClr val="262626"/>
                    </a:gs>
                    <a:gs pos="75000">
                      <a:srgbClr val="262626"/>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dirty="0"/>
              <a:t>Configuring S2S authentication</a:t>
            </a:r>
          </a:p>
        </p:txBody>
      </p:sp>
      <p:grpSp>
        <p:nvGrpSpPr>
          <p:cNvPr id="25" name="Group 24"/>
          <p:cNvGrpSpPr/>
          <p:nvPr/>
        </p:nvGrpSpPr>
        <p:grpSpPr>
          <a:xfrm>
            <a:off x="504714" y="4227655"/>
            <a:ext cx="364194" cy="364194"/>
            <a:chOff x="457580" y="2341896"/>
            <a:chExt cx="364194" cy="364194"/>
          </a:xfrm>
        </p:grpSpPr>
        <p:sp>
          <p:nvSpPr>
            <p:cNvPr id="26" name="Oval 25"/>
            <p:cNvSpPr/>
            <p:nvPr/>
          </p:nvSpPr>
          <p:spPr bwMode="auto">
            <a:xfrm>
              <a:off x="457580" y="2341896"/>
              <a:ext cx="364194" cy="364194"/>
            </a:xfrm>
            <a:prstGeom prst="ellipse">
              <a:avLst/>
            </a:prstGeom>
            <a:solidFill>
              <a:schemeClr val="bg1"/>
            </a:solidFill>
            <a:ln w="44450">
              <a:solidFill>
                <a:schemeClr val="tx2"/>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7" name="Right Arrow 17"/>
            <p:cNvSpPr/>
            <p:nvPr/>
          </p:nvSpPr>
          <p:spPr bwMode="auto">
            <a:xfrm>
              <a:off x="548238" y="2432554"/>
              <a:ext cx="206618" cy="182878"/>
            </a:xfrm>
            <a:prstGeom prst="rightArrow">
              <a:avLst>
                <a:gd name="adj1" fmla="val 50000"/>
                <a:gd name="adj2" fmla="val 39583"/>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sp>
        <p:nvSpPr>
          <p:cNvPr id="28" name="Text Placeholder 1"/>
          <p:cNvSpPr txBox="1">
            <a:spLocks/>
          </p:cNvSpPr>
          <p:nvPr/>
        </p:nvSpPr>
        <p:spPr>
          <a:xfrm>
            <a:off x="1086565" y="4040420"/>
            <a:ext cx="9386613" cy="738664"/>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92515">
                      <a:srgbClr val="262626"/>
                    </a:gs>
                    <a:gs pos="75000">
                      <a:srgbClr val="262626"/>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92515">
                      <a:srgbClr val="262626"/>
                    </a:gs>
                    <a:gs pos="75000">
                      <a:srgbClr val="262626"/>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92515">
                      <a:srgbClr val="262626"/>
                    </a:gs>
                    <a:gs pos="75000">
                      <a:srgbClr val="262626"/>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dirty="0"/>
              <a:t>Configuring OAuth2 for on-premises</a:t>
            </a:r>
          </a:p>
        </p:txBody>
      </p:sp>
    </p:spTree>
    <p:extLst>
      <p:ext uri="{BB962C8B-B14F-4D97-AF65-F5344CB8AC3E}">
        <p14:creationId xmlns:p14="http://schemas.microsoft.com/office/powerpoint/2010/main" val="1662152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Configuring the S2S Certification in VS</a:t>
            </a:r>
            <a:endParaRPr lang="en-US" dirty="0"/>
          </a:p>
        </p:txBody>
      </p:sp>
      <p:sp>
        <p:nvSpPr>
          <p:cNvPr id="6" name="Content Placeholder 5"/>
          <p:cNvSpPr>
            <a:spLocks noGrp="1"/>
          </p:cNvSpPr>
          <p:nvPr>
            <p:ph type="body" sz="quarter" idx="10"/>
          </p:nvPr>
        </p:nvSpPr>
        <p:spPr>
          <a:xfrm>
            <a:off x="274638" y="1212850"/>
            <a:ext cx="11887200" cy="1969770"/>
          </a:xfrm>
        </p:spPr>
        <p:txBody>
          <a:bodyPr/>
          <a:lstStyle/>
          <a:p>
            <a:r>
              <a:rPr lang="en-US" dirty="0"/>
              <a:t>Visual Studio provides two add-in authentication options</a:t>
            </a:r>
          </a:p>
          <a:p>
            <a:pPr lvl="1"/>
            <a:r>
              <a:rPr lang="en-US" dirty="0"/>
              <a:t>Use Windows Azure Access Control Service (this means OAuth)</a:t>
            </a:r>
          </a:p>
          <a:p>
            <a:pPr lvl="1"/>
            <a:r>
              <a:rPr lang="en-US" dirty="0"/>
              <a:t>Use a certificate (this means S2S)</a:t>
            </a:r>
          </a:p>
        </p:txBody>
      </p:sp>
      <p:pic>
        <p:nvPicPr>
          <p:cNvPr id="4" name="Picture 3"/>
          <p:cNvPicPr>
            <a:picLocks noChangeAspect="1"/>
          </p:cNvPicPr>
          <p:nvPr/>
        </p:nvPicPr>
        <p:blipFill>
          <a:blip r:embed="rId2"/>
          <a:stretch>
            <a:fillRect/>
          </a:stretch>
        </p:blipFill>
        <p:spPr>
          <a:xfrm>
            <a:off x="1804922" y="3315634"/>
            <a:ext cx="8016417" cy="3048324"/>
          </a:xfrm>
          <a:prstGeom prst="rect">
            <a:avLst/>
          </a:prstGeom>
          <a:ln>
            <a:solidFill>
              <a:schemeClr val="bg1">
                <a:lumMod val="50000"/>
              </a:schemeClr>
            </a:solidFill>
          </a:ln>
        </p:spPr>
      </p:pic>
      <p:pic>
        <p:nvPicPr>
          <p:cNvPr id="3" name="Picture 2"/>
          <p:cNvPicPr/>
          <p:nvPr/>
        </p:nvPicPr>
        <p:blipFill>
          <a:blip r:embed="rId3"/>
          <a:stretch>
            <a:fillRect/>
          </a:stretch>
        </p:blipFill>
        <p:spPr>
          <a:xfrm>
            <a:off x="6623373" y="2239946"/>
            <a:ext cx="3808130" cy="2519533"/>
          </a:xfrm>
          <a:prstGeom prst="rect">
            <a:avLst/>
          </a:prstGeom>
        </p:spPr>
      </p:pic>
      <p:sp>
        <p:nvSpPr>
          <p:cNvPr id="5" name="Freeform 4"/>
          <p:cNvSpPr/>
          <p:nvPr/>
        </p:nvSpPr>
        <p:spPr>
          <a:xfrm>
            <a:off x="3755367" y="3541265"/>
            <a:ext cx="2873020" cy="1143191"/>
          </a:xfrm>
          <a:custGeom>
            <a:avLst/>
            <a:gdLst>
              <a:gd name="connsiteX0" fmla="*/ 2816942 w 2816942"/>
              <a:gd name="connsiteY0" fmla="*/ 0 h 1120877"/>
              <a:gd name="connsiteX1" fmla="*/ 1135626 w 2816942"/>
              <a:gd name="connsiteY1" fmla="*/ 457200 h 1120877"/>
              <a:gd name="connsiteX2" fmla="*/ 0 w 2816942"/>
              <a:gd name="connsiteY2" fmla="*/ 1120877 h 1120877"/>
            </a:gdLst>
            <a:ahLst/>
            <a:cxnLst>
              <a:cxn ang="0">
                <a:pos x="connsiteX0" y="connsiteY0"/>
              </a:cxn>
              <a:cxn ang="0">
                <a:pos x="connsiteX1" y="connsiteY1"/>
              </a:cxn>
              <a:cxn ang="0">
                <a:pos x="connsiteX2" y="connsiteY2"/>
              </a:cxn>
            </a:cxnLst>
            <a:rect l="l" t="t" r="r" b="b"/>
            <a:pathLst>
              <a:path w="2816942" h="1120877">
                <a:moveTo>
                  <a:pt x="2816942" y="0"/>
                </a:moveTo>
                <a:cubicBezTo>
                  <a:pt x="2211029" y="135193"/>
                  <a:pt x="1605116" y="270387"/>
                  <a:pt x="1135626" y="457200"/>
                </a:cubicBezTo>
                <a:cubicBezTo>
                  <a:pt x="666136" y="644013"/>
                  <a:pt x="333068" y="882445"/>
                  <a:pt x="0" y="1120877"/>
                </a:cubicBezTo>
              </a:path>
            </a:pathLst>
          </a:custGeom>
          <a:noFill/>
          <a:ln w="57150">
            <a:solidFill>
              <a:schemeClr val="accent2"/>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Tree>
    <p:extLst>
      <p:ext uri="{BB962C8B-B14F-4D97-AF65-F5344CB8AC3E}">
        <p14:creationId xmlns:p14="http://schemas.microsoft.com/office/powerpoint/2010/main" val="3263575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Add-in Manifest during Development</a:t>
            </a:r>
          </a:p>
        </p:txBody>
      </p:sp>
      <p:pic>
        <p:nvPicPr>
          <p:cNvPr id="3" name="Picture 2"/>
          <p:cNvPicPr>
            <a:picLocks noChangeAspect="1"/>
          </p:cNvPicPr>
          <p:nvPr/>
        </p:nvPicPr>
        <p:blipFill>
          <a:blip r:embed="rId2"/>
          <a:stretch>
            <a:fillRect/>
          </a:stretch>
        </p:blipFill>
        <p:spPr>
          <a:xfrm>
            <a:off x="1526383" y="1554337"/>
            <a:ext cx="9386076" cy="3620977"/>
          </a:xfrm>
          <a:prstGeom prst="rect">
            <a:avLst/>
          </a:prstGeom>
          <a:ln>
            <a:solidFill>
              <a:schemeClr val="tx1">
                <a:lumMod val="50000"/>
                <a:lumOff val="50000"/>
              </a:schemeClr>
            </a:solidFill>
          </a:ln>
        </p:spPr>
      </p:pic>
      <p:sp>
        <p:nvSpPr>
          <p:cNvPr id="5" name="Footer Placeholder 1"/>
          <p:cNvSpPr>
            <a:spLocks noGrp="1"/>
          </p:cNvSpPr>
          <p:nvPr>
            <p:ph type="ftr" sz="quarter" idx="10"/>
          </p:nvPr>
        </p:nvSpPr>
        <p:spPr>
          <a:xfrm>
            <a:off x="7964488" y="295272"/>
            <a:ext cx="4197350" cy="371475"/>
          </a:xfrm>
        </p:spPr>
        <p:txBody>
          <a:bodyPr/>
          <a:lstStyle/>
          <a:p>
            <a:pPr>
              <a:defRPr/>
            </a:pPr>
            <a:r>
              <a:rPr lang="en-US" sz="14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rPr>
              <a:t>3</a:t>
            </a:r>
            <a:r>
              <a:rPr lang="en-US" sz="1400" dirty="0">
                <a:gradFill>
                  <a:gsLst>
                    <a:gs pos="8367">
                      <a:srgbClr val="000000"/>
                    </a:gs>
                    <a:gs pos="31000">
                      <a:srgbClr val="000000"/>
                    </a:gs>
                  </a:gsLst>
                  <a:lin ang="5400000" scaled="0"/>
                </a:gradFill>
              </a:rPr>
              <a:t> Configuring S2S authentication</a:t>
            </a:r>
          </a:p>
          <a:p>
            <a:endParaRPr lang="en-US" dirty="0"/>
          </a:p>
        </p:txBody>
      </p:sp>
    </p:spTree>
    <p:extLst>
      <p:ext uri="{BB962C8B-B14F-4D97-AF65-F5344CB8AC3E}">
        <p14:creationId xmlns:p14="http://schemas.microsoft.com/office/powerpoint/2010/main" val="2487508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Add-in Manifest in Real-world Deployment</a:t>
            </a:r>
          </a:p>
        </p:txBody>
      </p:sp>
      <p:pic>
        <p:nvPicPr>
          <p:cNvPr id="5" name="Picture 4"/>
          <p:cNvPicPr>
            <a:picLocks noChangeAspect="1"/>
          </p:cNvPicPr>
          <p:nvPr/>
        </p:nvPicPr>
        <p:blipFill>
          <a:blip r:embed="rId2"/>
          <a:stretch>
            <a:fillRect/>
          </a:stretch>
        </p:blipFill>
        <p:spPr>
          <a:xfrm>
            <a:off x="1563692" y="1592046"/>
            <a:ext cx="9311458" cy="3611549"/>
          </a:xfrm>
          <a:prstGeom prst="rect">
            <a:avLst/>
          </a:prstGeom>
          <a:ln>
            <a:solidFill>
              <a:schemeClr val="bg1">
                <a:lumMod val="50000"/>
              </a:schemeClr>
            </a:solidFill>
          </a:ln>
        </p:spPr>
      </p:pic>
      <p:sp>
        <p:nvSpPr>
          <p:cNvPr id="6" name="Footer Placeholder 1"/>
          <p:cNvSpPr>
            <a:spLocks noGrp="1"/>
          </p:cNvSpPr>
          <p:nvPr>
            <p:ph type="ftr" sz="quarter" idx="10"/>
          </p:nvPr>
        </p:nvSpPr>
        <p:spPr>
          <a:xfrm>
            <a:off x="7964488" y="295272"/>
            <a:ext cx="4197350" cy="371475"/>
          </a:xfrm>
        </p:spPr>
        <p:txBody>
          <a:bodyPr/>
          <a:lstStyle/>
          <a:p>
            <a:pPr>
              <a:defRPr/>
            </a:pPr>
            <a:r>
              <a:rPr lang="en-US" sz="14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rPr>
              <a:t>3</a:t>
            </a:r>
            <a:r>
              <a:rPr lang="en-US" sz="1400" dirty="0">
                <a:gradFill>
                  <a:gsLst>
                    <a:gs pos="8367">
                      <a:srgbClr val="000000"/>
                    </a:gs>
                    <a:gs pos="31000">
                      <a:srgbClr val="000000"/>
                    </a:gs>
                  </a:gsLst>
                  <a:lin ang="5400000" scaled="0"/>
                </a:gradFill>
              </a:rPr>
              <a:t> Configuring S2S authentication</a:t>
            </a:r>
          </a:p>
          <a:p>
            <a:endParaRPr lang="en-US" dirty="0"/>
          </a:p>
        </p:txBody>
      </p:sp>
    </p:spTree>
    <p:extLst>
      <p:ext uri="{BB962C8B-B14F-4D97-AF65-F5344CB8AC3E}">
        <p14:creationId xmlns:p14="http://schemas.microsoft.com/office/powerpoint/2010/main" val="704616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2103437" y="2353883"/>
            <a:ext cx="8275474" cy="738664"/>
          </a:xfrm>
        </p:spPr>
        <p:txBody>
          <a:bodyPr/>
          <a:lstStyle/>
          <a:p>
            <a:r>
              <a:rPr lang="en-US" dirty="0"/>
              <a:t>Configuring OAuth2 for on-premises</a:t>
            </a:r>
          </a:p>
        </p:txBody>
      </p:sp>
      <p:sp>
        <p:nvSpPr>
          <p:cNvPr id="3" name="Text Placeholder 2"/>
          <p:cNvSpPr>
            <a:spLocks noGrp="1"/>
          </p:cNvSpPr>
          <p:nvPr>
            <p:ph type="body" sz="quarter" idx="12"/>
          </p:nvPr>
        </p:nvSpPr>
        <p:spPr/>
        <p:txBody>
          <a:bodyPr/>
          <a:lstStyle/>
          <a:p>
            <a:r>
              <a:rPr lang="en-US" dirty="0"/>
              <a:t>4</a:t>
            </a:r>
          </a:p>
        </p:txBody>
      </p:sp>
    </p:spTree>
    <p:extLst>
      <p:ext uri="{BB962C8B-B14F-4D97-AF65-F5344CB8AC3E}">
        <p14:creationId xmlns:p14="http://schemas.microsoft.com/office/powerpoint/2010/main" val="245234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t>Identity and Access Management for the cloud</a:t>
            </a:r>
          </a:p>
          <a:p>
            <a:r>
              <a:rPr lang="en-US"/>
              <a:t>Can create new directories or manage existing ones in Azure subscription</a:t>
            </a:r>
          </a:p>
          <a:p>
            <a:r>
              <a:rPr lang="en-US"/>
              <a:t>Used by O365 for authentication</a:t>
            </a:r>
          </a:p>
          <a:p>
            <a:r>
              <a:rPr lang="en-US"/>
              <a:t>Used by Azure for user authentication and application authorization</a:t>
            </a:r>
          </a:p>
          <a:p>
            <a:endParaRPr lang="en-US" dirty="0"/>
          </a:p>
        </p:txBody>
      </p:sp>
      <p:sp>
        <p:nvSpPr>
          <p:cNvPr id="3" name="Title 2"/>
          <p:cNvSpPr>
            <a:spLocks noGrp="1"/>
          </p:cNvSpPr>
          <p:nvPr>
            <p:ph type="title"/>
          </p:nvPr>
        </p:nvSpPr>
        <p:spPr/>
        <p:txBody>
          <a:bodyPr/>
          <a:lstStyle/>
          <a:p>
            <a:r>
              <a:rPr lang="en-US"/>
              <a:t>Azure Active Directory</a:t>
            </a:r>
            <a:endParaRPr lang="en-US" dirty="0"/>
          </a:p>
        </p:txBody>
      </p:sp>
      <p:sp>
        <p:nvSpPr>
          <p:cNvPr id="7" name="Footer Placeholder 1"/>
          <p:cNvSpPr>
            <a:spLocks noGrp="1"/>
          </p:cNvSpPr>
          <p:nvPr>
            <p:ph type="ftr" sz="quarter" idx="11"/>
          </p:nvPr>
        </p:nvSpPr>
        <p:spPr/>
        <p:txBody>
          <a:bodyPr/>
          <a:lstStyle/>
          <a:p>
            <a:pPr algn="r">
              <a:defRPr/>
            </a:pPr>
            <a:r>
              <a:rPr lang="en-US" sz="1400" b="1" dirty="0">
                <a:solidFill>
                  <a:schemeClr val="accent5"/>
                </a:solidFill>
                <a:latin typeface="+mn-lt"/>
                <a:ea typeface="Segoe UI Black" panose="020B0A02040204020203" pitchFamily="34" charset="0"/>
                <a:cs typeface="Segoe UI Black" panose="020B0A02040204020203" pitchFamily="34" charset="0"/>
              </a:rPr>
              <a:t>4</a:t>
            </a:r>
            <a:r>
              <a:rPr lang="en-US" sz="1400" dirty="0">
                <a:gradFill>
                  <a:gsLst>
                    <a:gs pos="8367">
                      <a:srgbClr val="000000"/>
                    </a:gs>
                    <a:gs pos="31000">
                      <a:srgbClr val="000000"/>
                    </a:gs>
                  </a:gsLst>
                  <a:lin ang="5400000" scaled="0"/>
                </a:gradFill>
                <a:latin typeface="+mn-lt"/>
              </a:rPr>
              <a:t> Configuring oAuth2 for on-premises</a:t>
            </a:r>
          </a:p>
        </p:txBody>
      </p:sp>
    </p:spTree>
    <p:extLst>
      <p:ext uri="{BB962C8B-B14F-4D97-AF65-F5344CB8AC3E}">
        <p14:creationId xmlns:p14="http://schemas.microsoft.com/office/powerpoint/2010/main" val="773241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Azure Active Directory (AAD)</a:t>
            </a:r>
          </a:p>
          <a:p>
            <a:r>
              <a:rPr lang="en-US" dirty="0"/>
              <a:t>Azure Access Control Services (ACS)</a:t>
            </a:r>
          </a:p>
          <a:p>
            <a:r>
              <a:rPr lang="en-US" dirty="0"/>
              <a:t>Azure Web Sites</a:t>
            </a:r>
          </a:p>
          <a:p>
            <a:endParaRPr lang="en-US" dirty="0"/>
          </a:p>
        </p:txBody>
      </p:sp>
      <p:sp>
        <p:nvSpPr>
          <p:cNvPr id="3" name="Title 2"/>
          <p:cNvSpPr>
            <a:spLocks noGrp="1"/>
          </p:cNvSpPr>
          <p:nvPr>
            <p:ph type="title"/>
          </p:nvPr>
        </p:nvSpPr>
        <p:spPr/>
        <p:txBody>
          <a:bodyPr/>
          <a:lstStyle/>
          <a:p>
            <a:r>
              <a:rPr lang="en-US" dirty="0"/>
              <a:t>Windows Azure Environment</a:t>
            </a:r>
          </a:p>
        </p:txBody>
      </p:sp>
      <p:sp>
        <p:nvSpPr>
          <p:cNvPr id="5" name="Footer Placeholder 1"/>
          <p:cNvSpPr txBox="1">
            <a:spLocks/>
          </p:cNvSpPr>
          <p:nvPr/>
        </p:nvSpPr>
        <p:spPr>
          <a:xfrm>
            <a:off x="7964488" y="295272"/>
            <a:ext cx="4197350" cy="378565"/>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ts val="2448"/>
              </a:spcBef>
              <a:spcAft>
                <a:spcPts val="0"/>
              </a:spcAft>
              <a:buClrTx/>
              <a:buSzPct val="90000"/>
              <a:buFont typeface="Arial" pitchFamily="34" charset="0"/>
              <a:buNone/>
              <a:tabLst/>
              <a:defRPr sz="4080" kern="1200" spc="0" baseline="0">
                <a:gradFill>
                  <a:gsLst>
                    <a:gs pos="100000">
                      <a:schemeClr val="tx2"/>
                    </a:gs>
                    <a:gs pos="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40" kern="1200" spc="0" baseline="0">
                <a:gradFill>
                  <a:gsLst>
                    <a:gs pos="100000">
                      <a:schemeClr val="bg2"/>
                    </a:gs>
                    <a:gs pos="6000">
                      <a:schemeClr val="bg2"/>
                    </a:gs>
                  </a:gsLst>
                  <a:lin ang="5400000" scaled="0"/>
                </a:gradFill>
                <a:latin typeface="+mn-lt"/>
                <a:ea typeface="+mn-ea"/>
                <a:cs typeface="+mn-cs"/>
              </a:defRPr>
            </a:lvl2pPr>
            <a:lvl3pPr marL="236387"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40" kern="1200" spc="0" baseline="0">
                <a:gradFill>
                  <a:gsLst>
                    <a:gs pos="100000">
                      <a:schemeClr val="bg2"/>
                    </a:gs>
                    <a:gs pos="6000">
                      <a:schemeClr val="bg2"/>
                    </a:gs>
                  </a:gsLst>
                  <a:lin ang="5400000" scaled="0"/>
                </a:gradFill>
                <a:latin typeface="+mn-lt"/>
                <a:ea typeface="+mn-ea"/>
                <a:cs typeface="+mn-cs"/>
              </a:defRPr>
            </a:lvl3pPr>
            <a:lvl4pPr marL="466298"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40" kern="1200" spc="0" baseline="0">
                <a:gradFill>
                  <a:gsLst>
                    <a:gs pos="100000">
                      <a:schemeClr val="bg2"/>
                    </a:gs>
                    <a:gs pos="6000">
                      <a:schemeClr val="bg2"/>
                    </a:gs>
                  </a:gsLst>
                  <a:lin ang="5400000" scaled="0"/>
                </a:gradFill>
                <a:latin typeface="+mn-lt"/>
                <a:ea typeface="+mn-ea"/>
                <a:cs typeface="+mn-cs"/>
              </a:defRPr>
            </a:lvl4pPr>
            <a:lvl5pPr marL="707543"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40" kern="1200" spc="0" baseline="0">
                <a:gradFill>
                  <a:gsLst>
                    <a:gs pos="100000">
                      <a:schemeClr val="bg2"/>
                    </a:gs>
                    <a:gs pos="6000">
                      <a:schemeClr val="bg2"/>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defRPr/>
            </a:pPr>
            <a:r>
              <a:rPr lang="en-US" sz="1400" b="1">
                <a:solidFill>
                  <a:schemeClr val="accent5"/>
                </a:solidFill>
                <a:latin typeface="+mn-lt"/>
                <a:ea typeface="Segoe UI Black" panose="020B0A02040204020203" pitchFamily="34" charset="0"/>
                <a:cs typeface="Segoe UI Black" panose="020B0A02040204020203" pitchFamily="34" charset="0"/>
              </a:rPr>
              <a:t>4</a:t>
            </a:r>
            <a:r>
              <a:rPr lang="en-US" sz="1400">
                <a:gradFill>
                  <a:gsLst>
                    <a:gs pos="8367">
                      <a:srgbClr val="000000"/>
                    </a:gs>
                    <a:gs pos="31000">
                      <a:srgbClr val="000000"/>
                    </a:gs>
                  </a:gsLst>
                  <a:lin ang="5400000" scaled="0"/>
                </a:gradFill>
                <a:latin typeface="+mn-lt"/>
              </a:rPr>
              <a:t> Configuring oAuth2 for on-premises</a:t>
            </a:r>
            <a:endParaRPr lang="en-US" sz="1400" dirty="0">
              <a:gradFill>
                <a:gsLst>
                  <a:gs pos="8367">
                    <a:srgbClr val="000000"/>
                  </a:gs>
                  <a:gs pos="31000">
                    <a:srgbClr val="000000"/>
                  </a:gs>
                </a:gsLst>
                <a:lin ang="5400000" scaled="0"/>
              </a:gradFill>
              <a:latin typeface="+mn-lt"/>
            </a:endParaRPr>
          </a:p>
        </p:txBody>
      </p:sp>
    </p:spTree>
    <p:extLst>
      <p:ext uri="{BB962C8B-B14F-4D97-AF65-F5344CB8AC3E}">
        <p14:creationId xmlns:p14="http://schemas.microsoft.com/office/powerpoint/2010/main" val="1718472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Identity and Access Management for the cloud</a:t>
            </a:r>
          </a:p>
          <a:p>
            <a:r>
              <a:rPr lang="en-US" dirty="0"/>
              <a:t>More generic than AAD</a:t>
            </a:r>
          </a:p>
          <a:p>
            <a:r>
              <a:rPr lang="en-US" dirty="0"/>
              <a:t>Supports additional providers Google, Yahoo, Facebook</a:t>
            </a:r>
          </a:p>
          <a:p>
            <a:r>
              <a:rPr lang="en-US" dirty="0"/>
              <a:t>Can create new namespaces in Azure subscription</a:t>
            </a:r>
          </a:p>
          <a:p>
            <a:r>
              <a:rPr lang="en-US" dirty="0"/>
              <a:t>Used by O365 for application authorization</a:t>
            </a:r>
          </a:p>
          <a:p>
            <a:endParaRPr lang="en-US" dirty="0"/>
          </a:p>
        </p:txBody>
      </p:sp>
      <p:sp>
        <p:nvSpPr>
          <p:cNvPr id="3" name="Title 2"/>
          <p:cNvSpPr>
            <a:spLocks noGrp="1"/>
          </p:cNvSpPr>
          <p:nvPr>
            <p:ph type="title"/>
          </p:nvPr>
        </p:nvSpPr>
        <p:spPr/>
        <p:txBody>
          <a:bodyPr/>
          <a:lstStyle/>
          <a:p>
            <a:r>
              <a:rPr lang="en-US" dirty="0"/>
              <a:t>Azure Access Control Services</a:t>
            </a:r>
          </a:p>
        </p:txBody>
      </p:sp>
      <p:sp>
        <p:nvSpPr>
          <p:cNvPr id="5" name="Footer Placeholder 1"/>
          <p:cNvSpPr txBox="1">
            <a:spLocks/>
          </p:cNvSpPr>
          <p:nvPr/>
        </p:nvSpPr>
        <p:spPr>
          <a:xfrm>
            <a:off x="7964488" y="295272"/>
            <a:ext cx="4197350" cy="378565"/>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ts val="2448"/>
              </a:spcBef>
              <a:spcAft>
                <a:spcPts val="0"/>
              </a:spcAft>
              <a:buClrTx/>
              <a:buSzPct val="90000"/>
              <a:buFont typeface="Arial" pitchFamily="34" charset="0"/>
              <a:buNone/>
              <a:tabLst/>
              <a:defRPr sz="4080" kern="1200" spc="0" baseline="0">
                <a:gradFill>
                  <a:gsLst>
                    <a:gs pos="100000">
                      <a:schemeClr val="bg2"/>
                    </a:gs>
                    <a:gs pos="0">
                      <a:schemeClr val="bg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40" kern="1200" spc="0" baseline="0">
                <a:gradFill>
                  <a:gsLst>
                    <a:gs pos="100000">
                      <a:schemeClr val="bg2"/>
                    </a:gs>
                    <a:gs pos="0">
                      <a:schemeClr val="bg2"/>
                    </a:gs>
                  </a:gsLst>
                  <a:lin ang="5400000" scaled="0"/>
                </a:gradFill>
                <a:latin typeface="+mn-lt"/>
                <a:ea typeface="+mn-ea"/>
                <a:cs typeface="+mn-cs"/>
              </a:defRPr>
            </a:lvl2pPr>
            <a:lvl3pPr marL="236387"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40" kern="1200" spc="0" baseline="0">
                <a:gradFill>
                  <a:gsLst>
                    <a:gs pos="100000">
                      <a:schemeClr val="bg2"/>
                    </a:gs>
                    <a:gs pos="0">
                      <a:schemeClr val="bg2"/>
                    </a:gs>
                  </a:gsLst>
                  <a:lin ang="5400000" scaled="0"/>
                </a:gradFill>
                <a:latin typeface="+mn-lt"/>
                <a:ea typeface="+mn-ea"/>
                <a:cs typeface="+mn-cs"/>
              </a:defRPr>
            </a:lvl3pPr>
            <a:lvl4pPr marL="466298"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40" kern="1200" spc="0" baseline="0">
                <a:gradFill>
                  <a:gsLst>
                    <a:gs pos="100000">
                      <a:schemeClr val="bg2"/>
                    </a:gs>
                    <a:gs pos="0">
                      <a:schemeClr val="bg2"/>
                    </a:gs>
                  </a:gsLst>
                  <a:lin ang="5400000" scaled="0"/>
                </a:gradFill>
                <a:latin typeface="+mn-lt"/>
                <a:ea typeface="+mn-ea"/>
                <a:cs typeface="+mn-cs"/>
              </a:defRPr>
            </a:lvl4pPr>
            <a:lvl5pPr marL="707543"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40" kern="1200" spc="0" baseline="0">
                <a:gradFill>
                  <a:gsLst>
                    <a:gs pos="100000">
                      <a:schemeClr val="bg2"/>
                    </a:gs>
                    <a:gs pos="0">
                      <a:schemeClr val="bg2"/>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defRPr/>
            </a:pPr>
            <a:r>
              <a:rPr lang="en-US" sz="1400" b="1">
                <a:solidFill>
                  <a:schemeClr val="accent5"/>
                </a:solidFill>
                <a:latin typeface="+mn-lt"/>
                <a:ea typeface="Segoe UI Black" panose="020B0A02040204020203" pitchFamily="34" charset="0"/>
                <a:cs typeface="Segoe UI Black" panose="020B0A02040204020203" pitchFamily="34" charset="0"/>
              </a:rPr>
              <a:t>4</a:t>
            </a:r>
            <a:r>
              <a:rPr lang="en-US" sz="1400">
                <a:gradFill>
                  <a:gsLst>
                    <a:gs pos="8367">
                      <a:srgbClr val="000000"/>
                    </a:gs>
                    <a:gs pos="31000">
                      <a:srgbClr val="000000"/>
                    </a:gs>
                  </a:gsLst>
                  <a:lin ang="5400000" scaled="0"/>
                </a:gradFill>
                <a:latin typeface="+mn-lt"/>
              </a:rPr>
              <a:t> Configuring oAuth2 for on-premises</a:t>
            </a:r>
            <a:endParaRPr lang="en-US" sz="1400" dirty="0">
              <a:gradFill>
                <a:gsLst>
                  <a:gs pos="8367">
                    <a:srgbClr val="000000"/>
                  </a:gs>
                  <a:gs pos="31000">
                    <a:srgbClr val="000000"/>
                  </a:gs>
                </a:gsLst>
                <a:lin ang="5400000" scaled="0"/>
              </a:gradFill>
              <a:latin typeface="+mn-lt"/>
            </a:endParaRPr>
          </a:p>
        </p:txBody>
      </p:sp>
    </p:spTree>
    <p:extLst>
      <p:ext uri="{BB962C8B-B14F-4D97-AF65-F5344CB8AC3E}">
        <p14:creationId xmlns:p14="http://schemas.microsoft.com/office/powerpoint/2010/main" val="3277412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96" dirty="0"/>
              <a:t>Low trust flow with provider hosted add-ins</a:t>
            </a:r>
            <a:br>
              <a:rPr lang="en-US" sz="4896" dirty="0"/>
            </a:br>
            <a:r>
              <a:rPr lang="en-US" sz="2856" dirty="0"/>
              <a:t>Logical flow</a:t>
            </a:r>
            <a:endParaRPr lang="fi-FI" sz="4896" dirty="0"/>
          </a:p>
        </p:txBody>
      </p:sp>
      <p:grpSp>
        <p:nvGrpSpPr>
          <p:cNvPr id="10" name="Group 9"/>
          <p:cNvGrpSpPr>
            <a:grpSpLocks noChangeAspect="1"/>
          </p:cNvGrpSpPr>
          <p:nvPr/>
        </p:nvGrpSpPr>
        <p:grpSpPr>
          <a:xfrm>
            <a:off x="5450785" y="4427660"/>
            <a:ext cx="1847498" cy="1688967"/>
            <a:chOff x="4383758" y="2492542"/>
            <a:chExt cx="2516893" cy="2300923"/>
          </a:xfrm>
        </p:grpSpPr>
        <p:sp>
          <p:nvSpPr>
            <p:cNvPr id="11" name="Rectangle 10"/>
            <p:cNvSpPr/>
            <p:nvPr/>
          </p:nvSpPr>
          <p:spPr bwMode="auto">
            <a:xfrm>
              <a:off x="4537410" y="2492542"/>
              <a:ext cx="2017543" cy="2019303"/>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6630" tIns="46630" rIns="46630" bIns="46630" numCol="1" spcCol="0" rtlCol="0" fromWordArt="0" anchor="t" anchorCtr="0" forceAA="0" compatLnSpc="1">
              <a:prstTxWarp prst="textNoShape">
                <a:avLst/>
              </a:prstTxWarp>
              <a:noAutofit/>
            </a:bodyPr>
            <a:lstStyle/>
            <a:p>
              <a:pPr defTabSz="932290" fontAlgn="base">
                <a:spcBef>
                  <a:spcPct val="0"/>
                </a:spcBef>
                <a:spcAft>
                  <a:spcPct val="0"/>
                </a:spcAft>
              </a:pPr>
              <a:r>
                <a:rPr lang="en-US" sz="1224" dirty="0">
                  <a:solidFill>
                    <a:schemeClr val="tx1">
                      <a:lumMod val="65000"/>
                      <a:lumOff val="35000"/>
                    </a:schemeClr>
                  </a:solidFill>
                  <a:ea typeface="Segoe UI" pitchFamily="34" charset="0"/>
                  <a:cs typeface="Segoe UI" pitchFamily="34" charset="0"/>
                </a:rPr>
                <a:t>SharePoint Farm</a:t>
              </a:r>
            </a:p>
          </p:txBody>
        </p:sp>
        <p:grpSp>
          <p:nvGrpSpPr>
            <p:cNvPr id="12" name="Group 11"/>
            <p:cNvGrpSpPr/>
            <p:nvPr/>
          </p:nvGrpSpPr>
          <p:grpSpPr>
            <a:xfrm>
              <a:off x="5421611" y="2886866"/>
              <a:ext cx="1479040" cy="1043909"/>
              <a:chOff x="4557447" y="1721445"/>
              <a:chExt cx="1479040" cy="1043909"/>
            </a:xfrm>
          </p:grpSpPr>
          <p:pic>
            <p:nvPicPr>
              <p:cNvPr id="20" name="Picture 19"/>
              <p:cNvPicPr>
                <a:picLocks noChangeAspect="1"/>
              </p:cNvPicPr>
              <p:nvPr/>
            </p:nvPicPr>
            <p:blipFill>
              <a:blip r:embed="rId2"/>
              <a:stretch>
                <a:fillRect/>
              </a:stretch>
            </p:blipFill>
            <p:spPr>
              <a:xfrm>
                <a:off x="4557447" y="1902539"/>
                <a:ext cx="477423" cy="839046"/>
              </a:xfrm>
              <a:prstGeom prst="rect">
                <a:avLst/>
              </a:prstGeom>
            </p:spPr>
          </p:pic>
          <p:pic>
            <p:nvPicPr>
              <p:cNvPr id="21" name="Picture 20"/>
              <p:cNvPicPr>
                <a:picLocks noChangeAspect="1"/>
              </p:cNvPicPr>
              <p:nvPr/>
            </p:nvPicPr>
            <p:blipFill>
              <a:blip r:embed="rId2"/>
              <a:stretch>
                <a:fillRect/>
              </a:stretch>
            </p:blipFill>
            <p:spPr>
              <a:xfrm>
                <a:off x="4869643" y="1721445"/>
                <a:ext cx="477423" cy="839046"/>
              </a:xfrm>
              <a:prstGeom prst="rect">
                <a:avLst/>
              </a:prstGeom>
            </p:spPr>
          </p:pic>
          <p:pic>
            <p:nvPicPr>
              <p:cNvPr id="22" name="Picture 21"/>
              <p:cNvPicPr>
                <a:picLocks noChangeAspect="1"/>
              </p:cNvPicPr>
              <p:nvPr/>
            </p:nvPicPr>
            <p:blipFill>
              <a:blip r:embed="rId3"/>
              <a:stretch>
                <a:fillRect/>
              </a:stretch>
            </p:blipFill>
            <p:spPr>
              <a:xfrm>
                <a:off x="5153580" y="1902539"/>
                <a:ext cx="882907" cy="862815"/>
              </a:xfrm>
              <a:prstGeom prst="rect">
                <a:avLst/>
              </a:prstGeom>
            </p:spPr>
          </p:pic>
        </p:grpSp>
        <p:grpSp>
          <p:nvGrpSpPr>
            <p:cNvPr id="13" name="Group 12"/>
            <p:cNvGrpSpPr/>
            <p:nvPr/>
          </p:nvGrpSpPr>
          <p:grpSpPr>
            <a:xfrm>
              <a:off x="4880542" y="3820782"/>
              <a:ext cx="944427" cy="972683"/>
              <a:chOff x="3981885" y="2834055"/>
              <a:chExt cx="944427" cy="972683"/>
            </a:xfrm>
          </p:grpSpPr>
          <p:pic>
            <p:nvPicPr>
              <p:cNvPr id="17" name="Picture 16"/>
              <p:cNvPicPr>
                <a:picLocks noChangeAspect="1"/>
              </p:cNvPicPr>
              <p:nvPr/>
            </p:nvPicPr>
            <p:blipFill>
              <a:blip r:embed="rId2"/>
              <a:stretch>
                <a:fillRect/>
              </a:stretch>
            </p:blipFill>
            <p:spPr>
              <a:xfrm>
                <a:off x="3981885" y="2967692"/>
                <a:ext cx="477423" cy="839046"/>
              </a:xfrm>
              <a:prstGeom prst="rect">
                <a:avLst/>
              </a:prstGeom>
            </p:spPr>
          </p:pic>
          <p:pic>
            <p:nvPicPr>
              <p:cNvPr id="18" name="Picture 17"/>
              <p:cNvPicPr>
                <a:picLocks noChangeAspect="1"/>
              </p:cNvPicPr>
              <p:nvPr/>
            </p:nvPicPr>
            <p:blipFill>
              <a:blip r:embed="rId2"/>
              <a:stretch>
                <a:fillRect/>
              </a:stretch>
            </p:blipFill>
            <p:spPr>
              <a:xfrm>
                <a:off x="4269036" y="2834055"/>
                <a:ext cx="477423" cy="839046"/>
              </a:xfrm>
              <a:prstGeom prst="rect">
                <a:avLst/>
              </a:prstGeom>
            </p:spPr>
          </p:pic>
          <p:pic>
            <p:nvPicPr>
              <p:cNvPr id="19" name="Picture 18"/>
              <p:cNvPicPr>
                <a:picLocks noChangeAspect="1"/>
              </p:cNvPicPr>
              <p:nvPr/>
            </p:nvPicPr>
            <p:blipFill>
              <a:blip r:embed="rId4"/>
              <a:stretch>
                <a:fillRect/>
              </a:stretch>
            </p:blipFill>
            <p:spPr>
              <a:xfrm>
                <a:off x="4480085" y="3260431"/>
                <a:ext cx="446227" cy="456212"/>
              </a:xfrm>
              <a:prstGeom prst="rect">
                <a:avLst/>
              </a:prstGeom>
            </p:spPr>
          </p:pic>
        </p:grpSp>
        <p:grpSp>
          <p:nvGrpSpPr>
            <p:cNvPr id="14" name="Group 13"/>
            <p:cNvGrpSpPr/>
            <p:nvPr/>
          </p:nvGrpSpPr>
          <p:grpSpPr>
            <a:xfrm>
              <a:off x="4383758" y="2988031"/>
              <a:ext cx="968998" cy="971748"/>
              <a:chOff x="3601101" y="2714202"/>
              <a:chExt cx="968998" cy="971748"/>
            </a:xfrm>
          </p:grpSpPr>
          <p:pic>
            <p:nvPicPr>
              <p:cNvPr id="15" name="Picture 14"/>
              <p:cNvPicPr>
                <a:picLocks noChangeAspect="1"/>
              </p:cNvPicPr>
              <p:nvPr/>
            </p:nvPicPr>
            <p:blipFill>
              <a:blip r:embed="rId2"/>
              <a:stretch>
                <a:fillRect/>
              </a:stretch>
            </p:blipFill>
            <p:spPr>
              <a:xfrm>
                <a:off x="3601101" y="2846904"/>
                <a:ext cx="477423" cy="839046"/>
              </a:xfrm>
              <a:prstGeom prst="rect">
                <a:avLst/>
              </a:prstGeom>
            </p:spPr>
          </p:pic>
          <p:pic>
            <p:nvPicPr>
              <p:cNvPr id="16" name="Picture 15"/>
              <p:cNvPicPr>
                <a:picLocks noChangeAspect="1"/>
              </p:cNvPicPr>
              <p:nvPr/>
            </p:nvPicPr>
            <p:blipFill>
              <a:blip r:embed="rId5"/>
              <a:stretch>
                <a:fillRect/>
              </a:stretch>
            </p:blipFill>
            <p:spPr>
              <a:xfrm>
                <a:off x="3875612" y="2714202"/>
                <a:ext cx="694487" cy="898458"/>
              </a:xfrm>
              <a:prstGeom prst="rect">
                <a:avLst/>
              </a:prstGeom>
            </p:spPr>
          </p:pic>
        </p:grpSp>
      </p:grpSp>
      <p:grpSp>
        <p:nvGrpSpPr>
          <p:cNvPr id="24" name="Group 23"/>
          <p:cNvGrpSpPr>
            <a:grpSpLocks noChangeAspect="1"/>
          </p:cNvGrpSpPr>
          <p:nvPr/>
        </p:nvGrpSpPr>
        <p:grpSpPr>
          <a:xfrm>
            <a:off x="4968524" y="1768951"/>
            <a:ext cx="1349131" cy="1064525"/>
            <a:chOff x="5498817" y="1756614"/>
            <a:chExt cx="1496149" cy="1236595"/>
          </a:xfrm>
        </p:grpSpPr>
        <p:pic>
          <p:nvPicPr>
            <p:cNvPr id="25" name="Picture 24"/>
            <p:cNvPicPr>
              <a:picLocks noChangeAspect="1"/>
            </p:cNvPicPr>
            <p:nvPr/>
          </p:nvPicPr>
          <p:blipFill>
            <a:blip r:embed="rId6"/>
            <a:stretch>
              <a:fillRect/>
            </a:stretch>
          </p:blipFill>
          <p:spPr>
            <a:xfrm>
              <a:off x="5870795" y="1756614"/>
              <a:ext cx="996195" cy="939955"/>
            </a:xfrm>
            <a:prstGeom prst="rect">
              <a:avLst/>
            </a:prstGeom>
          </p:spPr>
        </p:pic>
        <p:sp>
          <p:nvSpPr>
            <p:cNvPr id="26" name="Rectangle 25"/>
            <p:cNvSpPr/>
            <p:nvPr/>
          </p:nvSpPr>
          <p:spPr>
            <a:xfrm>
              <a:off x="5498817" y="2623476"/>
              <a:ext cx="1496149" cy="369733"/>
            </a:xfrm>
            <a:prstGeom prst="rect">
              <a:avLst/>
            </a:prstGeom>
          </p:spPr>
          <p:txBody>
            <a:bodyPr wrap="none">
              <a:spAutoFit/>
            </a:bodyPr>
            <a:lstStyle/>
            <a:p>
              <a:pPr algn="ctr" defTabSz="932290" fontAlgn="base">
                <a:spcBef>
                  <a:spcPct val="0"/>
                </a:spcBef>
                <a:spcAft>
                  <a:spcPct val="0"/>
                </a:spcAft>
              </a:pPr>
              <a:r>
                <a:rPr lang="en-US" sz="1428" dirty="0">
                  <a:solidFill>
                    <a:schemeClr val="tx1">
                      <a:lumMod val="65000"/>
                      <a:lumOff val="35000"/>
                    </a:schemeClr>
                  </a:solidFill>
                  <a:ea typeface="Segoe UI" pitchFamily="34" charset="0"/>
                  <a:cs typeface="Segoe UI" pitchFamily="34" charset="0"/>
                </a:rPr>
                <a:t>Add-in Admin</a:t>
              </a:r>
            </a:p>
          </p:txBody>
        </p:sp>
      </p:grpSp>
      <p:grpSp>
        <p:nvGrpSpPr>
          <p:cNvPr id="27" name="Group 26"/>
          <p:cNvGrpSpPr>
            <a:grpSpLocks noChangeAspect="1"/>
          </p:cNvGrpSpPr>
          <p:nvPr/>
        </p:nvGrpSpPr>
        <p:grpSpPr>
          <a:xfrm>
            <a:off x="1959050" y="2006032"/>
            <a:ext cx="1556078" cy="1060560"/>
            <a:chOff x="1056669" y="4073008"/>
            <a:chExt cx="1922803" cy="1310507"/>
          </a:xfrm>
        </p:grpSpPr>
        <p:grpSp>
          <p:nvGrpSpPr>
            <p:cNvPr id="28" name="Group 27"/>
            <p:cNvGrpSpPr/>
            <p:nvPr/>
          </p:nvGrpSpPr>
          <p:grpSpPr>
            <a:xfrm>
              <a:off x="1056669" y="4073008"/>
              <a:ext cx="1922803" cy="1008403"/>
              <a:chOff x="5245285" y="5162817"/>
              <a:chExt cx="2217045" cy="1141463"/>
            </a:xfrm>
          </p:grpSpPr>
          <p:grpSp>
            <p:nvGrpSpPr>
              <p:cNvPr id="30" name="Group 29"/>
              <p:cNvGrpSpPr/>
              <p:nvPr/>
            </p:nvGrpSpPr>
            <p:grpSpPr>
              <a:xfrm>
                <a:off x="6165183" y="5245863"/>
                <a:ext cx="1297147" cy="1058417"/>
                <a:chOff x="6165183" y="5245863"/>
                <a:chExt cx="1297147" cy="1058417"/>
              </a:xfrm>
            </p:grpSpPr>
            <p:pic>
              <p:nvPicPr>
                <p:cNvPr id="32" name="Picture 31"/>
                <p:cNvPicPr>
                  <a:picLocks noChangeAspect="1"/>
                </p:cNvPicPr>
                <p:nvPr/>
              </p:nvPicPr>
              <p:blipFill>
                <a:blip r:embed="rId7"/>
                <a:stretch>
                  <a:fillRect/>
                </a:stretch>
              </p:blipFill>
              <p:spPr>
                <a:xfrm>
                  <a:off x="6323888" y="5245863"/>
                  <a:ext cx="584136" cy="794398"/>
                </a:xfrm>
                <a:prstGeom prst="rect">
                  <a:avLst/>
                </a:prstGeom>
              </p:spPr>
            </p:pic>
            <p:pic>
              <p:nvPicPr>
                <p:cNvPr id="33" name="Picture 32"/>
                <p:cNvPicPr>
                  <a:picLocks noChangeAspect="1"/>
                </p:cNvPicPr>
                <p:nvPr/>
              </p:nvPicPr>
              <p:blipFill>
                <a:blip r:embed="rId8"/>
                <a:stretch>
                  <a:fillRect/>
                </a:stretch>
              </p:blipFill>
              <p:spPr>
                <a:xfrm>
                  <a:off x="6671127" y="5707784"/>
                  <a:ext cx="791203" cy="528038"/>
                </a:xfrm>
                <a:prstGeom prst="rect">
                  <a:avLst/>
                </a:prstGeom>
              </p:spPr>
            </p:pic>
            <p:pic>
              <p:nvPicPr>
                <p:cNvPr id="34" name="Picture 33"/>
                <p:cNvPicPr>
                  <a:picLocks noChangeAspect="1"/>
                </p:cNvPicPr>
                <p:nvPr/>
              </p:nvPicPr>
              <p:blipFill>
                <a:blip r:embed="rId9"/>
                <a:stretch>
                  <a:fillRect/>
                </a:stretch>
              </p:blipFill>
              <p:spPr>
                <a:xfrm>
                  <a:off x="6165183" y="5649730"/>
                  <a:ext cx="399572" cy="654550"/>
                </a:xfrm>
                <a:prstGeom prst="rect">
                  <a:avLst/>
                </a:prstGeom>
              </p:spPr>
            </p:pic>
          </p:grpSp>
          <p:pic>
            <p:nvPicPr>
              <p:cNvPr id="31" name="Picture 30"/>
              <p:cNvPicPr>
                <a:picLocks noChangeAspect="1"/>
              </p:cNvPicPr>
              <p:nvPr/>
            </p:nvPicPr>
            <p:blipFill>
              <a:blip r:embed="rId10"/>
              <a:stretch>
                <a:fillRect/>
              </a:stretch>
            </p:blipFill>
            <p:spPr>
              <a:xfrm>
                <a:off x="5245285" y="5162817"/>
                <a:ext cx="1078603" cy="1038236"/>
              </a:xfrm>
              <a:prstGeom prst="rect">
                <a:avLst/>
              </a:prstGeom>
            </p:spPr>
          </p:pic>
        </p:grpSp>
        <p:sp>
          <p:nvSpPr>
            <p:cNvPr id="29" name="Rectangle 28"/>
            <p:cNvSpPr/>
            <p:nvPr/>
          </p:nvSpPr>
          <p:spPr>
            <a:xfrm>
              <a:off x="1504533" y="4990218"/>
              <a:ext cx="1234354" cy="393297"/>
            </a:xfrm>
            <a:prstGeom prst="rect">
              <a:avLst/>
            </a:prstGeom>
          </p:spPr>
          <p:txBody>
            <a:bodyPr wrap="none">
              <a:spAutoFit/>
            </a:bodyPr>
            <a:lstStyle/>
            <a:p>
              <a:pPr algn="ctr" defTabSz="932290" fontAlgn="base">
                <a:spcBef>
                  <a:spcPct val="0"/>
                </a:spcBef>
                <a:spcAft>
                  <a:spcPct val="0"/>
                </a:spcAft>
              </a:pPr>
              <a:r>
                <a:rPr lang="en-US" sz="1428" dirty="0">
                  <a:solidFill>
                    <a:schemeClr val="tx1">
                      <a:lumMod val="65000"/>
                      <a:lumOff val="35000"/>
                    </a:schemeClr>
                  </a:solidFill>
                  <a:ea typeface="Segoe UI" pitchFamily="34" charset="0"/>
                  <a:cs typeface="Segoe UI" pitchFamily="34" charset="0"/>
                </a:rPr>
                <a:t>End Users</a:t>
              </a:r>
            </a:p>
          </p:txBody>
        </p:sp>
      </p:grpSp>
      <p:pic>
        <p:nvPicPr>
          <p:cNvPr id="35" name="Picture 34"/>
          <p:cNvPicPr>
            <a:picLocks noChangeAspect="1"/>
          </p:cNvPicPr>
          <p:nvPr/>
        </p:nvPicPr>
        <p:blipFill>
          <a:blip r:embed="rId11"/>
          <a:stretch>
            <a:fillRect/>
          </a:stretch>
        </p:blipFill>
        <p:spPr>
          <a:xfrm>
            <a:off x="7991078" y="1246385"/>
            <a:ext cx="1049342" cy="688241"/>
          </a:xfrm>
          <a:prstGeom prst="rect">
            <a:avLst/>
          </a:prstGeom>
        </p:spPr>
      </p:pic>
      <p:grpSp>
        <p:nvGrpSpPr>
          <p:cNvPr id="36" name="Group 35"/>
          <p:cNvGrpSpPr>
            <a:grpSpLocks noChangeAspect="1"/>
          </p:cNvGrpSpPr>
          <p:nvPr/>
        </p:nvGrpSpPr>
        <p:grpSpPr>
          <a:xfrm>
            <a:off x="9575229" y="2401592"/>
            <a:ext cx="1455465" cy="1248367"/>
            <a:chOff x="4381957" y="2553181"/>
            <a:chExt cx="1373633" cy="1178178"/>
          </a:xfrm>
        </p:grpSpPr>
        <p:grpSp>
          <p:nvGrpSpPr>
            <p:cNvPr id="37" name="Group 36"/>
            <p:cNvGrpSpPr/>
            <p:nvPr/>
          </p:nvGrpSpPr>
          <p:grpSpPr>
            <a:xfrm>
              <a:off x="4381957" y="2553181"/>
              <a:ext cx="1373633" cy="997888"/>
              <a:chOff x="3215201" y="2579702"/>
              <a:chExt cx="1373633" cy="997888"/>
            </a:xfrm>
          </p:grpSpPr>
          <p:sp>
            <p:nvSpPr>
              <p:cNvPr id="39" name="Rectangle 38"/>
              <p:cNvSpPr/>
              <p:nvPr/>
            </p:nvSpPr>
            <p:spPr bwMode="auto">
              <a:xfrm>
                <a:off x="3215201" y="2818854"/>
                <a:ext cx="1141993" cy="758736"/>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6630" tIns="46630" rIns="46630" bIns="46630" numCol="1" spcCol="0" rtlCol="0" fromWordArt="0" anchor="t" anchorCtr="0" forceAA="0" compatLnSpc="1">
                <a:prstTxWarp prst="textNoShape">
                  <a:avLst/>
                </a:prstTxWarp>
                <a:noAutofit/>
              </a:bodyPr>
              <a:lstStyle/>
              <a:p>
                <a:pPr defTabSz="932290" fontAlgn="base">
                  <a:spcBef>
                    <a:spcPct val="0"/>
                  </a:spcBef>
                  <a:spcAft>
                    <a:spcPct val="0"/>
                  </a:spcAft>
                </a:pPr>
                <a:r>
                  <a:rPr lang="en-US" sz="1836" dirty="0">
                    <a:solidFill>
                      <a:schemeClr val="tx1">
                        <a:lumMod val="65000"/>
                        <a:lumOff val="35000"/>
                      </a:schemeClr>
                    </a:solidFill>
                    <a:ea typeface="Segoe UI" pitchFamily="34" charset="0"/>
                    <a:cs typeface="Segoe UI" pitchFamily="34" charset="0"/>
                  </a:rPr>
                  <a:t>ACS</a:t>
                </a:r>
              </a:p>
            </p:txBody>
          </p:sp>
          <p:pic>
            <p:nvPicPr>
              <p:cNvPr id="40" name="Picture 39"/>
              <p:cNvPicPr>
                <a:picLocks noChangeAspect="1"/>
              </p:cNvPicPr>
              <p:nvPr/>
            </p:nvPicPr>
            <p:blipFill>
              <a:blip r:embed="rId12"/>
              <a:stretch>
                <a:fillRect/>
              </a:stretch>
            </p:blipFill>
            <p:spPr>
              <a:xfrm>
                <a:off x="4168338" y="2579702"/>
                <a:ext cx="420496" cy="432326"/>
              </a:xfrm>
              <a:prstGeom prst="rect">
                <a:avLst/>
              </a:prstGeom>
            </p:spPr>
          </p:pic>
        </p:grpSp>
        <p:pic>
          <p:nvPicPr>
            <p:cNvPr id="38" name="Picture 37"/>
            <p:cNvPicPr>
              <a:picLocks noChangeAspect="1"/>
            </p:cNvPicPr>
            <p:nvPr/>
          </p:nvPicPr>
          <p:blipFill>
            <a:blip r:embed="rId13"/>
            <a:stretch>
              <a:fillRect/>
            </a:stretch>
          </p:blipFill>
          <p:spPr>
            <a:xfrm>
              <a:off x="5091743" y="2956612"/>
              <a:ext cx="634048" cy="774747"/>
            </a:xfrm>
            <a:prstGeom prst="rect">
              <a:avLst/>
            </a:prstGeom>
          </p:spPr>
        </p:pic>
      </p:grpSp>
      <p:cxnSp>
        <p:nvCxnSpPr>
          <p:cNvPr id="46" name="Straight Connector 45"/>
          <p:cNvCxnSpPr/>
          <p:nvPr/>
        </p:nvCxnSpPr>
        <p:spPr>
          <a:xfrm>
            <a:off x="7642889" y="1411155"/>
            <a:ext cx="119294" cy="5090460"/>
          </a:xfrm>
          <a:prstGeom prst="line">
            <a:avLst/>
          </a:prstGeom>
          <a:ln w="38100">
            <a:solidFill>
              <a:schemeClr val="bg2">
                <a:lumMod val="50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6404915" y="2302653"/>
            <a:ext cx="3078258" cy="717604"/>
          </a:xfrm>
          <a:prstGeom prst="straightConnector1">
            <a:avLst/>
          </a:prstGeom>
          <a:ln w="28575">
            <a:solidFill>
              <a:schemeClr val="accent1"/>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59" name="Straight Arrow Connector 58"/>
          <p:cNvCxnSpPr/>
          <p:nvPr/>
        </p:nvCxnSpPr>
        <p:spPr>
          <a:xfrm>
            <a:off x="3313050" y="3020257"/>
            <a:ext cx="2054763" cy="1636842"/>
          </a:xfrm>
          <a:prstGeom prst="straightConnector1">
            <a:avLst/>
          </a:prstGeom>
          <a:ln w="28575">
            <a:solidFill>
              <a:schemeClr val="tx1">
                <a:lumMod val="65000"/>
                <a:lumOff val="35000"/>
              </a:schemeClr>
            </a:solidFill>
            <a:prstDash val="solid"/>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63" name="Straight Arrow Connector 62"/>
          <p:cNvCxnSpPr/>
          <p:nvPr/>
        </p:nvCxnSpPr>
        <p:spPr>
          <a:xfrm flipV="1">
            <a:off x="7378491" y="3458928"/>
            <a:ext cx="2104682" cy="1566128"/>
          </a:xfrm>
          <a:prstGeom prst="straightConnector1">
            <a:avLst/>
          </a:prstGeom>
          <a:ln w="28575">
            <a:solidFill>
              <a:schemeClr val="accent1"/>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73" name="Straight Arrow Connector 72"/>
          <p:cNvCxnSpPr/>
          <p:nvPr/>
        </p:nvCxnSpPr>
        <p:spPr>
          <a:xfrm>
            <a:off x="2681543" y="3110847"/>
            <a:ext cx="0" cy="1169248"/>
          </a:xfrm>
          <a:prstGeom prst="straightConnector1">
            <a:avLst/>
          </a:prstGeom>
          <a:ln w="28575">
            <a:solidFill>
              <a:schemeClr val="tx1">
                <a:lumMod val="65000"/>
                <a:lumOff val="35000"/>
              </a:schemeClr>
            </a:solidFill>
            <a:prstDash val="solid"/>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76" name="Straight Arrow Connector 75"/>
          <p:cNvCxnSpPr/>
          <p:nvPr/>
        </p:nvCxnSpPr>
        <p:spPr>
          <a:xfrm>
            <a:off x="5801232" y="2866564"/>
            <a:ext cx="360835" cy="1445307"/>
          </a:xfrm>
          <a:prstGeom prst="straightConnector1">
            <a:avLst/>
          </a:prstGeom>
          <a:ln w="28575">
            <a:solidFill>
              <a:schemeClr val="accent1"/>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80" name="Straight Arrow Connector 79"/>
          <p:cNvCxnSpPr/>
          <p:nvPr/>
        </p:nvCxnSpPr>
        <p:spPr>
          <a:xfrm>
            <a:off x="3677958" y="5105619"/>
            <a:ext cx="1689855" cy="15501"/>
          </a:xfrm>
          <a:prstGeom prst="straightConnector1">
            <a:avLst/>
          </a:prstGeom>
          <a:ln w="28575">
            <a:solidFill>
              <a:schemeClr val="accent1"/>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grpSp>
        <p:nvGrpSpPr>
          <p:cNvPr id="86" name="Group 85"/>
          <p:cNvGrpSpPr/>
          <p:nvPr/>
        </p:nvGrpSpPr>
        <p:grpSpPr>
          <a:xfrm>
            <a:off x="8666489" y="2736368"/>
            <a:ext cx="324451" cy="367167"/>
            <a:chOff x="8053996" y="2704874"/>
            <a:chExt cx="318118" cy="360000"/>
          </a:xfrm>
        </p:grpSpPr>
        <p:sp>
          <p:nvSpPr>
            <p:cNvPr id="84" name="Rectangle 83"/>
            <p:cNvSpPr/>
            <p:nvPr/>
          </p:nvSpPr>
          <p:spPr bwMode="auto">
            <a:xfrm>
              <a:off x="8083550" y="2751755"/>
              <a:ext cx="190500" cy="264941"/>
            </a:xfrm>
            <a:prstGeom prst="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fi-FI" sz="2244" dirty="0">
                <a:gradFill>
                  <a:gsLst>
                    <a:gs pos="0">
                      <a:srgbClr val="FFFFFF"/>
                    </a:gs>
                    <a:gs pos="100000">
                      <a:srgbClr val="FFFFFF"/>
                    </a:gs>
                  </a:gsLst>
                  <a:lin ang="5400000" scaled="0"/>
                </a:gradFill>
                <a:ea typeface="Segoe UI" pitchFamily="34" charset="0"/>
                <a:cs typeface="Segoe UI" pitchFamily="34" charset="0"/>
              </a:endParaRPr>
            </a:p>
          </p:txBody>
        </p:sp>
        <p:pic>
          <p:nvPicPr>
            <p:cNvPr id="44" name="Picture 43"/>
            <p:cNvPicPr>
              <a:picLocks noChangeAspect="1"/>
            </p:cNvPicPr>
            <p:nvPr/>
          </p:nvPicPr>
          <p:blipFill>
            <a:blip r:embed="rId14"/>
            <a:stretch>
              <a:fillRect/>
            </a:stretch>
          </p:blipFill>
          <p:spPr>
            <a:xfrm>
              <a:off x="8053996" y="2704874"/>
              <a:ext cx="318118" cy="360000"/>
            </a:xfrm>
            <a:prstGeom prst="rect">
              <a:avLst/>
            </a:prstGeom>
          </p:spPr>
        </p:pic>
      </p:grpSp>
      <p:grpSp>
        <p:nvGrpSpPr>
          <p:cNvPr id="87" name="Group 86"/>
          <p:cNvGrpSpPr/>
          <p:nvPr/>
        </p:nvGrpSpPr>
        <p:grpSpPr>
          <a:xfrm>
            <a:off x="8983997" y="3589218"/>
            <a:ext cx="324451" cy="367167"/>
            <a:chOff x="8053996" y="2704874"/>
            <a:chExt cx="318118" cy="360000"/>
          </a:xfrm>
        </p:grpSpPr>
        <p:sp>
          <p:nvSpPr>
            <p:cNvPr id="88" name="Rectangle 87"/>
            <p:cNvSpPr/>
            <p:nvPr/>
          </p:nvSpPr>
          <p:spPr bwMode="auto">
            <a:xfrm>
              <a:off x="8083550" y="2751755"/>
              <a:ext cx="190500" cy="264941"/>
            </a:xfrm>
            <a:prstGeom prst="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fi-FI" sz="2244" dirty="0">
                <a:gradFill>
                  <a:gsLst>
                    <a:gs pos="0">
                      <a:srgbClr val="FFFFFF"/>
                    </a:gs>
                    <a:gs pos="100000">
                      <a:srgbClr val="FFFFFF"/>
                    </a:gs>
                  </a:gsLst>
                  <a:lin ang="5400000" scaled="0"/>
                </a:gradFill>
                <a:ea typeface="Segoe UI" pitchFamily="34" charset="0"/>
                <a:cs typeface="Segoe UI" pitchFamily="34" charset="0"/>
              </a:endParaRPr>
            </a:p>
          </p:txBody>
        </p:sp>
        <p:pic>
          <p:nvPicPr>
            <p:cNvPr id="89" name="Picture 88"/>
            <p:cNvPicPr>
              <a:picLocks noChangeAspect="1"/>
            </p:cNvPicPr>
            <p:nvPr/>
          </p:nvPicPr>
          <p:blipFill>
            <a:blip r:embed="rId14"/>
            <a:stretch>
              <a:fillRect/>
            </a:stretch>
          </p:blipFill>
          <p:spPr>
            <a:xfrm>
              <a:off x="8053996" y="2704874"/>
              <a:ext cx="318118" cy="360000"/>
            </a:xfrm>
            <a:prstGeom prst="rect">
              <a:avLst/>
            </a:prstGeom>
          </p:spPr>
        </p:pic>
      </p:grpSp>
      <p:grpSp>
        <p:nvGrpSpPr>
          <p:cNvPr id="90" name="Group 89"/>
          <p:cNvGrpSpPr/>
          <p:nvPr/>
        </p:nvGrpSpPr>
        <p:grpSpPr>
          <a:xfrm>
            <a:off x="4903282" y="5192535"/>
            <a:ext cx="324451" cy="367167"/>
            <a:chOff x="8053996" y="2704874"/>
            <a:chExt cx="318118" cy="360000"/>
          </a:xfrm>
        </p:grpSpPr>
        <p:sp>
          <p:nvSpPr>
            <p:cNvPr id="91" name="Rectangle 90"/>
            <p:cNvSpPr/>
            <p:nvPr/>
          </p:nvSpPr>
          <p:spPr bwMode="auto">
            <a:xfrm>
              <a:off x="8083550" y="2751755"/>
              <a:ext cx="190500" cy="264941"/>
            </a:xfrm>
            <a:prstGeom prst="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fi-FI" sz="2244" dirty="0">
                <a:gradFill>
                  <a:gsLst>
                    <a:gs pos="0">
                      <a:srgbClr val="FFFFFF"/>
                    </a:gs>
                    <a:gs pos="100000">
                      <a:srgbClr val="FFFFFF"/>
                    </a:gs>
                  </a:gsLst>
                  <a:lin ang="5400000" scaled="0"/>
                </a:gradFill>
                <a:ea typeface="Segoe UI" pitchFamily="34" charset="0"/>
                <a:cs typeface="Segoe UI" pitchFamily="34" charset="0"/>
              </a:endParaRPr>
            </a:p>
          </p:txBody>
        </p:sp>
        <p:pic>
          <p:nvPicPr>
            <p:cNvPr id="92" name="Picture 91"/>
            <p:cNvPicPr>
              <a:picLocks noChangeAspect="1"/>
            </p:cNvPicPr>
            <p:nvPr/>
          </p:nvPicPr>
          <p:blipFill>
            <a:blip r:embed="rId14"/>
            <a:stretch>
              <a:fillRect/>
            </a:stretch>
          </p:blipFill>
          <p:spPr>
            <a:xfrm>
              <a:off x="8053996" y="2704874"/>
              <a:ext cx="318118" cy="360000"/>
            </a:xfrm>
            <a:prstGeom prst="rect">
              <a:avLst/>
            </a:prstGeom>
          </p:spPr>
        </p:pic>
      </p:grpSp>
      <p:sp>
        <p:nvSpPr>
          <p:cNvPr id="100" name="Rectangle 99"/>
          <p:cNvSpPr/>
          <p:nvPr/>
        </p:nvSpPr>
        <p:spPr>
          <a:xfrm>
            <a:off x="7701322" y="2141338"/>
            <a:ext cx="1226252" cy="542399"/>
          </a:xfrm>
          <a:prstGeom prst="rect">
            <a:avLst/>
          </a:prstGeom>
        </p:spPr>
        <p:txBody>
          <a:bodyPr wrap="none">
            <a:spAutoFit/>
          </a:bodyPr>
          <a:lstStyle/>
          <a:p>
            <a:pPr algn="ctr" defTabSz="932290" fontAlgn="base">
              <a:spcBef>
                <a:spcPct val="0"/>
              </a:spcBef>
              <a:spcAft>
                <a:spcPct val="0"/>
              </a:spcAft>
            </a:pPr>
            <a:r>
              <a:rPr lang="en-US" sz="1428" dirty="0">
                <a:solidFill>
                  <a:schemeClr val="tx1">
                    <a:lumMod val="65000"/>
                    <a:lumOff val="35000"/>
                  </a:schemeClr>
                </a:solidFill>
                <a:ea typeface="Segoe UI" pitchFamily="34" charset="0"/>
                <a:cs typeface="Segoe UI" pitchFamily="34" charset="0"/>
              </a:rPr>
              <a:t>Registration </a:t>
            </a:r>
            <a:br>
              <a:rPr lang="en-US" sz="1428" dirty="0">
                <a:solidFill>
                  <a:schemeClr val="tx1">
                    <a:lumMod val="65000"/>
                    <a:lumOff val="35000"/>
                  </a:schemeClr>
                </a:solidFill>
                <a:ea typeface="Segoe UI" pitchFamily="34" charset="0"/>
                <a:cs typeface="Segoe UI" pitchFamily="34" charset="0"/>
              </a:rPr>
            </a:br>
            <a:r>
              <a:rPr lang="en-US" sz="1428" dirty="0">
                <a:solidFill>
                  <a:schemeClr val="tx1">
                    <a:lumMod val="65000"/>
                    <a:lumOff val="35000"/>
                  </a:schemeClr>
                </a:solidFill>
                <a:ea typeface="Segoe UI" pitchFamily="34" charset="0"/>
                <a:cs typeface="Segoe UI" pitchFamily="34" charset="0"/>
              </a:rPr>
              <a:t>of add-in</a:t>
            </a:r>
          </a:p>
        </p:txBody>
      </p:sp>
      <p:sp>
        <p:nvSpPr>
          <p:cNvPr id="101" name="Rectangle 100"/>
          <p:cNvSpPr/>
          <p:nvPr/>
        </p:nvSpPr>
        <p:spPr>
          <a:xfrm>
            <a:off x="8301071" y="4241991"/>
            <a:ext cx="1379737" cy="542399"/>
          </a:xfrm>
          <a:prstGeom prst="rect">
            <a:avLst/>
          </a:prstGeom>
        </p:spPr>
        <p:txBody>
          <a:bodyPr wrap="none">
            <a:spAutoFit/>
          </a:bodyPr>
          <a:lstStyle/>
          <a:p>
            <a:pPr algn="ctr" defTabSz="932290" fontAlgn="base">
              <a:spcBef>
                <a:spcPct val="0"/>
              </a:spcBef>
              <a:spcAft>
                <a:spcPct val="0"/>
              </a:spcAft>
            </a:pPr>
            <a:r>
              <a:rPr lang="en-US" sz="1428" dirty="0">
                <a:solidFill>
                  <a:schemeClr val="tx1">
                    <a:lumMod val="65000"/>
                    <a:lumOff val="35000"/>
                  </a:schemeClr>
                </a:solidFill>
                <a:ea typeface="Segoe UI" pitchFamily="34" charset="0"/>
                <a:cs typeface="Segoe UI" pitchFamily="34" charset="0"/>
              </a:rPr>
              <a:t>Verification of </a:t>
            </a:r>
            <a:br>
              <a:rPr lang="en-US" sz="1428" dirty="0">
                <a:solidFill>
                  <a:schemeClr val="tx1">
                    <a:lumMod val="65000"/>
                    <a:lumOff val="35000"/>
                  </a:schemeClr>
                </a:solidFill>
                <a:ea typeface="Segoe UI" pitchFamily="34" charset="0"/>
                <a:cs typeface="Segoe UI" pitchFamily="34" charset="0"/>
              </a:rPr>
            </a:br>
            <a:r>
              <a:rPr lang="en-US" sz="1428" dirty="0">
                <a:solidFill>
                  <a:schemeClr val="tx1">
                    <a:lumMod val="65000"/>
                    <a:lumOff val="35000"/>
                  </a:schemeClr>
                </a:solidFill>
                <a:ea typeface="Segoe UI" pitchFamily="34" charset="0"/>
                <a:cs typeface="Segoe UI" pitchFamily="34" charset="0"/>
              </a:rPr>
              <a:t>registration</a:t>
            </a:r>
          </a:p>
        </p:txBody>
      </p:sp>
      <p:sp>
        <p:nvSpPr>
          <p:cNvPr id="102" name="Rectangle 101"/>
          <p:cNvSpPr/>
          <p:nvPr/>
        </p:nvSpPr>
        <p:spPr>
          <a:xfrm>
            <a:off x="4831030" y="3095672"/>
            <a:ext cx="1188333" cy="542399"/>
          </a:xfrm>
          <a:prstGeom prst="rect">
            <a:avLst/>
          </a:prstGeom>
        </p:spPr>
        <p:txBody>
          <a:bodyPr wrap="square">
            <a:spAutoFit/>
          </a:bodyPr>
          <a:lstStyle/>
          <a:p>
            <a:pPr algn="ctr" defTabSz="932290" fontAlgn="base">
              <a:spcBef>
                <a:spcPct val="0"/>
              </a:spcBef>
              <a:spcAft>
                <a:spcPct val="0"/>
              </a:spcAft>
            </a:pPr>
            <a:r>
              <a:rPr lang="en-US" sz="1428" dirty="0">
                <a:solidFill>
                  <a:schemeClr val="tx1">
                    <a:lumMod val="65000"/>
                    <a:lumOff val="35000"/>
                  </a:schemeClr>
                </a:solidFill>
                <a:ea typeface="Segoe UI" pitchFamily="34" charset="0"/>
                <a:cs typeface="Segoe UI" pitchFamily="34" charset="0"/>
              </a:rPr>
              <a:t>Approve and publish</a:t>
            </a:r>
          </a:p>
        </p:txBody>
      </p:sp>
      <p:sp>
        <p:nvSpPr>
          <p:cNvPr id="103" name="Rectangle 102"/>
          <p:cNvSpPr/>
          <p:nvPr/>
        </p:nvSpPr>
        <p:spPr>
          <a:xfrm>
            <a:off x="3780191" y="5128436"/>
            <a:ext cx="1188333" cy="542399"/>
          </a:xfrm>
          <a:prstGeom prst="rect">
            <a:avLst/>
          </a:prstGeom>
        </p:spPr>
        <p:txBody>
          <a:bodyPr wrap="square">
            <a:spAutoFit/>
          </a:bodyPr>
          <a:lstStyle/>
          <a:p>
            <a:pPr algn="ctr" defTabSz="932290" fontAlgn="base">
              <a:spcBef>
                <a:spcPct val="0"/>
              </a:spcBef>
              <a:spcAft>
                <a:spcPct val="0"/>
              </a:spcAft>
            </a:pPr>
            <a:r>
              <a:rPr lang="en-US" sz="1428" dirty="0">
                <a:solidFill>
                  <a:schemeClr val="tx1">
                    <a:lumMod val="65000"/>
                    <a:lumOff val="35000"/>
                  </a:schemeClr>
                </a:solidFill>
                <a:ea typeface="Segoe UI" pitchFamily="34" charset="0"/>
                <a:cs typeface="Segoe UI" pitchFamily="34" charset="0"/>
              </a:rPr>
              <a:t>Remote</a:t>
            </a:r>
            <a:br>
              <a:rPr lang="en-US" sz="1428" dirty="0">
                <a:solidFill>
                  <a:schemeClr val="tx1">
                    <a:lumMod val="65000"/>
                    <a:lumOff val="35000"/>
                  </a:schemeClr>
                </a:solidFill>
                <a:ea typeface="Segoe UI" pitchFamily="34" charset="0"/>
                <a:cs typeface="Segoe UI" pitchFamily="34" charset="0"/>
              </a:rPr>
            </a:br>
            <a:r>
              <a:rPr lang="en-US" sz="1428" dirty="0">
                <a:solidFill>
                  <a:schemeClr val="tx1">
                    <a:lumMod val="65000"/>
                    <a:lumOff val="35000"/>
                  </a:schemeClr>
                </a:solidFill>
                <a:ea typeface="Segoe UI" pitchFamily="34" charset="0"/>
                <a:cs typeface="Segoe UI" pitchFamily="34" charset="0"/>
              </a:rPr>
              <a:t>connectivity</a:t>
            </a:r>
          </a:p>
        </p:txBody>
      </p:sp>
      <p:grpSp>
        <p:nvGrpSpPr>
          <p:cNvPr id="41" name="Group 40"/>
          <p:cNvGrpSpPr/>
          <p:nvPr/>
        </p:nvGrpSpPr>
        <p:grpSpPr>
          <a:xfrm>
            <a:off x="6476548" y="2329263"/>
            <a:ext cx="524641" cy="524641"/>
            <a:chOff x="492" y="17985"/>
            <a:chExt cx="524853" cy="524853"/>
          </a:xfrm>
        </p:grpSpPr>
        <p:sp>
          <p:nvSpPr>
            <p:cNvPr id="42" name="Oval 41"/>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3"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378">
                <a:lnSpc>
                  <a:spcPct val="90000"/>
                </a:lnSpc>
                <a:spcBef>
                  <a:spcPct val="0"/>
                </a:spcBef>
                <a:spcAft>
                  <a:spcPct val="35000"/>
                </a:spcAft>
              </a:pPr>
              <a:r>
                <a:rPr lang="en-US" sz="2399" dirty="0"/>
                <a:t>2</a:t>
              </a:r>
            </a:p>
          </p:txBody>
        </p:sp>
      </p:grpSp>
      <p:grpSp>
        <p:nvGrpSpPr>
          <p:cNvPr id="104" name="Group 103"/>
          <p:cNvGrpSpPr/>
          <p:nvPr/>
        </p:nvGrpSpPr>
        <p:grpSpPr>
          <a:xfrm>
            <a:off x="5971391" y="3320408"/>
            <a:ext cx="524641" cy="524641"/>
            <a:chOff x="492" y="17985"/>
            <a:chExt cx="524853" cy="524853"/>
          </a:xfrm>
        </p:grpSpPr>
        <p:sp>
          <p:nvSpPr>
            <p:cNvPr id="105" name="Oval 104"/>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06"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378">
                <a:lnSpc>
                  <a:spcPct val="90000"/>
                </a:lnSpc>
                <a:spcBef>
                  <a:spcPct val="0"/>
                </a:spcBef>
                <a:spcAft>
                  <a:spcPct val="35000"/>
                </a:spcAft>
              </a:pPr>
              <a:r>
                <a:rPr lang="en-US" sz="2399" dirty="0"/>
                <a:t>3</a:t>
              </a:r>
            </a:p>
          </p:txBody>
        </p:sp>
      </p:grpSp>
      <p:grpSp>
        <p:nvGrpSpPr>
          <p:cNvPr id="107" name="Group 106"/>
          <p:cNvGrpSpPr/>
          <p:nvPr/>
        </p:nvGrpSpPr>
        <p:grpSpPr>
          <a:xfrm>
            <a:off x="2233945" y="3282360"/>
            <a:ext cx="524641" cy="524641"/>
            <a:chOff x="492" y="17985"/>
            <a:chExt cx="524853" cy="524853"/>
          </a:xfrm>
        </p:grpSpPr>
        <p:sp>
          <p:nvSpPr>
            <p:cNvPr id="108" name="Oval 107"/>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09"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378">
                <a:lnSpc>
                  <a:spcPct val="90000"/>
                </a:lnSpc>
                <a:spcBef>
                  <a:spcPct val="0"/>
                </a:spcBef>
                <a:spcAft>
                  <a:spcPct val="35000"/>
                </a:spcAft>
              </a:pPr>
              <a:r>
                <a:rPr lang="en-US" sz="2399" dirty="0"/>
                <a:t>4</a:t>
              </a:r>
            </a:p>
          </p:txBody>
        </p:sp>
      </p:grpSp>
      <p:grpSp>
        <p:nvGrpSpPr>
          <p:cNvPr id="110" name="Group 109"/>
          <p:cNvGrpSpPr/>
          <p:nvPr/>
        </p:nvGrpSpPr>
        <p:grpSpPr>
          <a:xfrm>
            <a:off x="3556049" y="3304745"/>
            <a:ext cx="524641" cy="524641"/>
            <a:chOff x="492" y="17985"/>
            <a:chExt cx="524853" cy="524853"/>
          </a:xfrm>
        </p:grpSpPr>
        <p:sp>
          <p:nvSpPr>
            <p:cNvPr id="111" name="Oval 110"/>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12"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378">
                <a:lnSpc>
                  <a:spcPct val="90000"/>
                </a:lnSpc>
                <a:spcBef>
                  <a:spcPct val="0"/>
                </a:spcBef>
                <a:spcAft>
                  <a:spcPct val="35000"/>
                </a:spcAft>
              </a:pPr>
              <a:r>
                <a:rPr lang="en-US" sz="2399" dirty="0"/>
                <a:t>5</a:t>
              </a:r>
            </a:p>
          </p:txBody>
        </p:sp>
      </p:grpSp>
      <p:grpSp>
        <p:nvGrpSpPr>
          <p:cNvPr id="113" name="Group 112"/>
          <p:cNvGrpSpPr/>
          <p:nvPr/>
        </p:nvGrpSpPr>
        <p:grpSpPr>
          <a:xfrm>
            <a:off x="4118785" y="4644523"/>
            <a:ext cx="524641" cy="524641"/>
            <a:chOff x="492" y="17985"/>
            <a:chExt cx="524853" cy="524853"/>
          </a:xfrm>
        </p:grpSpPr>
        <p:sp>
          <p:nvSpPr>
            <p:cNvPr id="114" name="Oval 113"/>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15"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378">
                <a:lnSpc>
                  <a:spcPct val="90000"/>
                </a:lnSpc>
                <a:spcBef>
                  <a:spcPct val="0"/>
                </a:spcBef>
                <a:spcAft>
                  <a:spcPct val="35000"/>
                </a:spcAft>
              </a:pPr>
              <a:r>
                <a:rPr lang="en-US" sz="2399" dirty="0"/>
                <a:t>6</a:t>
              </a:r>
            </a:p>
          </p:txBody>
        </p:sp>
      </p:grpSp>
      <p:grpSp>
        <p:nvGrpSpPr>
          <p:cNvPr id="116" name="Group 115"/>
          <p:cNvGrpSpPr/>
          <p:nvPr/>
        </p:nvGrpSpPr>
        <p:grpSpPr>
          <a:xfrm>
            <a:off x="8160574" y="3750864"/>
            <a:ext cx="524641" cy="524641"/>
            <a:chOff x="492" y="17985"/>
            <a:chExt cx="524853" cy="524853"/>
          </a:xfrm>
        </p:grpSpPr>
        <p:sp>
          <p:nvSpPr>
            <p:cNvPr id="117" name="Oval 116"/>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18"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378">
                <a:lnSpc>
                  <a:spcPct val="90000"/>
                </a:lnSpc>
                <a:spcBef>
                  <a:spcPct val="0"/>
                </a:spcBef>
                <a:spcAft>
                  <a:spcPct val="35000"/>
                </a:spcAft>
              </a:pPr>
              <a:r>
                <a:rPr lang="en-US" sz="2399" dirty="0"/>
                <a:t>7</a:t>
              </a:r>
            </a:p>
          </p:txBody>
        </p:sp>
      </p:grpSp>
      <p:grpSp>
        <p:nvGrpSpPr>
          <p:cNvPr id="121" name="Group 120"/>
          <p:cNvGrpSpPr/>
          <p:nvPr/>
        </p:nvGrpSpPr>
        <p:grpSpPr>
          <a:xfrm>
            <a:off x="9823863" y="4789116"/>
            <a:ext cx="1560232" cy="1217783"/>
            <a:chOff x="3723361" y="1948985"/>
            <a:chExt cx="1529778" cy="1194013"/>
          </a:xfrm>
        </p:grpSpPr>
        <p:grpSp>
          <p:nvGrpSpPr>
            <p:cNvPr id="122" name="Group 121"/>
            <p:cNvGrpSpPr>
              <a:grpSpLocks noChangeAspect="1"/>
            </p:cNvGrpSpPr>
            <p:nvPr/>
          </p:nvGrpSpPr>
          <p:grpSpPr>
            <a:xfrm>
              <a:off x="4148491" y="1948985"/>
              <a:ext cx="834285" cy="792000"/>
              <a:chOff x="7016331" y="2569440"/>
              <a:chExt cx="597525" cy="567240"/>
            </a:xfrm>
          </p:grpSpPr>
          <p:pic>
            <p:nvPicPr>
              <p:cNvPr id="124" name="Picture 123"/>
              <p:cNvPicPr>
                <a:picLocks noChangeAspect="1"/>
              </p:cNvPicPr>
              <p:nvPr/>
            </p:nvPicPr>
            <p:blipFill>
              <a:blip r:embed="rId15"/>
              <a:stretch>
                <a:fillRect/>
              </a:stretch>
            </p:blipFill>
            <p:spPr>
              <a:xfrm>
                <a:off x="7016331" y="2569440"/>
                <a:ext cx="486675" cy="528960"/>
              </a:xfrm>
              <a:prstGeom prst="rect">
                <a:avLst/>
              </a:prstGeom>
            </p:spPr>
          </p:pic>
          <p:pic>
            <p:nvPicPr>
              <p:cNvPr id="125" name="Picture 124"/>
              <p:cNvPicPr>
                <a:picLocks noChangeAspect="1"/>
              </p:cNvPicPr>
              <p:nvPr/>
            </p:nvPicPr>
            <p:blipFill>
              <a:blip r:embed="rId16"/>
              <a:stretch>
                <a:fillRect/>
              </a:stretch>
            </p:blipFill>
            <p:spPr>
              <a:xfrm>
                <a:off x="7384423" y="2802600"/>
                <a:ext cx="229433" cy="334080"/>
              </a:xfrm>
              <a:prstGeom prst="rect">
                <a:avLst/>
              </a:prstGeom>
            </p:spPr>
          </p:pic>
        </p:grpSp>
        <p:sp>
          <p:nvSpPr>
            <p:cNvPr id="123" name="Rectangle 122"/>
            <p:cNvSpPr/>
            <p:nvPr/>
          </p:nvSpPr>
          <p:spPr>
            <a:xfrm>
              <a:off x="3723361" y="2611186"/>
              <a:ext cx="1529778" cy="531812"/>
            </a:xfrm>
            <a:prstGeom prst="rect">
              <a:avLst/>
            </a:prstGeom>
          </p:spPr>
          <p:txBody>
            <a:bodyPr wrap="none">
              <a:spAutoFit/>
            </a:bodyPr>
            <a:lstStyle/>
            <a:p>
              <a:pPr algn="ctr" defTabSz="932290" fontAlgn="base">
                <a:spcBef>
                  <a:spcPct val="0"/>
                </a:spcBef>
                <a:spcAft>
                  <a:spcPct val="0"/>
                </a:spcAft>
              </a:pPr>
              <a:r>
                <a:rPr lang="en-US" sz="1428" dirty="0">
                  <a:solidFill>
                    <a:schemeClr val="tx1">
                      <a:lumMod val="65000"/>
                      <a:lumOff val="35000"/>
                    </a:schemeClr>
                  </a:solidFill>
                  <a:ea typeface="Segoe UI" pitchFamily="34" charset="0"/>
                  <a:cs typeface="Segoe UI" pitchFamily="34" charset="0"/>
                </a:rPr>
                <a:t>Server &amp; Tenant </a:t>
              </a:r>
              <a:br>
                <a:rPr lang="en-US" sz="1428" dirty="0">
                  <a:solidFill>
                    <a:schemeClr val="tx1">
                      <a:lumMod val="65000"/>
                      <a:lumOff val="35000"/>
                    </a:schemeClr>
                  </a:solidFill>
                  <a:ea typeface="Segoe UI" pitchFamily="34" charset="0"/>
                  <a:cs typeface="Segoe UI" pitchFamily="34" charset="0"/>
                </a:rPr>
              </a:br>
              <a:r>
                <a:rPr lang="en-US" sz="1428" dirty="0">
                  <a:solidFill>
                    <a:schemeClr val="tx1">
                      <a:lumMod val="65000"/>
                      <a:lumOff val="35000"/>
                    </a:schemeClr>
                  </a:solidFill>
                  <a:ea typeface="Segoe UI" pitchFamily="34" charset="0"/>
                  <a:cs typeface="Segoe UI" pitchFamily="34" charset="0"/>
                </a:rPr>
                <a:t>Admin</a:t>
              </a:r>
            </a:p>
          </p:txBody>
        </p:sp>
      </p:grpSp>
      <p:cxnSp>
        <p:nvCxnSpPr>
          <p:cNvPr id="126" name="Straight Arrow Connector 125"/>
          <p:cNvCxnSpPr/>
          <p:nvPr/>
        </p:nvCxnSpPr>
        <p:spPr>
          <a:xfrm flipH="1">
            <a:off x="7181604" y="5279620"/>
            <a:ext cx="2917998" cy="12277"/>
          </a:xfrm>
          <a:prstGeom prst="straightConnector1">
            <a:avLst/>
          </a:prstGeom>
          <a:ln w="28575">
            <a:solidFill>
              <a:schemeClr val="accent1"/>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grpSp>
        <p:nvGrpSpPr>
          <p:cNvPr id="131" name="Group 130"/>
          <p:cNvGrpSpPr/>
          <p:nvPr/>
        </p:nvGrpSpPr>
        <p:grpSpPr>
          <a:xfrm>
            <a:off x="8049094" y="4844088"/>
            <a:ext cx="524641" cy="524641"/>
            <a:chOff x="492" y="17985"/>
            <a:chExt cx="524853" cy="524853"/>
          </a:xfrm>
        </p:grpSpPr>
        <p:sp>
          <p:nvSpPr>
            <p:cNvPr id="132" name="Oval 131"/>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3"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378">
                <a:lnSpc>
                  <a:spcPct val="90000"/>
                </a:lnSpc>
                <a:spcBef>
                  <a:spcPct val="0"/>
                </a:spcBef>
                <a:spcAft>
                  <a:spcPct val="35000"/>
                </a:spcAft>
              </a:pPr>
              <a:r>
                <a:rPr lang="fi-FI" sz="2399" dirty="0"/>
                <a:t>1</a:t>
              </a:r>
              <a:endParaRPr lang="en-US" sz="2399" dirty="0"/>
            </a:p>
          </p:txBody>
        </p:sp>
      </p:grpSp>
      <p:sp>
        <p:nvSpPr>
          <p:cNvPr id="134" name="Rectangle 133"/>
          <p:cNvSpPr/>
          <p:nvPr/>
        </p:nvSpPr>
        <p:spPr>
          <a:xfrm>
            <a:off x="7973074" y="5333142"/>
            <a:ext cx="1836730" cy="542399"/>
          </a:xfrm>
          <a:prstGeom prst="rect">
            <a:avLst/>
          </a:prstGeom>
        </p:spPr>
        <p:txBody>
          <a:bodyPr wrap="none">
            <a:spAutoFit/>
          </a:bodyPr>
          <a:lstStyle/>
          <a:p>
            <a:pPr algn="ctr" defTabSz="932290" fontAlgn="base">
              <a:spcBef>
                <a:spcPct val="0"/>
              </a:spcBef>
              <a:spcAft>
                <a:spcPct val="0"/>
              </a:spcAft>
            </a:pPr>
            <a:r>
              <a:rPr lang="en-US" sz="1428" dirty="0">
                <a:solidFill>
                  <a:schemeClr val="tx1">
                    <a:lumMod val="65000"/>
                    <a:lumOff val="35000"/>
                  </a:schemeClr>
                </a:solidFill>
                <a:ea typeface="Segoe UI" pitchFamily="34" charset="0"/>
                <a:cs typeface="Segoe UI" pitchFamily="34" charset="0"/>
              </a:rPr>
              <a:t>Associate server</a:t>
            </a:r>
            <a:br>
              <a:rPr lang="en-US" sz="1428" dirty="0">
                <a:solidFill>
                  <a:schemeClr val="tx1">
                    <a:lumMod val="65000"/>
                    <a:lumOff val="35000"/>
                  </a:schemeClr>
                </a:solidFill>
                <a:ea typeface="Segoe UI" pitchFamily="34" charset="0"/>
                <a:cs typeface="Segoe UI" pitchFamily="34" charset="0"/>
              </a:rPr>
            </a:br>
            <a:r>
              <a:rPr lang="en-US" sz="1428" dirty="0">
                <a:solidFill>
                  <a:schemeClr val="tx1">
                    <a:lumMod val="65000"/>
                    <a:lumOff val="35000"/>
                  </a:schemeClr>
                </a:solidFill>
                <a:ea typeface="Segoe UI" pitchFamily="34" charset="0"/>
                <a:cs typeface="Segoe UI" pitchFamily="34" charset="0"/>
              </a:rPr>
              <a:t>to Office 365 tenant</a:t>
            </a:r>
          </a:p>
        </p:txBody>
      </p:sp>
      <p:grpSp>
        <p:nvGrpSpPr>
          <p:cNvPr id="138" name="Group 137"/>
          <p:cNvGrpSpPr/>
          <p:nvPr/>
        </p:nvGrpSpPr>
        <p:grpSpPr>
          <a:xfrm>
            <a:off x="1312235" y="4472909"/>
            <a:ext cx="2340617" cy="1555798"/>
            <a:chOff x="1284169" y="4385603"/>
            <a:chExt cx="2294931" cy="1525431"/>
          </a:xfrm>
        </p:grpSpPr>
        <p:grpSp>
          <p:nvGrpSpPr>
            <p:cNvPr id="3" name="Group 2"/>
            <p:cNvGrpSpPr>
              <a:grpSpLocks noChangeAspect="1"/>
            </p:cNvGrpSpPr>
            <p:nvPr/>
          </p:nvGrpSpPr>
          <p:grpSpPr>
            <a:xfrm>
              <a:off x="1535429" y="4385603"/>
              <a:ext cx="2018285" cy="1332000"/>
              <a:chOff x="4525986" y="2903649"/>
              <a:chExt cx="2194636" cy="1448386"/>
            </a:xfrm>
          </p:grpSpPr>
          <p:sp>
            <p:nvSpPr>
              <p:cNvPr id="4" name="Rectangle 3"/>
              <p:cNvSpPr/>
              <p:nvPr/>
            </p:nvSpPr>
            <p:spPr bwMode="auto">
              <a:xfrm>
                <a:off x="4525986" y="2903649"/>
                <a:ext cx="2006863" cy="1327586"/>
              </a:xfrm>
              <a:prstGeom prst="rect">
                <a:avLst/>
              </a:prstGeom>
              <a:solidFill>
                <a:schemeClr val="bg2">
                  <a:lumMod val="20000"/>
                  <a:lumOff val="80000"/>
                  <a:alpha val="75000"/>
                </a:schemeClr>
              </a:solidFill>
              <a:ln>
                <a:solidFill>
                  <a:schemeClr val="bg2">
                    <a:lumMod val="60000"/>
                    <a:lumOff val="40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6630" tIns="46630" rIns="46630" bIns="46630" numCol="1" spcCol="0" rtlCol="0" fromWordArt="0" anchor="t" anchorCtr="0" forceAA="0" compatLnSpc="1">
                <a:prstTxWarp prst="textNoShape">
                  <a:avLst/>
                </a:prstTxWarp>
                <a:noAutofit/>
              </a:bodyPr>
              <a:lstStyle/>
              <a:p>
                <a:pPr defTabSz="932290" fontAlgn="base">
                  <a:spcBef>
                    <a:spcPct val="0"/>
                  </a:spcBef>
                  <a:spcAft>
                    <a:spcPct val="0"/>
                  </a:spcAft>
                </a:pPr>
                <a:r>
                  <a:rPr lang="en-US" sz="1428" dirty="0">
                    <a:solidFill>
                      <a:schemeClr val="tx1">
                        <a:lumMod val="65000"/>
                        <a:lumOff val="35000"/>
                      </a:schemeClr>
                    </a:solidFill>
                    <a:ea typeface="Segoe UI" pitchFamily="34" charset="0"/>
                    <a:cs typeface="Segoe UI" pitchFamily="34" charset="0"/>
                  </a:rPr>
                  <a:t>Provider hosted </a:t>
                </a:r>
                <a:br>
                  <a:rPr lang="en-US" sz="1428" dirty="0">
                    <a:solidFill>
                      <a:schemeClr val="tx1">
                        <a:lumMod val="65000"/>
                        <a:lumOff val="35000"/>
                      </a:schemeClr>
                    </a:solidFill>
                    <a:ea typeface="Segoe UI" pitchFamily="34" charset="0"/>
                    <a:cs typeface="Segoe UI" pitchFamily="34" charset="0"/>
                  </a:rPr>
                </a:br>
                <a:r>
                  <a:rPr lang="en-US" sz="1428" dirty="0">
                    <a:solidFill>
                      <a:schemeClr val="tx1">
                        <a:lumMod val="65000"/>
                        <a:lumOff val="35000"/>
                      </a:schemeClr>
                    </a:solidFill>
                    <a:ea typeface="Segoe UI" pitchFamily="34" charset="0"/>
                    <a:cs typeface="Segoe UI" pitchFamily="34" charset="0"/>
                  </a:rPr>
                  <a:t>add-ins</a:t>
                </a:r>
              </a:p>
            </p:txBody>
          </p:sp>
          <p:pic>
            <p:nvPicPr>
              <p:cNvPr id="5" name="Picture 4"/>
              <p:cNvPicPr>
                <a:picLocks noChangeAspect="1"/>
              </p:cNvPicPr>
              <p:nvPr/>
            </p:nvPicPr>
            <p:blipFill>
              <a:blip r:embed="rId2"/>
              <a:stretch>
                <a:fillRect/>
              </a:stretch>
            </p:blipFill>
            <p:spPr>
              <a:xfrm>
                <a:off x="5273706" y="3298680"/>
                <a:ext cx="477423" cy="839046"/>
              </a:xfrm>
              <a:prstGeom prst="rect">
                <a:avLst/>
              </a:prstGeom>
            </p:spPr>
          </p:pic>
          <p:pic>
            <p:nvPicPr>
              <p:cNvPr id="6" name="Picture 5"/>
              <p:cNvPicPr>
                <a:picLocks noChangeAspect="1"/>
              </p:cNvPicPr>
              <p:nvPr/>
            </p:nvPicPr>
            <p:blipFill>
              <a:blip r:embed="rId2"/>
              <a:stretch>
                <a:fillRect/>
              </a:stretch>
            </p:blipFill>
            <p:spPr>
              <a:xfrm>
                <a:off x="5620962" y="3512989"/>
                <a:ext cx="477423" cy="839046"/>
              </a:xfrm>
              <a:prstGeom prst="rect">
                <a:avLst/>
              </a:prstGeom>
            </p:spPr>
          </p:pic>
          <p:grpSp>
            <p:nvGrpSpPr>
              <p:cNvPr id="7" name="Group 6"/>
              <p:cNvGrpSpPr/>
              <p:nvPr/>
            </p:nvGrpSpPr>
            <p:grpSpPr>
              <a:xfrm>
                <a:off x="5959262" y="3306353"/>
                <a:ext cx="761360" cy="895854"/>
                <a:chOff x="5959262" y="3306353"/>
                <a:chExt cx="761360" cy="895854"/>
              </a:xfrm>
            </p:grpSpPr>
            <p:pic>
              <p:nvPicPr>
                <p:cNvPr id="8" name="Picture 7"/>
                <p:cNvPicPr>
                  <a:picLocks noChangeAspect="1"/>
                </p:cNvPicPr>
                <p:nvPr/>
              </p:nvPicPr>
              <p:blipFill>
                <a:blip r:embed="rId2"/>
                <a:stretch>
                  <a:fillRect/>
                </a:stretch>
              </p:blipFill>
              <p:spPr>
                <a:xfrm>
                  <a:off x="5959262" y="3306353"/>
                  <a:ext cx="477423" cy="839046"/>
                </a:xfrm>
                <a:prstGeom prst="rect">
                  <a:avLst/>
                </a:prstGeom>
              </p:spPr>
            </p:pic>
            <p:pic>
              <p:nvPicPr>
                <p:cNvPr id="9" name="Picture 8"/>
                <p:cNvPicPr>
                  <a:picLocks noChangeAspect="1"/>
                </p:cNvPicPr>
                <p:nvPr/>
              </p:nvPicPr>
              <p:blipFill>
                <a:blip r:embed="rId17"/>
                <a:stretch>
                  <a:fillRect/>
                </a:stretch>
              </p:blipFill>
              <p:spPr>
                <a:xfrm>
                  <a:off x="6164422" y="3763727"/>
                  <a:ext cx="556200" cy="438480"/>
                </a:xfrm>
                <a:prstGeom prst="rect">
                  <a:avLst/>
                </a:prstGeom>
              </p:spPr>
            </p:pic>
          </p:grpSp>
        </p:grpSp>
        <p:sp>
          <p:nvSpPr>
            <p:cNvPr id="137" name="Rectangle 136"/>
            <p:cNvSpPr/>
            <p:nvPr/>
          </p:nvSpPr>
          <p:spPr>
            <a:xfrm>
              <a:off x="1284169" y="5646025"/>
              <a:ext cx="2294931" cy="265009"/>
            </a:xfrm>
            <a:prstGeom prst="rect">
              <a:avLst/>
            </a:prstGeom>
          </p:spPr>
          <p:txBody>
            <a:bodyPr wrap="square">
              <a:spAutoFit/>
            </a:bodyPr>
            <a:lstStyle/>
            <a:p>
              <a:pPr algn="ctr" defTabSz="932290" fontAlgn="base">
                <a:spcBef>
                  <a:spcPct val="0"/>
                </a:spcBef>
                <a:spcAft>
                  <a:spcPct val="0"/>
                </a:spcAft>
              </a:pPr>
              <a:r>
                <a:rPr lang="en-US" sz="1122" i="1" dirty="0">
                  <a:solidFill>
                    <a:schemeClr val="tx1">
                      <a:lumMod val="65000"/>
                      <a:lumOff val="35000"/>
                    </a:schemeClr>
                  </a:solidFill>
                  <a:ea typeface="Segoe UI" pitchFamily="34" charset="0"/>
                  <a:cs typeface="Segoe UI" pitchFamily="34" charset="0"/>
                </a:rPr>
                <a:t>spapp_appnane.contoso.com</a:t>
              </a:r>
            </a:p>
          </p:txBody>
        </p:sp>
      </p:grpSp>
    </p:spTree>
    <p:extLst>
      <p:ext uri="{BB962C8B-B14F-4D97-AF65-F5344CB8AC3E}">
        <p14:creationId xmlns:p14="http://schemas.microsoft.com/office/powerpoint/2010/main" val="2533767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1000"/>
                                        <p:tgtEl>
                                          <p:spTgt spid="41"/>
                                        </p:tgtEl>
                                      </p:cBhvr>
                                    </p:animEffect>
                                    <p:anim calcmode="lin" valueType="num">
                                      <p:cBhvr>
                                        <p:cTn id="8" dur="1000" fill="hold"/>
                                        <p:tgtEl>
                                          <p:spTgt spid="41"/>
                                        </p:tgtEl>
                                        <p:attrNameLst>
                                          <p:attrName>ppt_x</p:attrName>
                                        </p:attrNameLst>
                                      </p:cBhvr>
                                      <p:tavLst>
                                        <p:tav tm="0">
                                          <p:val>
                                            <p:strVal val="#ppt_x"/>
                                          </p:val>
                                        </p:tav>
                                        <p:tav tm="100000">
                                          <p:val>
                                            <p:strVal val="#ppt_x"/>
                                          </p:val>
                                        </p:tav>
                                      </p:tavLst>
                                    </p:anim>
                                    <p:anim calcmode="lin" valueType="num">
                                      <p:cBhvr>
                                        <p:cTn id="9" dur="1000" fill="hold"/>
                                        <p:tgtEl>
                                          <p:spTgt spid="41"/>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fade">
                                      <p:cBhvr>
                                        <p:cTn id="12" dur="1000"/>
                                        <p:tgtEl>
                                          <p:spTgt spid="47"/>
                                        </p:tgtEl>
                                      </p:cBhvr>
                                    </p:animEffect>
                                    <p:anim calcmode="lin" valueType="num">
                                      <p:cBhvr>
                                        <p:cTn id="13" dur="1000" fill="hold"/>
                                        <p:tgtEl>
                                          <p:spTgt spid="47"/>
                                        </p:tgtEl>
                                        <p:attrNameLst>
                                          <p:attrName>ppt_x</p:attrName>
                                        </p:attrNameLst>
                                      </p:cBhvr>
                                      <p:tavLst>
                                        <p:tav tm="0">
                                          <p:val>
                                            <p:strVal val="#ppt_x"/>
                                          </p:val>
                                        </p:tav>
                                        <p:tav tm="100000">
                                          <p:val>
                                            <p:strVal val="#ppt_x"/>
                                          </p:val>
                                        </p:tav>
                                      </p:tavLst>
                                    </p:anim>
                                    <p:anim calcmode="lin" valueType="num">
                                      <p:cBhvr>
                                        <p:cTn id="14" dur="1000" fill="hold"/>
                                        <p:tgtEl>
                                          <p:spTgt spid="47"/>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9"/>
                                        </p:tgtEl>
                                        <p:attrNameLst>
                                          <p:attrName>style.visibility</p:attrName>
                                        </p:attrNameLst>
                                      </p:cBhvr>
                                      <p:to>
                                        <p:strVal val="visible"/>
                                      </p:to>
                                    </p:set>
                                    <p:animEffect transition="in" filter="fade">
                                      <p:cBhvr>
                                        <p:cTn id="17" dur="1000"/>
                                        <p:tgtEl>
                                          <p:spTgt spid="59"/>
                                        </p:tgtEl>
                                      </p:cBhvr>
                                    </p:animEffect>
                                    <p:anim calcmode="lin" valueType="num">
                                      <p:cBhvr>
                                        <p:cTn id="18" dur="1000" fill="hold"/>
                                        <p:tgtEl>
                                          <p:spTgt spid="59"/>
                                        </p:tgtEl>
                                        <p:attrNameLst>
                                          <p:attrName>ppt_x</p:attrName>
                                        </p:attrNameLst>
                                      </p:cBhvr>
                                      <p:tavLst>
                                        <p:tav tm="0">
                                          <p:val>
                                            <p:strVal val="#ppt_x"/>
                                          </p:val>
                                        </p:tav>
                                        <p:tav tm="100000">
                                          <p:val>
                                            <p:strVal val="#ppt_x"/>
                                          </p:val>
                                        </p:tav>
                                      </p:tavLst>
                                    </p:anim>
                                    <p:anim calcmode="lin" valueType="num">
                                      <p:cBhvr>
                                        <p:cTn id="19" dur="1000" fill="hold"/>
                                        <p:tgtEl>
                                          <p:spTgt spid="59"/>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3"/>
                                        </p:tgtEl>
                                        <p:attrNameLst>
                                          <p:attrName>style.visibility</p:attrName>
                                        </p:attrNameLst>
                                      </p:cBhvr>
                                      <p:to>
                                        <p:strVal val="visible"/>
                                      </p:to>
                                    </p:set>
                                    <p:animEffect transition="in" filter="fade">
                                      <p:cBhvr>
                                        <p:cTn id="22" dur="1000"/>
                                        <p:tgtEl>
                                          <p:spTgt spid="63"/>
                                        </p:tgtEl>
                                      </p:cBhvr>
                                    </p:animEffect>
                                    <p:anim calcmode="lin" valueType="num">
                                      <p:cBhvr>
                                        <p:cTn id="23" dur="1000" fill="hold"/>
                                        <p:tgtEl>
                                          <p:spTgt spid="63"/>
                                        </p:tgtEl>
                                        <p:attrNameLst>
                                          <p:attrName>ppt_x</p:attrName>
                                        </p:attrNameLst>
                                      </p:cBhvr>
                                      <p:tavLst>
                                        <p:tav tm="0">
                                          <p:val>
                                            <p:strVal val="#ppt_x"/>
                                          </p:val>
                                        </p:tav>
                                        <p:tav tm="100000">
                                          <p:val>
                                            <p:strVal val="#ppt_x"/>
                                          </p:val>
                                        </p:tav>
                                      </p:tavLst>
                                    </p:anim>
                                    <p:anim calcmode="lin" valueType="num">
                                      <p:cBhvr>
                                        <p:cTn id="24" dur="1000" fill="hold"/>
                                        <p:tgtEl>
                                          <p:spTgt spid="63"/>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3"/>
                                        </p:tgtEl>
                                        <p:attrNameLst>
                                          <p:attrName>style.visibility</p:attrName>
                                        </p:attrNameLst>
                                      </p:cBhvr>
                                      <p:to>
                                        <p:strVal val="visible"/>
                                      </p:to>
                                    </p:set>
                                    <p:animEffect transition="in" filter="fade">
                                      <p:cBhvr>
                                        <p:cTn id="27" dur="1000"/>
                                        <p:tgtEl>
                                          <p:spTgt spid="73"/>
                                        </p:tgtEl>
                                      </p:cBhvr>
                                    </p:animEffect>
                                    <p:anim calcmode="lin" valueType="num">
                                      <p:cBhvr>
                                        <p:cTn id="28" dur="1000" fill="hold"/>
                                        <p:tgtEl>
                                          <p:spTgt spid="73"/>
                                        </p:tgtEl>
                                        <p:attrNameLst>
                                          <p:attrName>ppt_x</p:attrName>
                                        </p:attrNameLst>
                                      </p:cBhvr>
                                      <p:tavLst>
                                        <p:tav tm="0">
                                          <p:val>
                                            <p:strVal val="#ppt_x"/>
                                          </p:val>
                                        </p:tav>
                                        <p:tav tm="100000">
                                          <p:val>
                                            <p:strVal val="#ppt_x"/>
                                          </p:val>
                                        </p:tav>
                                      </p:tavLst>
                                    </p:anim>
                                    <p:anim calcmode="lin" valueType="num">
                                      <p:cBhvr>
                                        <p:cTn id="29" dur="1000" fill="hold"/>
                                        <p:tgtEl>
                                          <p:spTgt spid="73"/>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76"/>
                                        </p:tgtEl>
                                        <p:attrNameLst>
                                          <p:attrName>style.visibility</p:attrName>
                                        </p:attrNameLst>
                                      </p:cBhvr>
                                      <p:to>
                                        <p:strVal val="visible"/>
                                      </p:to>
                                    </p:set>
                                    <p:animEffect transition="in" filter="fade">
                                      <p:cBhvr>
                                        <p:cTn id="32" dur="1000"/>
                                        <p:tgtEl>
                                          <p:spTgt spid="76"/>
                                        </p:tgtEl>
                                      </p:cBhvr>
                                    </p:animEffect>
                                    <p:anim calcmode="lin" valueType="num">
                                      <p:cBhvr>
                                        <p:cTn id="33" dur="1000" fill="hold"/>
                                        <p:tgtEl>
                                          <p:spTgt spid="76"/>
                                        </p:tgtEl>
                                        <p:attrNameLst>
                                          <p:attrName>ppt_x</p:attrName>
                                        </p:attrNameLst>
                                      </p:cBhvr>
                                      <p:tavLst>
                                        <p:tav tm="0">
                                          <p:val>
                                            <p:strVal val="#ppt_x"/>
                                          </p:val>
                                        </p:tav>
                                        <p:tav tm="100000">
                                          <p:val>
                                            <p:strVal val="#ppt_x"/>
                                          </p:val>
                                        </p:tav>
                                      </p:tavLst>
                                    </p:anim>
                                    <p:anim calcmode="lin" valueType="num">
                                      <p:cBhvr>
                                        <p:cTn id="34" dur="1000" fill="hold"/>
                                        <p:tgtEl>
                                          <p:spTgt spid="76"/>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80"/>
                                        </p:tgtEl>
                                        <p:attrNameLst>
                                          <p:attrName>style.visibility</p:attrName>
                                        </p:attrNameLst>
                                      </p:cBhvr>
                                      <p:to>
                                        <p:strVal val="visible"/>
                                      </p:to>
                                    </p:set>
                                    <p:animEffect transition="in" filter="fade">
                                      <p:cBhvr>
                                        <p:cTn id="37" dur="1000"/>
                                        <p:tgtEl>
                                          <p:spTgt spid="80"/>
                                        </p:tgtEl>
                                      </p:cBhvr>
                                    </p:animEffect>
                                    <p:anim calcmode="lin" valueType="num">
                                      <p:cBhvr>
                                        <p:cTn id="38" dur="1000" fill="hold"/>
                                        <p:tgtEl>
                                          <p:spTgt spid="80"/>
                                        </p:tgtEl>
                                        <p:attrNameLst>
                                          <p:attrName>ppt_x</p:attrName>
                                        </p:attrNameLst>
                                      </p:cBhvr>
                                      <p:tavLst>
                                        <p:tav tm="0">
                                          <p:val>
                                            <p:strVal val="#ppt_x"/>
                                          </p:val>
                                        </p:tav>
                                        <p:tav tm="100000">
                                          <p:val>
                                            <p:strVal val="#ppt_x"/>
                                          </p:val>
                                        </p:tav>
                                      </p:tavLst>
                                    </p:anim>
                                    <p:anim calcmode="lin" valueType="num">
                                      <p:cBhvr>
                                        <p:cTn id="39" dur="1000" fill="hold"/>
                                        <p:tgtEl>
                                          <p:spTgt spid="80"/>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nodeType="clickEffect">
                                  <p:stCondLst>
                                    <p:cond delay="0"/>
                                  </p:stCondLst>
                                  <p:childTnLst>
                                    <p:set>
                                      <p:cBhvr>
                                        <p:cTn id="43" dur="1" fill="hold">
                                          <p:stCondLst>
                                            <p:cond delay="0"/>
                                          </p:stCondLst>
                                        </p:cTn>
                                        <p:tgtEl>
                                          <p:spTgt spid="104"/>
                                        </p:tgtEl>
                                        <p:attrNameLst>
                                          <p:attrName>style.visibility</p:attrName>
                                        </p:attrNameLst>
                                      </p:cBhvr>
                                      <p:to>
                                        <p:strVal val="visible"/>
                                      </p:to>
                                    </p:set>
                                    <p:animEffect transition="in" filter="fade">
                                      <p:cBhvr>
                                        <p:cTn id="44" dur="1000"/>
                                        <p:tgtEl>
                                          <p:spTgt spid="104"/>
                                        </p:tgtEl>
                                      </p:cBhvr>
                                    </p:animEffect>
                                    <p:anim calcmode="lin" valueType="num">
                                      <p:cBhvr>
                                        <p:cTn id="45" dur="1000" fill="hold"/>
                                        <p:tgtEl>
                                          <p:spTgt spid="104"/>
                                        </p:tgtEl>
                                        <p:attrNameLst>
                                          <p:attrName>ppt_x</p:attrName>
                                        </p:attrNameLst>
                                      </p:cBhvr>
                                      <p:tavLst>
                                        <p:tav tm="0">
                                          <p:val>
                                            <p:strVal val="#ppt_x"/>
                                          </p:val>
                                        </p:tav>
                                        <p:tav tm="100000">
                                          <p:val>
                                            <p:strVal val="#ppt_x"/>
                                          </p:val>
                                        </p:tav>
                                      </p:tavLst>
                                    </p:anim>
                                    <p:anim calcmode="lin" valueType="num">
                                      <p:cBhvr>
                                        <p:cTn id="46" dur="1000" fill="hold"/>
                                        <p:tgtEl>
                                          <p:spTgt spid="104"/>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42" presetClass="entr" presetSubtype="0" fill="hold" nodeType="clickEffect">
                                  <p:stCondLst>
                                    <p:cond delay="0"/>
                                  </p:stCondLst>
                                  <p:childTnLst>
                                    <p:set>
                                      <p:cBhvr>
                                        <p:cTn id="50" dur="1" fill="hold">
                                          <p:stCondLst>
                                            <p:cond delay="0"/>
                                          </p:stCondLst>
                                        </p:cTn>
                                        <p:tgtEl>
                                          <p:spTgt spid="107"/>
                                        </p:tgtEl>
                                        <p:attrNameLst>
                                          <p:attrName>style.visibility</p:attrName>
                                        </p:attrNameLst>
                                      </p:cBhvr>
                                      <p:to>
                                        <p:strVal val="visible"/>
                                      </p:to>
                                    </p:set>
                                    <p:animEffect transition="in" filter="fade">
                                      <p:cBhvr>
                                        <p:cTn id="51" dur="1000"/>
                                        <p:tgtEl>
                                          <p:spTgt spid="107"/>
                                        </p:tgtEl>
                                      </p:cBhvr>
                                    </p:animEffect>
                                    <p:anim calcmode="lin" valueType="num">
                                      <p:cBhvr>
                                        <p:cTn id="52" dur="1000" fill="hold"/>
                                        <p:tgtEl>
                                          <p:spTgt spid="107"/>
                                        </p:tgtEl>
                                        <p:attrNameLst>
                                          <p:attrName>ppt_x</p:attrName>
                                        </p:attrNameLst>
                                      </p:cBhvr>
                                      <p:tavLst>
                                        <p:tav tm="0">
                                          <p:val>
                                            <p:strVal val="#ppt_x"/>
                                          </p:val>
                                        </p:tav>
                                        <p:tav tm="100000">
                                          <p:val>
                                            <p:strVal val="#ppt_x"/>
                                          </p:val>
                                        </p:tav>
                                      </p:tavLst>
                                    </p:anim>
                                    <p:anim calcmode="lin" valueType="num">
                                      <p:cBhvr>
                                        <p:cTn id="53" dur="1000" fill="hold"/>
                                        <p:tgtEl>
                                          <p:spTgt spid="107"/>
                                        </p:tgtEl>
                                        <p:attrNameLst>
                                          <p:attrName>ppt_y</p:attrName>
                                        </p:attrNameLst>
                                      </p:cBhvr>
                                      <p:tavLst>
                                        <p:tav tm="0">
                                          <p:val>
                                            <p:strVal val="#ppt_y+.1"/>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42" presetClass="entr" presetSubtype="0" fill="hold" nodeType="clickEffect">
                                  <p:stCondLst>
                                    <p:cond delay="0"/>
                                  </p:stCondLst>
                                  <p:childTnLst>
                                    <p:set>
                                      <p:cBhvr>
                                        <p:cTn id="57" dur="1" fill="hold">
                                          <p:stCondLst>
                                            <p:cond delay="0"/>
                                          </p:stCondLst>
                                        </p:cTn>
                                        <p:tgtEl>
                                          <p:spTgt spid="110"/>
                                        </p:tgtEl>
                                        <p:attrNameLst>
                                          <p:attrName>style.visibility</p:attrName>
                                        </p:attrNameLst>
                                      </p:cBhvr>
                                      <p:to>
                                        <p:strVal val="visible"/>
                                      </p:to>
                                    </p:set>
                                    <p:animEffect transition="in" filter="fade">
                                      <p:cBhvr>
                                        <p:cTn id="58" dur="1000"/>
                                        <p:tgtEl>
                                          <p:spTgt spid="110"/>
                                        </p:tgtEl>
                                      </p:cBhvr>
                                    </p:animEffect>
                                    <p:anim calcmode="lin" valueType="num">
                                      <p:cBhvr>
                                        <p:cTn id="59" dur="1000" fill="hold"/>
                                        <p:tgtEl>
                                          <p:spTgt spid="110"/>
                                        </p:tgtEl>
                                        <p:attrNameLst>
                                          <p:attrName>ppt_x</p:attrName>
                                        </p:attrNameLst>
                                      </p:cBhvr>
                                      <p:tavLst>
                                        <p:tav tm="0">
                                          <p:val>
                                            <p:strVal val="#ppt_x"/>
                                          </p:val>
                                        </p:tav>
                                        <p:tav tm="100000">
                                          <p:val>
                                            <p:strVal val="#ppt_x"/>
                                          </p:val>
                                        </p:tav>
                                      </p:tavLst>
                                    </p:anim>
                                    <p:anim calcmode="lin" valueType="num">
                                      <p:cBhvr>
                                        <p:cTn id="60" dur="1000" fill="hold"/>
                                        <p:tgtEl>
                                          <p:spTgt spid="110"/>
                                        </p:tgtEl>
                                        <p:attrNameLst>
                                          <p:attrName>ppt_y</p:attrName>
                                        </p:attrNameLst>
                                      </p:cBhvr>
                                      <p:tavLst>
                                        <p:tav tm="0">
                                          <p:val>
                                            <p:strVal val="#ppt_y+.1"/>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42" presetClass="entr" presetSubtype="0" fill="hold" nodeType="clickEffect">
                                  <p:stCondLst>
                                    <p:cond delay="0"/>
                                  </p:stCondLst>
                                  <p:childTnLst>
                                    <p:set>
                                      <p:cBhvr>
                                        <p:cTn id="64" dur="1" fill="hold">
                                          <p:stCondLst>
                                            <p:cond delay="0"/>
                                          </p:stCondLst>
                                        </p:cTn>
                                        <p:tgtEl>
                                          <p:spTgt spid="113"/>
                                        </p:tgtEl>
                                        <p:attrNameLst>
                                          <p:attrName>style.visibility</p:attrName>
                                        </p:attrNameLst>
                                      </p:cBhvr>
                                      <p:to>
                                        <p:strVal val="visible"/>
                                      </p:to>
                                    </p:set>
                                    <p:animEffect transition="in" filter="fade">
                                      <p:cBhvr>
                                        <p:cTn id="65" dur="1000"/>
                                        <p:tgtEl>
                                          <p:spTgt spid="113"/>
                                        </p:tgtEl>
                                      </p:cBhvr>
                                    </p:animEffect>
                                    <p:anim calcmode="lin" valueType="num">
                                      <p:cBhvr>
                                        <p:cTn id="66" dur="1000" fill="hold"/>
                                        <p:tgtEl>
                                          <p:spTgt spid="113"/>
                                        </p:tgtEl>
                                        <p:attrNameLst>
                                          <p:attrName>ppt_x</p:attrName>
                                        </p:attrNameLst>
                                      </p:cBhvr>
                                      <p:tavLst>
                                        <p:tav tm="0">
                                          <p:val>
                                            <p:strVal val="#ppt_x"/>
                                          </p:val>
                                        </p:tav>
                                        <p:tav tm="100000">
                                          <p:val>
                                            <p:strVal val="#ppt_x"/>
                                          </p:val>
                                        </p:tav>
                                      </p:tavLst>
                                    </p:anim>
                                    <p:anim calcmode="lin" valueType="num">
                                      <p:cBhvr>
                                        <p:cTn id="67" dur="1000" fill="hold"/>
                                        <p:tgtEl>
                                          <p:spTgt spid="113"/>
                                        </p:tgtEl>
                                        <p:attrNameLst>
                                          <p:attrName>ppt_y</p:attrName>
                                        </p:attrNameLst>
                                      </p:cBhvr>
                                      <p:tavLst>
                                        <p:tav tm="0">
                                          <p:val>
                                            <p:strVal val="#ppt_y+.1"/>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42" presetClass="entr" presetSubtype="0" fill="hold" nodeType="clickEffect">
                                  <p:stCondLst>
                                    <p:cond delay="0"/>
                                  </p:stCondLst>
                                  <p:childTnLst>
                                    <p:set>
                                      <p:cBhvr>
                                        <p:cTn id="71" dur="1" fill="hold">
                                          <p:stCondLst>
                                            <p:cond delay="0"/>
                                          </p:stCondLst>
                                        </p:cTn>
                                        <p:tgtEl>
                                          <p:spTgt spid="116"/>
                                        </p:tgtEl>
                                        <p:attrNameLst>
                                          <p:attrName>style.visibility</p:attrName>
                                        </p:attrNameLst>
                                      </p:cBhvr>
                                      <p:to>
                                        <p:strVal val="visible"/>
                                      </p:to>
                                    </p:set>
                                    <p:animEffect transition="in" filter="fade">
                                      <p:cBhvr>
                                        <p:cTn id="72" dur="1000"/>
                                        <p:tgtEl>
                                          <p:spTgt spid="116"/>
                                        </p:tgtEl>
                                      </p:cBhvr>
                                    </p:animEffect>
                                    <p:anim calcmode="lin" valueType="num">
                                      <p:cBhvr>
                                        <p:cTn id="73" dur="1000" fill="hold"/>
                                        <p:tgtEl>
                                          <p:spTgt spid="116"/>
                                        </p:tgtEl>
                                        <p:attrNameLst>
                                          <p:attrName>ppt_x</p:attrName>
                                        </p:attrNameLst>
                                      </p:cBhvr>
                                      <p:tavLst>
                                        <p:tav tm="0">
                                          <p:val>
                                            <p:strVal val="#ppt_x"/>
                                          </p:val>
                                        </p:tav>
                                        <p:tav tm="100000">
                                          <p:val>
                                            <p:strVal val="#ppt_x"/>
                                          </p:val>
                                        </p:tav>
                                      </p:tavLst>
                                    </p:anim>
                                    <p:anim calcmode="lin" valueType="num">
                                      <p:cBhvr>
                                        <p:cTn id="74" dur="1000" fill="hold"/>
                                        <p:tgtEl>
                                          <p:spTgt spid="116"/>
                                        </p:tgtEl>
                                        <p:attrNameLst>
                                          <p:attrName>ppt_y</p:attrName>
                                        </p:attrNameLst>
                                      </p:cBhvr>
                                      <p:tavLst>
                                        <p:tav tm="0">
                                          <p:val>
                                            <p:strVal val="#ppt_y+.1"/>
                                          </p:val>
                                        </p:tav>
                                        <p:tav tm="100000">
                                          <p:val>
                                            <p:strVal val="#ppt_y"/>
                                          </p:val>
                                        </p:tav>
                                      </p:tavLst>
                                    </p:anim>
                                  </p:childTnLst>
                                </p:cTn>
                              </p:par>
                              <p:par>
                                <p:cTn id="75" presetID="42" presetClass="entr" presetSubtype="0" fill="hold" nodeType="withEffect">
                                  <p:stCondLst>
                                    <p:cond delay="0"/>
                                  </p:stCondLst>
                                  <p:childTnLst>
                                    <p:set>
                                      <p:cBhvr>
                                        <p:cTn id="76" dur="1" fill="hold">
                                          <p:stCondLst>
                                            <p:cond delay="0"/>
                                          </p:stCondLst>
                                        </p:cTn>
                                        <p:tgtEl>
                                          <p:spTgt spid="126"/>
                                        </p:tgtEl>
                                        <p:attrNameLst>
                                          <p:attrName>style.visibility</p:attrName>
                                        </p:attrNameLst>
                                      </p:cBhvr>
                                      <p:to>
                                        <p:strVal val="visible"/>
                                      </p:to>
                                    </p:set>
                                    <p:animEffect transition="in" filter="fade">
                                      <p:cBhvr>
                                        <p:cTn id="77" dur="1000"/>
                                        <p:tgtEl>
                                          <p:spTgt spid="126"/>
                                        </p:tgtEl>
                                      </p:cBhvr>
                                    </p:animEffect>
                                    <p:anim calcmode="lin" valueType="num">
                                      <p:cBhvr>
                                        <p:cTn id="78" dur="1000" fill="hold"/>
                                        <p:tgtEl>
                                          <p:spTgt spid="126"/>
                                        </p:tgtEl>
                                        <p:attrNameLst>
                                          <p:attrName>ppt_x</p:attrName>
                                        </p:attrNameLst>
                                      </p:cBhvr>
                                      <p:tavLst>
                                        <p:tav tm="0">
                                          <p:val>
                                            <p:strVal val="#ppt_x"/>
                                          </p:val>
                                        </p:tav>
                                        <p:tav tm="100000">
                                          <p:val>
                                            <p:strVal val="#ppt_x"/>
                                          </p:val>
                                        </p:tav>
                                      </p:tavLst>
                                    </p:anim>
                                    <p:anim calcmode="lin" valueType="num">
                                      <p:cBhvr>
                                        <p:cTn id="79" dur="1000" fill="hold"/>
                                        <p:tgtEl>
                                          <p:spTgt spid="126"/>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2" presetClass="entr" presetSubtype="0" fill="hold" nodeType="clickEffect">
                                  <p:stCondLst>
                                    <p:cond delay="0"/>
                                  </p:stCondLst>
                                  <p:childTnLst>
                                    <p:set>
                                      <p:cBhvr>
                                        <p:cTn id="83" dur="1" fill="hold">
                                          <p:stCondLst>
                                            <p:cond delay="0"/>
                                          </p:stCondLst>
                                        </p:cTn>
                                        <p:tgtEl>
                                          <p:spTgt spid="131"/>
                                        </p:tgtEl>
                                        <p:attrNameLst>
                                          <p:attrName>style.visibility</p:attrName>
                                        </p:attrNameLst>
                                      </p:cBhvr>
                                      <p:to>
                                        <p:strVal val="visible"/>
                                      </p:to>
                                    </p:set>
                                    <p:animEffect transition="in" filter="fade">
                                      <p:cBhvr>
                                        <p:cTn id="84" dur="1000"/>
                                        <p:tgtEl>
                                          <p:spTgt spid="131"/>
                                        </p:tgtEl>
                                      </p:cBhvr>
                                    </p:animEffect>
                                    <p:anim calcmode="lin" valueType="num">
                                      <p:cBhvr>
                                        <p:cTn id="85" dur="1000" fill="hold"/>
                                        <p:tgtEl>
                                          <p:spTgt spid="131"/>
                                        </p:tgtEl>
                                        <p:attrNameLst>
                                          <p:attrName>ppt_x</p:attrName>
                                        </p:attrNameLst>
                                      </p:cBhvr>
                                      <p:tavLst>
                                        <p:tav tm="0">
                                          <p:val>
                                            <p:strVal val="#ppt_x"/>
                                          </p:val>
                                        </p:tav>
                                        <p:tav tm="100000">
                                          <p:val>
                                            <p:strVal val="#ppt_x"/>
                                          </p:val>
                                        </p:tav>
                                      </p:tavLst>
                                    </p:anim>
                                    <p:anim calcmode="lin" valueType="num">
                                      <p:cBhvr>
                                        <p:cTn id="86" dur="1000" fill="hold"/>
                                        <p:tgtEl>
                                          <p:spTgt spid="1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74639" y="1209973"/>
            <a:ext cx="10056812" cy="2926955"/>
          </a:xfrm>
        </p:spPr>
        <p:txBody>
          <a:bodyPr/>
          <a:lstStyle/>
          <a:p>
            <a:r>
              <a:rPr lang="en-US" sz="6600" dirty="0"/>
              <a:t>Configuring Support for </a:t>
            </a:r>
            <a:r>
              <a:rPr lang="en-US" sz="6600" dirty="0" err="1"/>
              <a:t>Oauth</a:t>
            </a:r>
            <a:r>
              <a:rPr lang="en-US" sz="6600" dirty="0"/>
              <a:t> in an On-premises Farm</a:t>
            </a:r>
          </a:p>
        </p:txBody>
      </p:sp>
      <p:sp>
        <p:nvSpPr>
          <p:cNvPr id="2" name="Text Placeholder 1"/>
          <p:cNvSpPr>
            <a:spLocks noGrp="1"/>
          </p:cNvSpPr>
          <p:nvPr>
            <p:ph type="body" sz="quarter" idx="12"/>
          </p:nvPr>
        </p:nvSpPr>
        <p:spPr/>
        <p:txBody>
          <a:bodyPr/>
          <a:lstStyle/>
          <a:p>
            <a:r>
              <a:rPr lang="en-US"/>
              <a:t>Demo</a:t>
            </a:r>
            <a:endParaRPr lang="en-US" dirty="0"/>
          </a:p>
        </p:txBody>
      </p:sp>
      <p:sp>
        <p:nvSpPr>
          <p:cNvPr id="6" name="Footer Placeholder 4"/>
          <p:cNvSpPr txBox="1">
            <a:spLocks/>
          </p:cNvSpPr>
          <p:nvPr/>
        </p:nvSpPr>
        <p:spPr>
          <a:xfrm>
            <a:off x="7894150" y="238611"/>
            <a:ext cx="4197350" cy="371475"/>
          </a:xfrm>
          <a:prstGeom prst="rect">
            <a:avLst/>
          </a:prstGeom>
        </p:spPr>
        <p:txBody>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r">
              <a:defRPr/>
            </a:pPr>
            <a:r>
              <a:rPr lang="en-US" sz="1400" dirty="0">
                <a:latin typeface="Segoe UI Black" panose="020B0A02040204020203" pitchFamily="34" charset="0"/>
                <a:ea typeface="Segoe UI Black" panose="020B0A02040204020203" pitchFamily="34" charset="0"/>
                <a:cs typeface="Segoe UI Black" panose="020B0A02040204020203" pitchFamily="34" charset="0"/>
              </a:rPr>
              <a:t>4</a:t>
            </a:r>
            <a:r>
              <a:rPr lang="en-US" sz="1400" dirty="0"/>
              <a:t> Configuring oAuth2 for on-premises</a:t>
            </a:r>
            <a:endParaRPr lang="en-US" dirty="0"/>
          </a:p>
        </p:txBody>
      </p:sp>
    </p:spTree>
    <p:extLst>
      <p:ext uri="{BB962C8B-B14F-4D97-AF65-F5344CB8AC3E}">
        <p14:creationId xmlns:p14="http://schemas.microsoft.com/office/powerpoint/2010/main" val="3880522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Summary</a:t>
            </a:r>
            <a:br>
              <a:rPr lang="en-US" dirty="0"/>
            </a:br>
            <a:endParaRPr lang="en-US" dirty="0"/>
          </a:p>
        </p:txBody>
      </p:sp>
      <p:sp>
        <p:nvSpPr>
          <p:cNvPr id="2" name="Text Placeholder 1"/>
          <p:cNvSpPr>
            <a:spLocks noGrp="1"/>
          </p:cNvSpPr>
          <p:nvPr>
            <p:ph type="body" sz="quarter" idx="4294967295"/>
          </p:nvPr>
        </p:nvSpPr>
        <p:spPr>
          <a:xfrm>
            <a:off x="1086566" y="1212849"/>
            <a:ext cx="8783298" cy="713727"/>
          </a:xfrm>
        </p:spPr>
        <p:txBody>
          <a:bodyPr/>
          <a:lstStyle/>
          <a:p>
            <a:pPr marL="0" indent="0">
              <a:buNone/>
            </a:pPr>
            <a:r>
              <a:rPr lang="en-US" dirty="0"/>
              <a:t>Creating a SharePoint Virtual Machine</a:t>
            </a:r>
          </a:p>
        </p:txBody>
      </p:sp>
      <p:grpSp>
        <p:nvGrpSpPr>
          <p:cNvPr id="13" name="Group 12"/>
          <p:cNvGrpSpPr/>
          <p:nvPr/>
        </p:nvGrpSpPr>
        <p:grpSpPr>
          <a:xfrm>
            <a:off x="504714" y="1400084"/>
            <a:ext cx="364194" cy="364194"/>
            <a:chOff x="457580" y="2341896"/>
            <a:chExt cx="364194" cy="364194"/>
          </a:xfrm>
        </p:grpSpPr>
        <p:sp>
          <p:nvSpPr>
            <p:cNvPr id="14" name="Oval 13"/>
            <p:cNvSpPr/>
            <p:nvPr/>
          </p:nvSpPr>
          <p:spPr bwMode="auto">
            <a:xfrm>
              <a:off x="457580" y="2341896"/>
              <a:ext cx="364194" cy="364194"/>
            </a:xfrm>
            <a:prstGeom prst="ellipse">
              <a:avLst/>
            </a:prstGeom>
            <a:solidFill>
              <a:schemeClr val="bg1"/>
            </a:solidFill>
            <a:ln w="44450">
              <a:solidFill>
                <a:schemeClr val="tx2"/>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5" name="Right Arrow 14"/>
            <p:cNvSpPr/>
            <p:nvPr/>
          </p:nvSpPr>
          <p:spPr bwMode="auto">
            <a:xfrm>
              <a:off x="548238" y="2432554"/>
              <a:ext cx="206618" cy="182878"/>
            </a:xfrm>
            <a:prstGeom prst="rightArrow">
              <a:avLst>
                <a:gd name="adj1" fmla="val 50000"/>
                <a:gd name="adj2" fmla="val 39583"/>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grpSp>
        <p:nvGrpSpPr>
          <p:cNvPr id="16" name="Group 15"/>
          <p:cNvGrpSpPr/>
          <p:nvPr/>
        </p:nvGrpSpPr>
        <p:grpSpPr>
          <a:xfrm>
            <a:off x="504714" y="2325983"/>
            <a:ext cx="364194" cy="364194"/>
            <a:chOff x="457580" y="2341896"/>
            <a:chExt cx="364194" cy="364194"/>
          </a:xfrm>
        </p:grpSpPr>
        <p:sp>
          <p:nvSpPr>
            <p:cNvPr id="17" name="Oval 16"/>
            <p:cNvSpPr/>
            <p:nvPr/>
          </p:nvSpPr>
          <p:spPr bwMode="auto">
            <a:xfrm>
              <a:off x="457580" y="2341896"/>
              <a:ext cx="364194" cy="364194"/>
            </a:xfrm>
            <a:prstGeom prst="ellipse">
              <a:avLst/>
            </a:prstGeom>
            <a:solidFill>
              <a:schemeClr val="bg1"/>
            </a:solidFill>
            <a:ln w="44450">
              <a:solidFill>
                <a:schemeClr val="tx2"/>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8" name="Right Arrow 17"/>
            <p:cNvSpPr/>
            <p:nvPr/>
          </p:nvSpPr>
          <p:spPr bwMode="auto">
            <a:xfrm>
              <a:off x="548238" y="2432554"/>
              <a:ext cx="206618" cy="182878"/>
            </a:xfrm>
            <a:prstGeom prst="rightArrow">
              <a:avLst>
                <a:gd name="adj1" fmla="val 50000"/>
                <a:gd name="adj2" fmla="val 39583"/>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sp>
        <p:nvSpPr>
          <p:cNvPr id="20" name="Text Placeholder 1"/>
          <p:cNvSpPr txBox="1">
            <a:spLocks/>
          </p:cNvSpPr>
          <p:nvPr/>
        </p:nvSpPr>
        <p:spPr>
          <a:xfrm>
            <a:off x="1086566" y="2138748"/>
            <a:ext cx="7315200" cy="738664"/>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92515">
                      <a:srgbClr val="262626"/>
                    </a:gs>
                    <a:gs pos="75000">
                      <a:srgbClr val="262626"/>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92515">
                      <a:srgbClr val="262626"/>
                    </a:gs>
                    <a:gs pos="75000">
                      <a:srgbClr val="262626"/>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92515">
                      <a:srgbClr val="262626"/>
                    </a:gs>
                    <a:gs pos="75000">
                      <a:srgbClr val="262626"/>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dirty="0"/>
              <a:t>Configuring Support for Add-ins</a:t>
            </a:r>
          </a:p>
        </p:txBody>
      </p:sp>
      <p:grpSp>
        <p:nvGrpSpPr>
          <p:cNvPr id="21" name="Group 20"/>
          <p:cNvGrpSpPr/>
          <p:nvPr/>
        </p:nvGrpSpPr>
        <p:grpSpPr>
          <a:xfrm>
            <a:off x="504714" y="3276819"/>
            <a:ext cx="364194" cy="364194"/>
            <a:chOff x="457580" y="2341896"/>
            <a:chExt cx="364194" cy="364194"/>
          </a:xfrm>
        </p:grpSpPr>
        <p:sp>
          <p:nvSpPr>
            <p:cNvPr id="22" name="Oval 21"/>
            <p:cNvSpPr/>
            <p:nvPr/>
          </p:nvSpPr>
          <p:spPr bwMode="auto">
            <a:xfrm>
              <a:off x="457580" y="2341896"/>
              <a:ext cx="364194" cy="364194"/>
            </a:xfrm>
            <a:prstGeom prst="ellipse">
              <a:avLst/>
            </a:prstGeom>
            <a:solidFill>
              <a:schemeClr val="bg1"/>
            </a:solidFill>
            <a:ln w="44450">
              <a:solidFill>
                <a:schemeClr val="tx2"/>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3" name="Right Arrow 17"/>
            <p:cNvSpPr/>
            <p:nvPr/>
          </p:nvSpPr>
          <p:spPr bwMode="auto">
            <a:xfrm>
              <a:off x="548238" y="2432554"/>
              <a:ext cx="206618" cy="182878"/>
            </a:xfrm>
            <a:prstGeom prst="rightArrow">
              <a:avLst>
                <a:gd name="adj1" fmla="val 50000"/>
                <a:gd name="adj2" fmla="val 39583"/>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sp>
        <p:nvSpPr>
          <p:cNvPr id="24" name="Text Placeholder 1"/>
          <p:cNvSpPr txBox="1">
            <a:spLocks/>
          </p:cNvSpPr>
          <p:nvPr/>
        </p:nvSpPr>
        <p:spPr>
          <a:xfrm>
            <a:off x="1086566" y="3089584"/>
            <a:ext cx="7315200" cy="738664"/>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92515">
                      <a:srgbClr val="262626"/>
                    </a:gs>
                    <a:gs pos="75000">
                      <a:srgbClr val="262626"/>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92515">
                      <a:srgbClr val="262626"/>
                    </a:gs>
                    <a:gs pos="75000">
                      <a:srgbClr val="262626"/>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92515">
                      <a:srgbClr val="262626"/>
                    </a:gs>
                    <a:gs pos="75000">
                      <a:srgbClr val="262626"/>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dirty="0"/>
              <a:t>Configuring S2S authentication</a:t>
            </a:r>
          </a:p>
        </p:txBody>
      </p:sp>
      <p:grpSp>
        <p:nvGrpSpPr>
          <p:cNvPr id="25" name="Group 24"/>
          <p:cNvGrpSpPr/>
          <p:nvPr/>
        </p:nvGrpSpPr>
        <p:grpSpPr>
          <a:xfrm>
            <a:off x="504714" y="4227655"/>
            <a:ext cx="364194" cy="364194"/>
            <a:chOff x="457580" y="2341896"/>
            <a:chExt cx="364194" cy="364194"/>
          </a:xfrm>
        </p:grpSpPr>
        <p:sp>
          <p:nvSpPr>
            <p:cNvPr id="26" name="Oval 25"/>
            <p:cNvSpPr/>
            <p:nvPr/>
          </p:nvSpPr>
          <p:spPr bwMode="auto">
            <a:xfrm>
              <a:off x="457580" y="2341896"/>
              <a:ext cx="364194" cy="364194"/>
            </a:xfrm>
            <a:prstGeom prst="ellipse">
              <a:avLst/>
            </a:prstGeom>
            <a:solidFill>
              <a:schemeClr val="bg1"/>
            </a:solidFill>
            <a:ln w="44450">
              <a:solidFill>
                <a:schemeClr val="tx2"/>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7" name="Right Arrow 17"/>
            <p:cNvSpPr/>
            <p:nvPr/>
          </p:nvSpPr>
          <p:spPr bwMode="auto">
            <a:xfrm>
              <a:off x="548238" y="2432554"/>
              <a:ext cx="206618" cy="182878"/>
            </a:xfrm>
            <a:prstGeom prst="rightArrow">
              <a:avLst>
                <a:gd name="adj1" fmla="val 50000"/>
                <a:gd name="adj2" fmla="val 39583"/>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sp>
        <p:nvSpPr>
          <p:cNvPr id="28" name="Text Placeholder 1"/>
          <p:cNvSpPr txBox="1">
            <a:spLocks/>
          </p:cNvSpPr>
          <p:nvPr/>
        </p:nvSpPr>
        <p:spPr>
          <a:xfrm>
            <a:off x="1086565" y="4040420"/>
            <a:ext cx="9386613" cy="738664"/>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92515">
                      <a:srgbClr val="262626"/>
                    </a:gs>
                    <a:gs pos="75000">
                      <a:srgbClr val="262626"/>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92515">
                      <a:srgbClr val="262626"/>
                    </a:gs>
                    <a:gs pos="75000">
                      <a:srgbClr val="262626"/>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92515">
                      <a:srgbClr val="262626"/>
                    </a:gs>
                    <a:gs pos="75000">
                      <a:srgbClr val="262626"/>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dirty="0"/>
              <a:t>Configuring OAuth2 for on-premises</a:t>
            </a:r>
          </a:p>
        </p:txBody>
      </p:sp>
    </p:spTree>
    <p:extLst>
      <p:ext uri="{BB962C8B-B14F-4D97-AF65-F5344CB8AC3E}">
        <p14:creationId xmlns:p14="http://schemas.microsoft.com/office/powerpoint/2010/main" val="2524860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t="27820"/>
          <a:stretch/>
        </p:blipFill>
        <p:spPr>
          <a:xfrm>
            <a:off x="344739" y="4629849"/>
            <a:ext cx="3820414" cy="1839729"/>
          </a:xfrm>
          <a:prstGeom prst="rect">
            <a:avLst/>
          </a:prstGeom>
        </p:spPr>
      </p:pic>
      <p:pic>
        <p:nvPicPr>
          <p:cNvPr id="4" name="Picture 3"/>
          <p:cNvPicPr>
            <a:picLocks noChangeAspect="1"/>
          </p:cNvPicPr>
          <p:nvPr/>
        </p:nvPicPr>
        <p:blipFill rotWithShape="1">
          <a:blip r:embed="rId3" cstate="hqprint">
            <a:extLst>
              <a:ext uri="{28A0092B-C50C-407E-A947-70E740481C1C}">
                <a14:useLocalDpi xmlns:a14="http://schemas.microsoft.com/office/drawing/2010/main"/>
              </a:ext>
            </a:extLst>
          </a:blip>
          <a:srcRect t="3263" b="6784"/>
          <a:stretch/>
        </p:blipFill>
        <p:spPr>
          <a:xfrm>
            <a:off x="8313402" y="4629850"/>
            <a:ext cx="3820420" cy="1839729"/>
          </a:xfrm>
          <a:prstGeom prst="rect">
            <a:avLst/>
          </a:prstGeom>
        </p:spPr>
      </p:pic>
      <p:pic>
        <p:nvPicPr>
          <p:cNvPr id="3" name="Picture 2"/>
          <p:cNvPicPr>
            <a:picLocks noChangeAspect="1"/>
          </p:cNvPicPr>
          <p:nvPr/>
        </p:nvPicPr>
        <p:blipFill rotWithShape="1">
          <a:blip r:embed="rId4" cstate="hqprint">
            <a:extLst>
              <a:ext uri="{28A0092B-C50C-407E-A947-70E740481C1C}">
                <a14:useLocalDpi xmlns:a14="http://schemas.microsoft.com/office/drawing/2010/main"/>
              </a:ext>
            </a:extLst>
          </a:blip>
          <a:srcRect t="7545" b="2181"/>
          <a:stretch/>
        </p:blipFill>
        <p:spPr>
          <a:xfrm>
            <a:off x="4329072" y="4629849"/>
            <a:ext cx="3820419" cy="1839728"/>
          </a:xfrm>
          <a:prstGeom prst="rect">
            <a:avLst/>
          </a:prstGeom>
        </p:spPr>
      </p:pic>
      <p:sp>
        <p:nvSpPr>
          <p:cNvPr id="5" name="Rectangle 4"/>
          <p:cNvSpPr/>
          <p:nvPr/>
        </p:nvSpPr>
        <p:spPr bwMode="auto">
          <a:xfrm>
            <a:off x="1780" y="-1"/>
            <a:ext cx="12433813" cy="245260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23" tIns="46623" rIns="46623" bIns="46623" numCol="1" spcCol="0" rtlCol="0" fromWordArt="0" anchor="ctr" anchorCtr="0" forceAA="0" compatLnSpc="1">
            <a:prstTxWarp prst="textNoShape">
              <a:avLst/>
            </a:prstTxWarp>
            <a:noAutofit/>
          </a:bodyPr>
          <a:lstStyle/>
          <a:p>
            <a:pPr algn="ctr" defTabSz="932110" fontAlgn="base">
              <a:spcBef>
                <a:spcPct val="0"/>
              </a:spcBef>
              <a:spcAft>
                <a:spcPct val="0"/>
              </a:spcAft>
            </a:pPr>
            <a:endParaRPr lang="en-US" sz="2244" dirty="0">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2"/>
          <p:cNvSpPr txBox="1">
            <a:spLocks/>
          </p:cNvSpPr>
          <p:nvPr/>
        </p:nvSpPr>
        <p:spPr>
          <a:xfrm>
            <a:off x="248257" y="1065999"/>
            <a:ext cx="3604069" cy="333854"/>
          </a:xfrm>
          <a:prstGeom prst="rect">
            <a:avLst/>
          </a:prstGeom>
        </p:spPr>
        <p:txBody>
          <a:bodyPr/>
          <a:lstStyle>
            <a:lvl1pPr marL="116575" marR="0" indent="0" algn="l" defTabSz="932559" rtl="0" eaLnBrk="1" fontAlgn="auto" latinLnBrk="0" hangingPunct="1">
              <a:lnSpc>
                <a:spcPct val="90000"/>
              </a:lnSpc>
              <a:spcBef>
                <a:spcPct val="20000"/>
              </a:spcBef>
              <a:spcAft>
                <a:spcPts val="0"/>
              </a:spcAft>
              <a:buClrTx/>
              <a:buSzPct val="80000"/>
              <a:buFontTx/>
              <a:buNone/>
              <a:tabLst/>
              <a:defRPr sz="2448" kern="1200" spc="-71" baseline="0">
                <a:solidFill>
                  <a:srgbClr val="505050"/>
                </a:solidFill>
                <a:latin typeface="+mn-lt"/>
                <a:ea typeface="+mn-ea"/>
                <a:cs typeface="+mn-cs"/>
              </a:defRPr>
            </a:lvl1pPr>
            <a:lvl2pPr marL="584492" marR="0" indent="-238007" algn="l" defTabSz="932559"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solidFill>
                  <a:srgbClr val="505050"/>
                </a:solidFill>
                <a:latin typeface="+mn-lt"/>
                <a:ea typeface="+mn-ea"/>
                <a:cs typeface="+mn-cs"/>
              </a:defRPr>
            </a:lvl2pPr>
            <a:lvl3pPr marL="814403"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814403" algn="l"/>
              </a:tabLst>
              <a:defRPr sz="2040" kern="1200" spc="0" baseline="0">
                <a:solidFill>
                  <a:srgbClr val="505050"/>
                </a:solidFill>
                <a:latin typeface="+mn-lt"/>
                <a:ea typeface="+mn-ea"/>
                <a:cs typeface="+mn-cs"/>
              </a:defRPr>
            </a:lvl3pPr>
            <a:lvl4pPr marL="1050791" marR="0" indent="-236387" algn="l" defTabSz="932559" rtl="0" eaLnBrk="1" fontAlgn="auto" latinLnBrk="0" hangingPunct="1">
              <a:lnSpc>
                <a:spcPct val="90000"/>
              </a:lnSpc>
              <a:spcBef>
                <a:spcPct val="20000"/>
              </a:spcBef>
              <a:spcAft>
                <a:spcPts val="0"/>
              </a:spcAft>
              <a:buClrTx/>
              <a:buSzPct val="90000"/>
              <a:buFont typeface="Wingdings" pitchFamily="2" charset="2"/>
              <a:buChar char="§"/>
              <a:tabLst/>
              <a:defRPr sz="1836" kern="1200" spc="0" baseline="0">
                <a:solidFill>
                  <a:srgbClr val="505050"/>
                </a:solidFill>
                <a:latin typeface="+mn-lt"/>
                <a:ea typeface="+mn-ea"/>
                <a:cs typeface="+mn-cs"/>
              </a:defRPr>
            </a:lvl4pPr>
            <a:lvl5pPr marL="1280702"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1280702" algn="l"/>
              </a:tabLst>
              <a:defRPr sz="1836" kern="1200" spc="0" baseline="0">
                <a:solidFill>
                  <a:srgbClr val="505050"/>
                </a:soli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r>
              <a:rPr lang="en-US" sz="2081" spc="0" dirty="0">
                <a:solidFill>
                  <a:srgbClr val="FFFFFF"/>
                </a:solidFill>
                <a:latin typeface="Segoe UI Semibold" panose="020B0702040204020203" pitchFamily="34" charset="0"/>
              </a:rPr>
              <a:t>WHAT CAN I BUILD?</a:t>
            </a:r>
          </a:p>
        </p:txBody>
      </p:sp>
      <p:sp>
        <p:nvSpPr>
          <p:cNvPr id="10" name="Title 2"/>
          <p:cNvSpPr txBox="1">
            <a:spLocks/>
          </p:cNvSpPr>
          <p:nvPr/>
        </p:nvSpPr>
        <p:spPr>
          <a:xfrm>
            <a:off x="280988" y="301152"/>
            <a:ext cx="12126254" cy="935842"/>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799" dirty="0">
                <a:solidFill>
                  <a:schemeClr val="bg1"/>
                </a:solidFill>
              </a:rPr>
              <a:t>Office Platform</a:t>
            </a:r>
          </a:p>
        </p:txBody>
      </p:sp>
      <p:sp>
        <p:nvSpPr>
          <p:cNvPr id="14" name="Freeform 131"/>
          <p:cNvSpPr>
            <a:spLocks noChangeAspect="1"/>
          </p:cNvSpPr>
          <p:nvPr/>
        </p:nvSpPr>
        <p:spPr bwMode="black">
          <a:xfrm>
            <a:off x="1983216" y="1670002"/>
            <a:ext cx="543466" cy="651843"/>
          </a:xfrm>
          <a:custGeom>
            <a:avLst/>
            <a:gdLst>
              <a:gd name="T0" fmla="*/ 1710 w 1710"/>
              <a:gd name="T1" fmla="*/ 1880 h 2051"/>
              <a:gd name="T2" fmla="*/ 1710 w 1710"/>
              <a:gd name="T3" fmla="*/ 1880 h 2051"/>
              <a:gd name="T4" fmla="*/ 1710 w 1710"/>
              <a:gd name="T5" fmla="*/ 176 h 2051"/>
              <a:gd name="T6" fmla="*/ 1101 w 1710"/>
              <a:gd name="T7" fmla="*/ 0 h 2051"/>
              <a:gd name="T8" fmla="*/ 3 w 1710"/>
              <a:gd name="T9" fmla="*/ 413 h 2051"/>
              <a:gd name="T10" fmla="*/ 0 w 1710"/>
              <a:gd name="T11" fmla="*/ 413 h 2051"/>
              <a:gd name="T12" fmla="*/ 0 w 1710"/>
              <a:gd name="T13" fmla="*/ 1645 h 2051"/>
              <a:gd name="T14" fmla="*/ 375 w 1710"/>
              <a:gd name="T15" fmla="*/ 1498 h 2051"/>
              <a:gd name="T16" fmla="*/ 375 w 1710"/>
              <a:gd name="T17" fmla="*/ 496 h 2051"/>
              <a:gd name="T18" fmla="*/ 1101 w 1710"/>
              <a:gd name="T19" fmla="*/ 323 h 2051"/>
              <a:gd name="T20" fmla="*/ 1101 w 1710"/>
              <a:gd name="T21" fmla="*/ 1797 h 2051"/>
              <a:gd name="T22" fmla="*/ 0 w 1710"/>
              <a:gd name="T23" fmla="*/ 1645 h 2051"/>
              <a:gd name="T24" fmla="*/ 1101 w 1710"/>
              <a:gd name="T25" fmla="*/ 2051 h 2051"/>
              <a:gd name="T26" fmla="*/ 1101 w 1710"/>
              <a:gd name="T27" fmla="*/ 2051 h 2051"/>
              <a:gd name="T28" fmla="*/ 1710 w 1710"/>
              <a:gd name="T29" fmla="*/ 1882 h 2051"/>
              <a:gd name="T30" fmla="*/ 1710 w 1710"/>
              <a:gd name="T31" fmla="*/ 1880 h 2051"/>
              <a:gd name="T32" fmla="*/ 1710 w 1710"/>
              <a:gd name="T33" fmla="*/ 1880 h 2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10" h="2051">
                <a:moveTo>
                  <a:pt x="1710" y="1880"/>
                </a:moveTo>
                <a:lnTo>
                  <a:pt x="1710" y="1880"/>
                </a:lnTo>
                <a:lnTo>
                  <a:pt x="1710" y="176"/>
                </a:lnTo>
                <a:lnTo>
                  <a:pt x="1101" y="0"/>
                </a:lnTo>
                <a:lnTo>
                  <a:pt x="3" y="413"/>
                </a:lnTo>
                <a:lnTo>
                  <a:pt x="0" y="413"/>
                </a:lnTo>
                <a:lnTo>
                  <a:pt x="0" y="1645"/>
                </a:lnTo>
                <a:lnTo>
                  <a:pt x="375" y="1498"/>
                </a:lnTo>
                <a:lnTo>
                  <a:pt x="375" y="496"/>
                </a:lnTo>
                <a:lnTo>
                  <a:pt x="1101" y="323"/>
                </a:lnTo>
                <a:lnTo>
                  <a:pt x="1101" y="1797"/>
                </a:lnTo>
                <a:lnTo>
                  <a:pt x="0" y="1645"/>
                </a:lnTo>
                <a:lnTo>
                  <a:pt x="1101" y="2051"/>
                </a:lnTo>
                <a:lnTo>
                  <a:pt x="1101" y="2051"/>
                </a:lnTo>
                <a:lnTo>
                  <a:pt x="1710" y="1882"/>
                </a:lnTo>
                <a:lnTo>
                  <a:pt x="1710" y="1880"/>
                </a:lnTo>
                <a:lnTo>
                  <a:pt x="1710" y="1880"/>
                </a:lnTo>
                <a:close/>
              </a:path>
            </a:pathLst>
          </a:custGeom>
          <a:solidFill>
            <a:schemeClr val="bg1"/>
          </a:solidFill>
          <a:ln>
            <a:noFill/>
          </a:ln>
          <a:extLst/>
        </p:spPr>
        <p:txBody>
          <a:bodyPr vert="horz" wrap="square" lIns="91427" tIns="45713" rIns="91427" bIns="45713" numCol="1" anchor="t" anchorCtr="0" compatLnSpc="1">
            <a:prstTxWarp prst="textNoShape">
              <a:avLst/>
            </a:prstTxWarp>
          </a:bodyPr>
          <a:lstStyle/>
          <a:p>
            <a:pPr algn="ctr" defTabSz="932563"/>
            <a:endParaRPr lang="en-US" dirty="0">
              <a:solidFill>
                <a:srgbClr val="505050"/>
              </a:solidFill>
            </a:endParaRPr>
          </a:p>
        </p:txBody>
      </p:sp>
      <p:sp>
        <p:nvSpPr>
          <p:cNvPr id="15" name="Freeform 5"/>
          <p:cNvSpPr>
            <a:spLocks noChangeAspect="1"/>
          </p:cNvSpPr>
          <p:nvPr/>
        </p:nvSpPr>
        <p:spPr bwMode="black">
          <a:xfrm>
            <a:off x="5730852" y="1695237"/>
            <a:ext cx="1016867" cy="601374"/>
          </a:xfrm>
          <a:custGeom>
            <a:avLst/>
            <a:gdLst>
              <a:gd name="T0" fmla="*/ 1942 w 2359"/>
              <a:gd name="T1" fmla="*/ 1394 h 1394"/>
              <a:gd name="T2" fmla="*/ 416 w 2359"/>
              <a:gd name="T3" fmla="*/ 1394 h 1394"/>
              <a:gd name="T4" fmla="*/ 0 w 2359"/>
              <a:gd name="T5" fmla="*/ 971 h 1394"/>
              <a:gd name="T6" fmla="*/ 416 w 2359"/>
              <a:gd name="T7" fmla="*/ 552 h 1394"/>
              <a:gd name="T8" fmla="*/ 517 w 2359"/>
              <a:gd name="T9" fmla="*/ 565 h 1394"/>
              <a:gd name="T10" fmla="*/ 925 w 2359"/>
              <a:gd name="T11" fmla="*/ 221 h 1394"/>
              <a:gd name="T12" fmla="*/ 1175 w 2359"/>
              <a:gd name="T13" fmla="*/ 305 h 1394"/>
              <a:gd name="T14" fmla="*/ 1578 w 2359"/>
              <a:gd name="T15" fmla="*/ 0 h 1394"/>
              <a:gd name="T16" fmla="*/ 1982 w 2359"/>
              <a:gd name="T17" fmla="*/ 424 h 1394"/>
              <a:gd name="T18" fmla="*/ 1968 w 2359"/>
              <a:gd name="T19" fmla="*/ 552 h 1394"/>
              <a:gd name="T20" fmla="*/ 2359 w 2359"/>
              <a:gd name="T21" fmla="*/ 971 h 1394"/>
              <a:gd name="T22" fmla="*/ 1942 w 2359"/>
              <a:gd name="T23" fmla="*/ 1394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59" h="1394">
                <a:moveTo>
                  <a:pt x="1942" y="1394"/>
                </a:moveTo>
                <a:cubicBezTo>
                  <a:pt x="416" y="1394"/>
                  <a:pt x="416" y="1394"/>
                  <a:pt x="416" y="1394"/>
                </a:cubicBezTo>
                <a:cubicBezTo>
                  <a:pt x="193" y="1394"/>
                  <a:pt x="0" y="1200"/>
                  <a:pt x="0" y="971"/>
                </a:cubicBezTo>
                <a:cubicBezTo>
                  <a:pt x="0" y="741"/>
                  <a:pt x="193" y="552"/>
                  <a:pt x="416" y="552"/>
                </a:cubicBezTo>
                <a:cubicBezTo>
                  <a:pt x="451" y="552"/>
                  <a:pt x="487" y="556"/>
                  <a:pt x="517" y="565"/>
                </a:cubicBezTo>
                <a:cubicBezTo>
                  <a:pt x="552" y="362"/>
                  <a:pt x="719" y="221"/>
                  <a:pt x="925" y="221"/>
                </a:cubicBezTo>
                <a:cubicBezTo>
                  <a:pt x="1021" y="221"/>
                  <a:pt x="1105" y="247"/>
                  <a:pt x="1175" y="305"/>
                </a:cubicBezTo>
                <a:cubicBezTo>
                  <a:pt x="1227" y="128"/>
                  <a:pt x="1394" y="0"/>
                  <a:pt x="1578" y="0"/>
                </a:cubicBezTo>
                <a:cubicBezTo>
                  <a:pt x="1802" y="0"/>
                  <a:pt x="1982" y="190"/>
                  <a:pt x="1982" y="424"/>
                </a:cubicBezTo>
                <a:cubicBezTo>
                  <a:pt x="1982" y="468"/>
                  <a:pt x="1977" y="512"/>
                  <a:pt x="1968" y="552"/>
                </a:cubicBezTo>
                <a:cubicBezTo>
                  <a:pt x="2188" y="565"/>
                  <a:pt x="2359" y="750"/>
                  <a:pt x="2359" y="971"/>
                </a:cubicBezTo>
                <a:cubicBezTo>
                  <a:pt x="2359" y="1205"/>
                  <a:pt x="2170" y="1394"/>
                  <a:pt x="1942" y="1394"/>
                </a:cubicBezTo>
                <a:close/>
              </a:path>
            </a:pathLst>
          </a:custGeom>
          <a:ln w="38100">
            <a:solidFill>
              <a:schemeClr val="bg1"/>
            </a:solidFill>
          </a:ln>
        </p:spPr>
        <p:txBody>
          <a:bodyPr vert="horz" wrap="square" lIns="91427" tIns="45713" rIns="91427" bIns="45713" numCol="1" anchor="t" anchorCtr="0" compatLnSpc="1">
            <a:prstTxWarp prst="textNoShape">
              <a:avLst/>
            </a:prstTxWarp>
          </a:bodyPr>
          <a:lstStyle/>
          <a:p>
            <a:pPr defTabSz="932563"/>
            <a:endParaRPr lang="en-US" dirty="0">
              <a:solidFill>
                <a:srgbClr val="505050"/>
              </a:solidFill>
            </a:endParaRPr>
          </a:p>
        </p:txBody>
      </p:sp>
      <p:grpSp>
        <p:nvGrpSpPr>
          <p:cNvPr id="16" name="Group 15"/>
          <p:cNvGrpSpPr/>
          <p:nvPr/>
        </p:nvGrpSpPr>
        <p:grpSpPr>
          <a:xfrm>
            <a:off x="10065030" y="1680068"/>
            <a:ext cx="624747" cy="631712"/>
            <a:chOff x="4420977" y="3337861"/>
            <a:chExt cx="889375" cy="899290"/>
          </a:xfrm>
          <a:solidFill>
            <a:srgbClr val="F8F8F8"/>
          </a:solidFill>
        </p:grpSpPr>
        <p:sp>
          <p:nvSpPr>
            <p:cNvPr id="17" name="Oval 16"/>
            <p:cNvSpPr/>
            <p:nvPr/>
          </p:nvSpPr>
          <p:spPr bwMode="auto">
            <a:xfrm>
              <a:off x="4468482" y="3450061"/>
              <a:ext cx="787090" cy="787090"/>
            </a:xfrm>
            <a:prstGeom prst="ellipse">
              <a:avLst/>
            </a:prstGeom>
            <a:no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 name="Oval 17"/>
            <p:cNvSpPr/>
            <p:nvPr/>
          </p:nvSpPr>
          <p:spPr bwMode="auto">
            <a:xfrm>
              <a:off x="4724324" y="3337861"/>
              <a:ext cx="275406" cy="275406"/>
            </a:xfrm>
            <a:prstGeom prst="ellipse">
              <a:avLst/>
            </a:prstGeom>
            <a:solidFill>
              <a:schemeClr val="accent1"/>
            </a:solid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9" name="Oval 18"/>
            <p:cNvSpPr/>
            <p:nvPr/>
          </p:nvSpPr>
          <p:spPr bwMode="auto">
            <a:xfrm>
              <a:off x="5034946" y="3889765"/>
              <a:ext cx="275406" cy="275406"/>
            </a:xfrm>
            <a:prstGeom prst="ellipse">
              <a:avLst/>
            </a:prstGeom>
            <a:solidFill>
              <a:schemeClr val="accent1"/>
            </a:solid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0" name="Oval 19"/>
            <p:cNvSpPr/>
            <p:nvPr/>
          </p:nvSpPr>
          <p:spPr bwMode="auto">
            <a:xfrm>
              <a:off x="4420977" y="3889765"/>
              <a:ext cx="275406" cy="275406"/>
            </a:xfrm>
            <a:prstGeom prst="ellipse">
              <a:avLst/>
            </a:prstGeom>
            <a:solidFill>
              <a:schemeClr val="accent1"/>
            </a:solid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cxnSp>
        <p:nvCxnSpPr>
          <p:cNvPr id="21" name="Straight Arrow Connector 20"/>
          <p:cNvCxnSpPr/>
          <p:nvPr/>
        </p:nvCxnSpPr>
        <p:spPr>
          <a:xfrm>
            <a:off x="2815151" y="1996925"/>
            <a:ext cx="2654118" cy="0"/>
          </a:xfrm>
          <a:prstGeom prst="straightConnector1">
            <a:avLst/>
          </a:prstGeom>
          <a:ln w="19050">
            <a:solidFill>
              <a:schemeClr val="bg1"/>
            </a:solidFill>
            <a:headEnd type="none"/>
            <a:tailEnd type="oval" w="lg" len="lg"/>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7160529" y="1996925"/>
            <a:ext cx="2654118" cy="0"/>
          </a:xfrm>
          <a:prstGeom prst="straightConnector1">
            <a:avLst/>
          </a:prstGeom>
          <a:ln w="19050">
            <a:solidFill>
              <a:schemeClr val="bg1"/>
            </a:solidFill>
            <a:headEnd type="none"/>
            <a:tailEnd type="oval" w="lg" len="lg"/>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44739" y="2742775"/>
            <a:ext cx="3820416" cy="1935044"/>
          </a:xfrm>
          <a:prstGeom prst="rect">
            <a:avLst/>
          </a:prstGeom>
          <a:solidFill>
            <a:srgbClr val="505050"/>
          </a:solidFill>
        </p:spPr>
        <p:txBody>
          <a:bodyPr wrap="square" lIns="279781" tIns="373041" rIns="186521" bIns="149217" rtlCol="0">
            <a:noAutofit/>
          </a:bodyPr>
          <a:lstStyle/>
          <a:p>
            <a:pPr>
              <a:lnSpc>
                <a:spcPct val="90000"/>
              </a:lnSpc>
              <a:spcAft>
                <a:spcPts val="612"/>
              </a:spcAft>
            </a:pPr>
            <a:r>
              <a:rPr lang="en-US" sz="2040" dirty="0">
                <a:solidFill>
                  <a:schemeClr val="bg1"/>
                </a:solidFill>
                <a:latin typeface="Segoe UI Semibold" panose="020B0702040204020203" pitchFamily="34" charset="0"/>
              </a:rPr>
              <a:t>ADD-INS AND WEB PARTS:</a:t>
            </a:r>
          </a:p>
          <a:p>
            <a:pPr>
              <a:lnSpc>
                <a:spcPct val="90000"/>
              </a:lnSpc>
              <a:spcAft>
                <a:spcPts val="612"/>
              </a:spcAft>
            </a:pPr>
            <a:r>
              <a:rPr lang="en-US" sz="1836" dirty="0">
                <a:solidFill>
                  <a:schemeClr val="bg1"/>
                </a:solidFill>
              </a:rPr>
              <a:t>Make your solution a native </a:t>
            </a:r>
            <a:br>
              <a:rPr lang="en-US" sz="1836" dirty="0">
                <a:solidFill>
                  <a:schemeClr val="bg1"/>
                </a:solidFill>
              </a:rPr>
            </a:br>
            <a:r>
              <a:rPr lang="en-US" sz="1836" dirty="0">
                <a:solidFill>
                  <a:schemeClr val="bg1"/>
                </a:solidFill>
              </a:rPr>
              <a:t>part of the modern Office</a:t>
            </a:r>
          </a:p>
        </p:txBody>
      </p:sp>
      <p:sp>
        <p:nvSpPr>
          <p:cNvPr id="24" name="TextBox 23"/>
          <p:cNvSpPr txBox="1"/>
          <p:nvPr/>
        </p:nvSpPr>
        <p:spPr>
          <a:xfrm>
            <a:off x="4329074" y="2742775"/>
            <a:ext cx="3820416" cy="1935044"/>
          </a:xfrm>
          <a:prstGeom prst="rect">
            <a:avLst/>
          </a:prstGeom>
          <a:solidFill>
            <a:srgbClr val="505050"/>
          </a:solidFill>
        </p:spPr>
        <p:txBody>
          <a:bodyPr wrap="square" lIns="279781" tIns="373041" rIns="186521" bIns="149217" rtlCol="0">
            <a:noAutofit/>
          </a:bodyPr>
          <a:lstStyle/>
          <a:p>
            <a:pPr>
              <a:lnSpc>
                <a:spcPct val="90000"/>
              </a:lnSpc>
              <a:spcAft>
                <a:spcPts val="612"/>
              </a:spcAft>
            </a:pPr>
            <a:r>
              <a:rPr lang="en-US" sz="2040" dirty="0">
                <a:solidFill>
                  <a:schemeClr val="bg1"/>
                </a:solidFill>
                <a:latin typeface="Segoe UI Semibold" panose="020B0702040204020203" pitchFamily="34" charset="0"/>
              </a:rPr>
              <a:t>WEB AND DEVICES APPS:</a:t>
            </a:r>
          </a:p>
          <a:p>
            <a:pPr>
              <a:lnSpc>
                <a:spcPct val="90000"/>
              </a:lnSpc>
              <a:spcAft>
                <a:spcPts val="612"/>
              </a:spcAft>
            </a:pPr>
            <a:r>
              <a:rPr lang="en-US" sz="1836" dirty="0">
                <a:solidFill>
                  <a:schemeClr val="bg1"/>
                </a:solidFill>
              </a:rPr>
              <a:t>Build smarter apps by </a:t>
            </a:r>
            <a:br>
              <a:rPr lang="en-US" sz="1836" dirty="0">
                <a:solidFill>
                  <a:schemeClr val="bg1"/>
                </a:solidFill>
              </a:rPr>
            </a:br>
            <a:r>
              <a:rPr lang="en-US" sz="1836" dirty="0">
                <a:solidFill>
                  <a:schemeClr val="bg1"/>
                </a:solidFill>
              </a:rPr>
              <a:t>connecting to Office services</a:t>
            </a:r>
          </a:p>
        </p:txBody>
      </p:sp>
      <p:sp>
        <p:nvSpPr>
          <p:cNvPr id="25" name="TextBox 24"/>
          <p:cNvSpPr txBox="1"/>
          <p:nvPr/>
        </p:nvSpPr>
        <p:spPr>
          <a:xfrm>
            <a:off x="8313408" y="2742775"/>
            <a:ext cx="3820416" cy="1935044"/>
          </a:xfrm>
          <a:prstGeom prst="rect">
            <a:avLst/>
          </a:prstGeom>
          <a:solidFill>
            <a:srgbClr val="505050"/>
          </a:solidFill>
        </p:spPr>
        <p:txBody>
          <a:bodyPr wrap="square" lIns="279781" tIns="373041" rIns="186521" bIns="149217" rtlCol="0">
            <a:noAutofit/>
          </a:bodyPr>
          <a:lstStyle/>
          <a:p>
            <a:pPr>
              <a:lnSpc>
                <a:spcPct val="90000"/>
              </a:lnSpc>
              <a:spcAft>
                <a:spcPts val="612"/>
              </a:spcAft>
            </a:pPr>
            <a:r>
              <a:rPr lang="en-US" sz="2040" dirty="0">
                <a:solidFill>
                  <a:schemeClr val="bg1"/>
                </a:solidFill>
                <a:latin typeface="Segoe UI Semibold" panose="020B0702040204020203" pitchFamily="34" charset="0"/>
              </a:rPr>
              <a:t>VOICE, VIDEO, CONNECTORS, AND BOTS</a:t>
            </a:r>
          </a:p>
          <a:p>
            <a:pPr>
              <a:lnSpc>
                <a:spcPct val="90000"/>
              </a:lnSpc>
              <a:spcAft>
                <a:spcPts val="612"/>
              </a:spcAft>
            </a:pPr>
            <a:r>
              <a:rPr lang="en-US" sz="1836" dirty="0">
                <a:solidFill>
                  <a:schemeClr val="bg1"/>
                </a:solidFill>
              </a:rPr>
              <a:t>Create the next generation </a:t>
            </a:r>
            <a:br>
              <a:rPr lang="en-US" sz="1836" dirty="0">
                <a:solidFill>
                  <a:schemeClr val="bg1"/>
                </a:solidFill>
              </a:rPr>
            </a:br>
            <a:r>
              <a:rPr lang="en-US" sz="1836" dirty="0">
                <a:solidFill>
                  <a:schemeClr val="bg1"/>
                </a:solidFill>
              </a:rPr>
              <a:t>of productivity solutions</a:t>
            </a:r>
          </a:p>
        </p:txBody>
      </p:sp>
      <p:sp>
        <p:nvSpPr>
          <p:cNvPr id="26" name="Isosceles Triangle 25"/>
          <p:cNvSpPr/>
          <p:nvPr/>
        </p:nvSpPr>
        <p:spPr bwMode="auto">
          <a:xfrm rot="10800000">
            <a:off x="1694750" y="2432734"/>
            <a:ext cx="1120401" cy="229070"/>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7558" tIns="47558" rIns="47558" bIns="47558" numCol="1" spcCol="0" rtlCol="0" fromWordArt="0" anchor="ctr" anchorCtr="0" forceAA="0" compatLnSpc="1">
            <a:prstTxWarp prst="textNoShape">
              <a:avLst/>
            </a:prstTxWarp>
            <a:noAutofit/>
          </a:bodyPr>
          <a:lstStyle/>
          <a:p>
            <a:pPr algn="ctr" defTabSz="950843" fontAlgn="base">
              <a:spcBef>
                <a:spcPct val="0"/>
              </a:spcBef>
              <a:spcAft>
                <a:spcPct val="0"/>
              </a:spcAft>
            </a:pPr>
            <a:endParaRPr lang="en-US" sz="2289" dirty="0">
              <a:gradFill>
                <a:gsLst>
                  <a:gs pos="0">
                    <a:srgbClr val="FFFFFF"/>
                  </a:gs>
                  <a:gs pos="100000">
                    <a:srgbClr val="FFFFFF"/>
                  </a:gs>
                </a:gsLst>
                <a:lin ang="5400000" scaled="0"/>
              </a:gradFill>
              <a:ea typeface="Segoe UI" pitchFamily="34" charset="0"/>
              <a:cs typeface="Segoe UI" pitchFamily="34" charset="0"/>
            </a:endParaRPr>
          </a:p>
        </p:txBody>
      </p:sp>
      <p:sp>
        <p:nvSpPr>
          <p:cNvPr id="27" name="Isosceles Triangle 26"/>
          <p:cNvSpPr/>
          <p:nvPr/>
        </p:nvSpPr>
        <p:spPr bwMode="auto">
          <a:xfrm rot="10800000">
            <a:off x="5679084" y="2432734"/>
            <a:ext cx="1120401" cy="229070"/>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7558" tIns="47558" rIns="47558" bIns="47558" numCol="1" spcCol="0" rtlCol="0" fromWordArt="0" anchor="ctr" anchorCtr="0" forceAA="0" compatLnSpc="1">
            <a:prstTxWarp prst="textNoShape">
              <a:avLst/>
            </a:prstTxWarp>
            <a:noAutofit/>
          </a:bodyPr>
          <a:lstStyle/>
          <a:p>
            <a:pPr algn="ctr" defTabSz="950843" fontAlgn="base">
              <a:spcBef>
                <a:spcPct val="0"/>
              </a:spcBef>
              <a:spcAft>
                <a:spcPct val="0"/>
              </a:spcAft>
            </a:pPr>
            <a:endParaRPr lang="en-US" sz="2289" dirty="0">
              <a:gradFill>
                <a:gsLst>
                  <a:gs pos="0">
                    <a:srgbClr val="FFFFFF"/>
                  </a:gs>
                  <a:gs pos="100000">
                    <a:srgbClr val="FFFFFF"/>
                  </a:gs>
                </a:gsLst>
                <a:lin ang="5400000" scaled="0"/>
              </a:gradFill>
              <a:ea typeface="Segoe UI" pitchFamily="34" charset="0"/>
              <a:cs typeface="Segoe UI" pitchFamily="34" charset="0"/>
            </a:endParaRPr>
          </a:p>
        </p:txBody>
      </p:sp>
      <p:sp>
        <p:nvSpPr>
          <p:cNvPr id="28" name="Isosceles Triangle 27"/>
          <p:cNvSpPr/>
          <p:nvPr/>
        </p:nvSpPr>
        <p:spPr bwMode="auto">
          <a:xfrm rot="10800000">
            <a:off x="9814647" y="2432734"/>
            <a:ext cx="1120401" cy="229070"/>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7558" tIns="47558" rIns="47558" bIns="47558" numCol="1" spcCol="0" rtlCol="0" fromWordArt="0" anchor="ctr" anchorCtr="0" forceAA="0" compatLnSpc="1">
            <a:prstTxWarp prst="textNoShape">
              <a:avLst/>
            </a:prstTxWarp>
            <a:noAutofit/>
          </a:bodyPr>
          <a:lstStyle/>
          <a:p>
            <a:pPr algn="ctr" defTabSz="950843" fontAlgn="base">
              <a:spcBef>
                <a:spcPct val="0"/>
              </a:spcBef>
              <a:spcAft>
                <a:spcPct val="0"/>
              </a:spcAft>
            </a:pPr>
            <a:endParaRPr lang="en-US" sz="2289" dirty="0">
              <a:gradFill>
                <a:gsLst>
                  <a:gs pos="0">
                    <a:srgbClr val="FFFFFF"/>
                  </a:gs>
                  <a:gs pos="100000">
                    <a:srgbClr val="FFFFFF"/>
                  </a:gs>
                </a:gsLst>
                <a:lin ang="5400000" scaled="0"/>
              </a:gradFill>
              <a:ea typeface="Segoe UI" pitchFamily="34" charset="0"/>
              <a:cs typeface="Segoe UI" pitchFamily="34" charset="0"/>
            </a:endParaRPr>
          </a:p>
        </p:txBody>
      </p:sp>
      <p:sp>
        <p:nvSpPr>
          <p:cNvPr id="29" name="Rectangle 28"/>
          <p:cNvSpPr/>
          <p:nvPr/>
        </p:nvSpPr>
        <p:spPr bwMode="auto">
          <a:xfrm>
            <a:off x="248257" y="6469577"/>
            <a:ext cx="1734959" cy="346002"/>
          </a:xfrm>
          <a:prstGeom prst="rect">
            <a:avLst/>
          </a:prstGeom>
          <a:solidFill>
            <a:schemeClr val="bg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30" name="Rectangle 29"/>
          <p:cNvSpPr/>
          <p:nvPr/>
        </p:nvSpPr>
        <p:spPr bwMode="auto">
          <a:xfrm>
            <a:off x="6000179" y="6507284"/>
            <a:ext cx="1734959" cy="346002"/>
          </a:xfrm>
          <a:prstGeom prst="rect">
            <a:avLst/>
          </a:prstGeom>
          <a:solidFill>
            <a:schemeClr val="bg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48148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750" fill="hold"/>
                                        <p:tgtEl>
                                          <p:spTgt spid="23"/>
                                        </p:tgtEl>
                                        <p:attrNameLst>
                                          <p:attrName>ppt_x</p:attrName>
                                        </p:attrNameLst>
                                      </p:cBhvr>
                                      <p:tavLst>
                                        <p:tav tm="0">
                                          <p:val>
                                            <p:strVal val="1+#ppt_w/2"/>
                                          </p:val>
                                        </p:tav>
                                        <p:tav tm="100000">
                                          <p:val>
                                            <p:strVal val="#ppt_x"/>
                                          </p:val>
                                        </p:tav>
                                      </p:tavLst>
                                    </p:anim>
                                    <p:anim calcmode="lin" valueType="num">
                                      <p:cBhvr additive="base">
                                        <p:cTn id="8" dur="750" fill="hold"/>
                                        <p:tgtEl>
                                          <p:spTgt spid="23"/>
                                        </p:tgtEl>
                                        <p:attrNameLst>
                                          <p:attrName>ppt_y</p:attrName>
                                        </p:attrNameLst>
                                      </p:cBhvr>
                                      <p:tavLst>
                                        <p:tav tm="0">
                                          <p:val>
                                            <p:strVal val="#ppt_y"/>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750" fill="hold"/>
                                        <p:tgtEl>
                                          <p:spTgt spid="7"/>
                                        </p:tgtEl>
                                        <p:attrNameLst>
                                          <p:attrName>ppt_x</p:attrName>
                                        </p:attrNameLst>
                                      </p:cBhvr>
                                      <p:tavLst>
                                        <p:tav tm="0">
                                          <p:val>
                                            <p:strVal val="#ppt_x"/>
                                          </p:val>
                                        </p:tav>
                                        <p:tav tm="100000">
                                          <p:val>
                                            <p:strVal val="#ppt_x"/>
                                          </p:val>
                                        </p:tav>
                                      </p:tavLst>
                                    </p:anim>
                                    <p:anim calcmode="lin" valueType="num">
                                      <p:cBhvr additive="base">
                                        <p:cTn id="12" dur="750" fill="hold"/>
                                        <p:tgtEl>
                                          <p:spTgt spid="7"/>
                                        </p:tgtEl>
                                        <p:attrNameLst>
                                          <p:attrName>ppt_y</p:attrName>
                                        </p:attrNameLst>
                                      </p:cBhvr>
                                      <p:tavLst>
                                        <p:tav tm="0">
                                          <p:val>
                                            <p:strVal val="1+#ppt_h/2"/>
                                          </p:val>
                                        </p:tav>
                                        <p:tav tm="100000">
                                          <p:val>
                                            <p:strVal val="#ppt_y"/>
                                          </p:val>
                                        </p:tav>
                                      </p:tavLst>
                                    </p:anim>
                                  </p:childTnLst>
                                </p:cTn>
                              </p:par>
                              <p:par>
                                <p:cTn id="13" presetID="12" presetClass="entr" presetSubtype="4" fill="hold" grpId="0" nodeType="withEffect">
                                  <p:stCondLst>
                                    <p:cond delay="25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p:tgtEl>
                                          <p:spTgt spid="14"/>
                                        </p:tgtEl>
                                        <p:attrNameLst>
                                          <p:attrName>ppt_y</p:attrName>
                                        </p:attrNameLst>
                                      </p:cBhvr>
                                      <p:tavLst>
                                        <p:tav tm="0">
                                          <p:val>
                                            <p:strVal val="#ppt_y+#ppt_h*1.125000"/>
                                          </p:val>
                                        </p:tav>
                                        <p:tav tm="100000">
                                          <p:val>
                                            <p:strVal val="#ppt_y"/>
                                          </p:val>
                                        </p:tav>
                                      </p:tavLst>
                                    </p:anim>
                                    <p:animEffect transition="in" filter="wipe(up)">
                                      <p:cBhvr>
                                        <p:cTn id="16" dur="500"/>
                                        <p:tgtEl>
                                          <p:spTgt spid="14"/>
                                        </p:tgtEl>
                                      </p:cBhvr>
                                    </p:animEffect>
                                  </p:childTnLst>
                                </p:cTn>
                              </p:par>
                              <p:par>
                                <p:cTn id="17" presetID="12" presetClass="entr" presetSubtype="1" fill="hold" grpId="0" nodeType="withEffect">
                                  <p:stCondLst>
                                    <p:cond delay="2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500"/>
                                        <p:tgtEl>
                                          <p:spTgt spid="26"/>
                                        </p:tgtEl>
                                        <p:attrNameLst>
                                          <p:attrName>ppt_y</p:attrName>
                                        </p:attrNameLst>
                                      </p:cBhvr>
                                      <p:tavLst>
                                        <p:tav tm="0">
                                          <p:val>
                                            <p:strVal val="#ppt_y-#ppt_h*1.125000"/>
                                          </p:val>
                                        </p:tav>
                                        <p:tav tm="100000">
                                          <p:val>
                                            <p:strVal val="#ppt_y"/>
                                          </p:val>
                                        </p:tav>
                                      </p:tavLst>
                                    </p:anim>
                                    <p:animEffect transition="in" filter="wipe(down)">
                                      <p:cBhvr>
                                        <p:cTn id="20" dur="500"/>
                                        <p:tgtEl>
                                          <p:spTgt spid="26"/>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decel="10000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additive="base">
                                        <p:cTn id="25" dur="750" fill="hold"/>
                                        <p:tgtEl>
                                          <p:spTgt spid="3"/>
                                        </p:tgtEl>
                                        <p:attrNameLst>
                                          <p:attrName>ppt_x</p:attrName>
                                        </p:attrNameLst>
                                      </p:cBhvr>
                                      <p:tavLst>
                                        <p:tav tm="0">
                                          <p:val>
                                            <p:strVal val="#ppt_x"/>
                                          </p:val>
                                        </p:tav>
                                        <p:tav tm="100000">
                                          <p:val>
                                            <p:strVal val="#ppt_x"/>
                                          </p:val>
                                        </p:tav>
                                      </p:tavLst>
                                    </p:anim>
                                    <p:anim calcmode="lin" valueType="num">
                                      <p:cBhvr additive="base">
                                        <p:cTn id="26" dur="750" fill="hold"/>
                                        <p:tgtEl>
                                          <p:spTgt spid="3"/>
                                        </p:tgtEl>
                                        <p:attrNameLst>
                                          <p:attrName>ppt_y</p:attrName>
                                        </p:attrNameLst>
                                      </p:cBhvr>
                                      <p:tavLst>
                                        <p:tav tm="0">
                                          <p:val>
                                            <p:strVal val="1+#ppt_h/2"/>
                                          </p:val>
                                        </p:tav>
                                        <p:tav tm="100000">
                                          <p:val>
                                            <p:strVal val="#ppt_y"/>
                                          </p:val>
                                        </p:tav>
                                      </p:tavLst>
                                    </p:anim>
                                  </p:childTnLst>
                                </p:cTn>
                              </p:par>
                              <p:par>
                                <p:cTn id="27" presetID="2" presetClass="entr" presetSubtype="2" decel="100000" fill="hold" grpId="0" nodeType="withEffect">
                                  <p:stCondLst>
                                    <p:cond delay="0"/>
                                  </p:stCondLst>
                                  <p:childTnLst>
                                    <p:set>
                                      <p:cBhvr>
                                        <p:cTn id="28" dur="1" fill="hold">
                                          <p:stCondLst>
                                            <p:cond delay="0"/>
                                          </p:stCondLst>
                                        </p:cTn>
                                        <p:tgtEl>
                                          <p:spTgt spid="24"/>
                                        </p:tgtEl>
                                        <p:attrNameLst>
                                          <p:attrName>style.visibility</p:attrName>
                                        </p:attrNameLst>
                                      </p:cBhvr>
                                      <p:to>
                                        <p:strVal val="visible"/>
                                      </p:to>
                                    </p:set>
                                    <p:anim calcmode="lin" valueType="num">
                                      <p:cBhvr additive="base">
                                        <p:cTn id="29" dur="750" fill="hold"/>
                                        <p:tgtEl>
                                          <p:spTgt spid="24"/>
                                        </p:tgtEl>
                                        <p:attrNameLst>
                                          <p:attrName>ppt_x</p:attrName>
                                        </p:attrNameLst>
                                      </p:cBhvr>
                                      <p:tavLst>
                                        <p:tav tm="0">
                                          <p:val>
                                            <p:strVal val="1+#ppt_w/2"/>
                                          </p:val>
                                        </p:tav>
                                        <p:tav tm="100000">
                                          <p:val>
                                            <p:strVal val="#ppt_x"/>
                                          </p:val>
                                        </p:tav>
                                      </p:tavLst>
                                    </p:anim>
                                    <p:anim calcmode="lin" valueType="num">
                                      <p:cBhvr additive="base">
                                        <p:cTn id="30" dur="750" fill="hold"/>
                                        <p:tgtEl>
                                          <p:spTgt spid="24"/>
                                        </p:tgtEl>
                                        <p:attrNameLst>
                                          <p:attrName>ppt_y</p:attrName>
                                        </p:attrNameLst>
                                      </p:cBhvr>
                                      <p:tavLst>
                                        <p:tav tm="0">
                                          <p:val>
                                            <p:strVal val="#ppt_y"/>
                                          </p:val>
                                        </p:tav>
                                        <p:tav tm="100000">
                                          <p:val>
                                            <p:strVal val="#ppt_y"/>
                                          </p:val>
                                        </p:tav>
                                      </p:tavLst>
                                    </p:anim>
                                  </p:childTnLst>
                                </p:cTn>
                              </p:par>
                              <p:par>
                                <p:cTn id="31" presetID="22" presetClass="entr" presetSubtype="8" fill="hold" nodeType="with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wipe(left)">
                                      <p:cBhvr>
                                        <p:cTn id="33" dur="750"/>
                                        <p:tgtEl>
                                          <p:spTgt spid="21"/>
                                        </p:tgtEl>
                                      </p:cBhvr>
                                    </p:animEffect>
                                  </p:childTnLst>
                                </p:cTn>
                              </p:par>
                              <p:par>
                                <p:cTn id="34" presetID="12" presetClass="entr" presetSubtype="4" fill="hold" grpId="0" nodeType="withEffect">
                                  <p:stCondLst>
                                    <p:cond delay="250"/>
                                  </p:stCondLst>
                                  <p:childTnLst>
                                    <p:set>
                                      <p:cBhvr>
                                        <p:cTn id="35" dur="1" fill="hold">
                                          <p:stCondLst>
                                            <p:cond delay="0"/>
                                          </p:stCondLst>
                                        </p:cTn>
                                        <p:tgtEl>
                                          <p:spTgt spid="15"/>
                                        </p:tgtEl>
                                        <p:attrNameLst>
                                          <p:attrName>style.visibility</p:attrName>
                                        </p:attrNameLst>
                                      </p:cBhvr>
                                      <p:to>
                                        <p:strVal val="visible"/>
                                      </p:to>
                                    </p:set>
                                    <p:anim calcmode="lin" valueType="num">
                                      <p:cBhvr additive="base">
                                        <p:cTn id="36" dur="500"/>
                                        <p:tgtEl>
                                          <p:spTgt spid="15"/>
                                        </p:tgtEl>
                                        <p:attrNameLst>
                                          <p:attrName>ppt_y</p:attrName>
                                        </p:attrNameLst>
                                      </p:cBhvr>
                                      <p:tavLst>
                                        <p:tav tm="0">
                                          <p:val>
                                            <p:strVal val="#ppt_y+#ppt_h*1.125000"/>
                                          </p:val>
                                        </p:tav>
                                        <p:tav tm="100000">
                                          <p:val>
                                            <p:strVal val="#ppt_y"/>
                                          </p:val>
                                        </p:tav>
                                      </p:tavLst>
                                    </p:anim>
                                    <p:animEffect transition="in" filter="wipe(up)">
                                      <p:cBhvr>
                                        <p:cTn id="37" dur="500"/>
                                        <p:tgtEl>
                                          <p:spTgt spid="15"/>
                                        </p:tgtEl>
                                      </p:cBhvr>
                                    </p:animEffect>
                                  </p:childTnLst>
                                </p:cTn>
                              </p:par>
                              <p:par>
                                <p:cTn id="38" presetID="12" presetClass="entr" presetSubtype="1" fill="hold" grpId="0" nodeType="withEffect">
                                  <p:stCondLst>
                                    <p:cond delay="250"/>
                                  </p:stCondLst>
                                  <p:childTnLst>
                                    <p:set>
                                      <p:cBhvr>
                                        <p:cTn id="39" dur="1" fill="hold">
                                          <p:stCondLst>
                                            <p:cond delay="0"/>
                                          </p:stCondLst>
                                        </p:cTn>
                                        <p:tgtEl>
                                          <p:spTgt spid="27"/>
                                        </p:tgtEl>
                                        <p:attrNameLst>
                                          <p:attrName>style.visibility</p:attrName>
                                        </p:attrNameLst>
                                      </p:cBhvr>
                                      <p:to>
                                        <p:strVal val="visible"/>
                                      </p:to>
                                    </p:set>
                                    <p:anim calcmode="lin" valueType="num">
                                      <p:cBhvr additive="base">
                                        <p:cTn id="40" dur="500"/>
                                        <p:tgtEl>
                                          <p:spTgt spid="27"/>
                                        </p:tgtEl>
                                        <p:attrNameLst>
                                          <p:attrName>ppt_y</p:attrName>
                                        </p:attrNameLst>
                                      </p:cBhvr>
                                      <p:tavLst>
                                        <p:tav tm="0">
                                          <p:val>
                                            <p:strVal val="#ppt_y-#ppt_h*1.125000"/>
                                          </p:val>
                                        </p:tav>
                                        <p:tav tm="100000">
                                          <p:val>
                                            <p:strVal val="#ppt_y"/>
                                          </p:val>
                                        </p:tav>
                                      </p:tavLst>
                                    </p:anim>
                                    <p:animEffect transition="in" filter="wipe(down)">
                                      <p:cBhvr>
                                        <p:cTn id="41" dur="500"/>
                                        <p:tgtEl>
                                          <p:spTgt spid="27"/>
                                        </p:tgtEl>
                                      </p:cBhvr>
                                    </p:animEffect>
                                  </p:childTnLst>
                                </p:cTn>
                              </p:par>
                            </p:childTnLst>
                          </p:cTn>
                        </p:par>
                      </p:childTnLst>
                    </p:cTn>
                  </p:par>
                  <p:par>
                    <p:cTn id="42" fill="hold">
                      <p:stCondLst>
                        <p:cond delay="indefinite"/>
                      </p:stCondLst>
                      <p:childTnLst>
                        <p:par>
                          <p:cTn id="43" fill="hold">
                            <p:stCondLst>
                              <p:cond delay="0"/>
                            </p:stCondLst>
                            <p:childTnLst>
                              <p:par>
                                <p:cTn id="44" presetID="2" presetClass="entr" presetSubtype="4" decel="100000" fill="hold" nodeType="clickEffect">
                                  <p:stCondLst>
                                    <p:cond delay="0"/>
                                  </p:stCondLst>
                                  <p:childTnLst>
                                    <p:set>
                                      <p:cBhvr>
                                        <p:cTn id="45" dur="1" fill="hold">
                                          <p:stCondLst>
                                            <p:cond delay="0"/>
                                          </p:stCondLst>
                                        </p:cTn>
                                        <p:tgtEl>
                                          <p:spTgt spid="4"/>
                                        </p:tgtEl>
                                        <p:attrNameLst>
                                          <p:attrName>style.visibility</p:attrName>
                                        </p:attrNameLst>
                                      </p:cBhvr>
                                      <p:to>
                                        <p:strVal val="visible"/>
                                      </p:to>
                                    </p:set>
                                    <p:anim calcmode="lin" valueType="num">
                                      <p:cBhvr additive="base">
                                        <p:cTn id="46" dur="750" fill="hold"/>
                                        <p:tgtEl>
                                          <p:spTgt spid="4"/>
                                        </p:tgtEl>
                                        <p:attrNameLst>
                                          <p:attrName>ppt_x</p:attrName>
                                        </p:attrNameLst>
                                      </p:cBhvr>
                                      <p:tavLst>
                                        <p:tav tm="0">
                                          <p:val>
                                            <p:strVal val="#ppt_x"/>
                                          </p:val>
                                        </p:tav>
                                        <p:tav tm="100000">
                                          <p:val>
                                            <p:strVal val="#ppt_x"/>
                                          </p:val>
                                        </p:tav>
                                      </p:tavLst>
                                    </p:anim>
                                    <p:anim calcmode="lin" valueType="num">
                                      <p:cBhvr additive="base">
                                        <p:cTn id="47" dur="750" fill="hold"/>
                                        <p:tgtEl>
                                          <p:spTgt spid="4"/>
                                        </p:tgtEl>
                                        <p:attrNameLst>
                                          <p:attrName>ppt_y</p:attrName>
                                        </p:attrNameLst>
                                      </p:cBhvr>
                                      <p:tavLst>
                                        <p:tav tm="0">
                                          <p:val>
                                            <p:strVal val="1+#ppt_h/2"/>
                                          </p:val>
                                        </p:tav>
                                        <p:tav tm="100000">
                                          <p:val>
                                            <p:strVal val="#ppt_y"/>
                                          </p:val>
                                        </p:tav>
                                      </p:tavLst>
                                    </p:anim>
                                  </p:childTnLst>
                                </p:cTn>
                              </p:par>
                              <p:par>
                                <p:cTn id="48" presetID="2" presetClass="entr" presetSubtype="2" decel="100000" fill="hold" grpId="0" nodeType="withEffect">
                                  <p:stCondLst>
                                    <p:cond delay="0"/>
                                  </p:stCondLst>
                                  <p:childTnLst>
                                    <p:set>
                                      <p:cBhvr>
                                        <p:cTn id="49" dur="1" fill="hold">
                                          <p:stCondLst>
                                            <p:cond delay="0"/>
                                          </p:stCondLst>
                                        </p:cTn>
                                        <p:tgtEl>
                                          <p:spTgt spid="25"/>
                                        </p:tgtEl>
                                        <p:attrNameLst>
                                          <p:attrName>style.visibility</p:attrName>
                                        </p:attrNameLst>
                                      </p:cBhvr>
                                      <p:to>
                                        <p:strVal val="visible"/>
                                      </p:to>
                                    </p:set>
                                    <p:anim calcmode="lin" valueType="num">
                                      <p:cBhvr additive="base">
                                        <p:cTn id="50" dur="750" fill="hold"/>
                                        <p:tgtEl>
                                          <p:spTgt spid="25"/>
                                        </p:tgtEl>
                                        <p:attrNameLst>
                                          <p:attrName>ppt_x</p:attrName>
                                        </p:attrNameLst>
                                      </p:cBhvr>
                                      <p:tavLst>
                                        <p:tav tm="0">
                                          <p:val>
                                            <p:strVal val="1+#ppt_w/2"/>
                                          </p:val>
                                        </p:tav>
                                        <p:tav tm="100000">
                                          <p:val>
                                            <p:strVal val="#ppt_x"/>
                                          </p:val>
                                        </p:tav>
                                      </p:tavLst>
                                    </p:anim>
                                    <p:anim calcmode="lin" valueType="num">
                                      <p:cBhvr additive="base">
                                        <p:cTn id="51" dur="750" fill="hold"/>
                                        <p:tgtEl>
                                          <p:spTgt spid="25"/>
                                        </p:tgtEl>
                                        <p:attrNameLst>
                                          <p:attrName>ppt_y</p:attrName>
                                        </p:attrNameLst>
                                      </p:cBhvr>
                                      <p:tavLst>
                                        <p:tav tm="0">
                                          <p:val>
                                            <p:strVal val="#ppt_y"/>
                                          </p:val>
                                        </p:tav>
                                        <p:tav tm="100000">
                                          <p:val>
                                            <p:strVal val="#ppt_y"/>
                                          </p:val>
                                        </p:tav>
                                      </p:tavLst>
                                    </p:anim>
                                  </p:childTnLst>
                                </p:cTn>
                              </p:par>
                              <p:par>
                                <p:cTn id="52" presetID="22" presetClass="entr" presetSubtype="8" fill="hold" nodeType="withEffect">
                                  <p:stCondLst>
                                    <p:cond delay="0"/>
                                  </p:stCondLst>
                                  <p:childTnLst>
                                    <p:set>
                                      <p:cBhvr>
                                        <p:cTn id="53" dur="1" fill="hold">
                                          <p:stCondLst>
                                            <p:cond delay="0"/>
                                          </p:stCondLst>
                                        </p:cTn>
                                        <p:tgtEl>
                                          <p:spTgt spid="22"/>
                                        </p:tgtEl>
                                        <p:attrNameLst>
                                          <p:attrName>style.visibility</p:attrName>
                                        </p:attrNameLst>
                                      </p:cBhvr>
                                      <p:to>
                                        <p:strVal val="visible"/>
                                      </p:to>
                                    </p:set>
                                    <p:animEffect transition="in" filter="wipe(left)">
                                      <p:cBhvr>
                                        <p:cTn id="54" dur="750"/>
                                        <p:tgtEl>
                                          <p:spTgt spid="22"/>
                                        </p:tgtEl>
                                      </p:cBhvr>
                                    </p:animEffect>
                                  </p:childTnLst>
                                </p:cTn>
                              </p:par>
                              <p:par>
                                <p:cTn id="55" presetID="12" presetClass="entr" presetSubtype="4" fill="hold" nodeType="withEffect">
                                  <p:stCondLst>
                                    <p:cond delay="250"/>
                                  </p:stCondLst>
                                  <p:childTnLst>
                                    <p:set>
                                      <p:cBhvr>
                                        <p:cTn id="56" dur="1" fill="hold">
                                          <p:stCondLst>
                                            <p:cond delay="0"/>
                                          </p:stCondLst>
                                        </p:cTn>
                                        <p:tgtEl>
                                          <p:spTgt spid="16"/>
                                        </p:tgtEl>
                                        <p:attrNameLst>
                                          <p:attrName>style.visibility</p:attrName>
                                        </p:attrNameLst>
                                      </p:cBhvr>
                                      <p:to>
                                        <p:strVal val="visible"/>
                                      </p:to>
                                    </p:set>
                                    <p:anim calcmode="lin" valueType="num">
                                      <p:cBhvr additive="base">
                                        <p:cTn id="57" dur="500"/>
                                        <p:tgtEl>
                                          <p:spTgt spid="16"/>
                                        </p:tgtEl>
                                        <p:attrNameLst>
                                          <p:attrName>ppt_y</p:attrName>
                                        </p:attrNameLst>
                                      </p:cBhvr>
                                      <p:tavLst>
                                        <p:tav tm="0">
                                          <p:val>
                                            <p:strVal val="#ppt_y+#ppt_h*1.125000"/>
                                          </p:val>
                                        </p:tav>
                                        <p:tav tm="100000">
                                          <p:val>
                                            <p:strVal val="#ppt_y"/>
                                          </p:val>
                                        </p:tav>
                                      </p:tavLst>
                                    </p:anim>
                                    <p:animEffect transition="in" filter="wipe(up)">
                                      <p:cBhvr>
                                        <p:cTn id="58" dur="500"/>
                                        <p:tgtEl>
                                          <p:spTgt spid="16"/>
                                        </p:tgtEl>
                                      </p:cBhvr>
                                    </p:animEffect>
                                  </p:childTnLst>
                                </p:cTn>
                              </p:par>
                              <p:par>
                                <p:cTn id="59" presetID="12" presetClass="entr" presetSubtype="1" fill="hold" grpId="0" nodeType="withEffect">
                                  <p:stCondLst>
                                    <p:cond delay="250"/>
                                  </p:stCondLst>
                                  <p:childTnLst>
                                    <p:set>
                                      <p:cBhvr>
                                        <p:cTn id="60" dur="1" fill="hold">
                                          <p:stCondLst>
                                            <p:cond delay="0"/>
                                          </p:stCondLst>
                                        </p:cTn>
                                        <p:tgtEl>
                                          <p:spTgt spid="28"/>
                                        </p:tgtEl>
                                        <p:attrNameLst>
                                          <p:attrName>style.visibility</p:attrName>
                                        </p:attrNameLst>
                                      </p:cBhvr>
                                      <p:to>
                                        <p:strVal val="visible"/>
                                      </p:to>
                                    </p:set>
                                    <p:anim calcmode="lin" valueType="num">
                                      <p:cBhvr additive="base">
                                        <p:cTn id="61" dur="500"/>
                                        <p:tgtEl>
                                          <p:spTgt spid="28"/>
                                        </p:tgtEl>
                                        <p:attrNameLst>
                                          <p:attrName>ppt_y</p:attrName>
                                        </p:attrNameLst>
                                      </p:cBhvr>
                                      <p:tavLst>
                                        <p:tav tm="0">
                                          <p:val>
                                            <p:strVal val="#ppt_y-#ppt_h*1.125000"/>
                                          </p:val>
                                        </p:tav>
                                        <p:tav tm="100000">
                                          <p:val>
                                            <p:strVal val="#ppt_y"/>
                                          </p:val>
                                        </p:tav>
                                      </p:tavLst>
                                    </p:anim>
                                    <p:animEffect transition="in" filter="wipe(down)">
                                      <p:cBhvr>
                                        <p:cTn id="6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23" grpId="0" animBg="1"/>
      <p:bldP spid="24" grpId="0" animBg="1"/>
      <p:bldP spid="25" grpId="0" animBg="1"/>
      <p:bldP spid="26" grpId="0" animBg="1"/>
      <p:bldP spid="27" grpId="0" animBg="1"/>
      <p:bldP spid="28"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675439" y="2241533"/>
            <a:ext cx="5514975" cy="3139321"/>
          </a:xfrm>
        </p:spPr>
        <p:txBody>
          <a:bodyPr/>
          <a:lstStyle/>
          <a:p>
            <a:pPr>
              <a:buClr>
                <a:schemeClr val="accent5"/>
              </a:buClr>
            </a:pPr>
            <a:r>
              <a:rPr lang="en-US" sz="3200" dirty="0">
                <a:solidFill>
                  <a:schemeClr val="bg1">
                    <a:lumMod val="85000"/>
                    <a:lumOff val="15000"/>
                  </a:schemeClr>
                </a:solidFill>
                <a:hlinkClick r:id="rId3"/>
              </a:rPr>
              <a:t>SharePoint Code Samples  </a:t>
            </a:r>
            <a:endParaRPr lang="en-US" sz="3200" dirty="0">
              <a:solidFill>
                <a:schemeClr val="bg1">
                  <a:lumMod val="85000"/>
                  <a:lumOff val="15000"/>
                </a:schemeClr>
              </a:solidFill>
            </a:endParaRPr>
          </a:p>
          <a:p>
            <a:pPr>
              <a:buClr>
                <a:schemeClr val="accent5"/>
              </a:buClr>
            </a:pPr>
            <a:r>
              <a:rPr lang="en-US" sz="3200" dirty="0">
                <a:solidFill>
                  <a:schemeClr val="bg1">
                    <a:lumMod val="85000"/>
                    <a:lumOff val="15000"/>
                  </a:schemeClr>
                </a:solidFill>
                <a:hlinkClick r:id="rId4"/>
              </a:rPr>
              <a:t>SharePoint Training videos &amp; hands on labs </a:t>
            </a:r>
            <a:endParaRPr lang="en-US" sz="3200" dirty="0">
              <a:solidFill>
                <a:schemeClr val="bg1">
                  <a:lumMod val="85000"/>
                  <a:lumOff val="15000"/>
                </a:schemeClr>
              </a:solidFill>
            </a:endParaRPr>
          </a:p>
          <a:p>
            <a:pPr>
              <a:buClr>
                <a:schemeClr val="accent5"/>
              </a:buClr>
            </a:pPr>
            <a:r>
              <a:rPr lang="en-US" sz="3200" dirty="0">
                <a:solidFill>
                  <a:schemeClr val="bg1">
                    <a:lumMod val="85000"/>
                    <a:lumOff val="15000"/>
                  </a:schemeClr>
                </a:solidFill>
                <a:hlinkClick r:id="rId5"/>
              </a:rPr>
              <a:t>SharePoint documentation</a:t>
            </a:r>
            <a:endParaRPr lang="en-US" sz="3200" dirty="0">
              <a:solidFill>
                <a:schemeClr val="bg1">
                  <a:lumMod val="85000"/>
                  <a:lumOff val="15000"/>
                </a:schemeClr>
              </a:solidFill>
            </a:endParaRPr>
          </a:p>
          <a:p>
            <a:pPr>
              <a:buClr>
                <a:schemeClr val="accent5"/>
              </a:buClr>
            </a:pPr>
            <a:r>
              <a:rPr lang="en-US" sz="3200" dirty="0">
                <a:solidFill>
                  <a:schemeClr val="bg1">
                    <a:lumMod val="85000"/>
                    <a:lumOff val="15000"/>
                  </a:schemeClr>
                </a:solidFill>
                <a:hlinkClick r:id="rId6"/>
              </a:rPr>
              <a:t>SharePoint patterns and practices solution guidance</a:t>
            </a:r>
            <a:endParaRPr lang="en-US" sz="3200" dirty="0">
              <a:solidFill>
                <a:schemeClr val="bg1">
                  <a:lumMod val="85000"/>
                  <a:lumOff val="15000"/>
                </a:schemeClr>
              </a:solidFill>
            </a:endParaRPr>
          </a:p>
        </p:txBody>
      </p:sp>
      <p:sp>
        <p:nvSpPr>
          <p:cNvPr id="2" name="Title 1"/>
          <p:cNvSpPr>
            <a:spLocks noGrp="1"/>
          </p:cNvSpPr>
          <p:nvPr>
            <p:ph type="title" idx="4294967295"/>
          </p:nvPr>
        </p:nvSpPr>
        <p:spPr>
          <a:xfrm>
            <a:off x="289782" y="304800"/>
            <a:ext cx="5922963" cy="920750"/>
          </a:xfrm>
        </p:spPr>
        <p:txBody>
          <a:bodyPr>
            <a:normAutofit fontScale="90000"/>
          </a:bodyPr>
          <a:lstStyle/>
          <a:p>
            <a:r>
              <a:rPr lang="en-US" sz="5507" spc="-102" dirty="0">
                <a:ln w="3175">
                  <a:noFill/>
                </a:ln>
                <a:gradFill>
                  <a:gsLst>
                    <a:gs pos="1250">
                      <a:schemeClr val="tx1"/>
                    </a:gs>
                    <a:gs pos="100000">
                      <a:schemeClr val="tx1"/>
                    </a:gs>
                  </a:gsLst>
                  <a:lin ang="5400000" scaled="0"/>
                </a:gradFill>
                <a:ea typeface="+mn-ea"/>
                <a:cs typeface="Arial" charset="0"/>
              </a:rPr>
              <a:t>Further reading…</a:t>
            </a:r>
          </a:p>
        </p:txBody>
      </p:sp>
      <p:grpSp>
        <p:nvGrpSpPr>
          <p:cNvPr id="20" name="Group 19"/>
          <p:cNvGrpSpPr/>
          <p:nvPr/>
        </p:nvGrpSpPr>
        <p:grpSpPr>
          <a:xfrm>
            <a:off x="1117600" y="1605529"/>
            <a:ext cx="3809180" cy="5105091"/>
            <a:chOff x="990600" y="1605529"/>
            <a:chExt cx="3809180" cy="5105091"/>
          </a:xfrm>
        </p:grpSpPr>
        <p:sp>
          <p:nvSpPr>
            <p:cNvPr id="19" name="Rectangle 18"/>
            <p:cNvSpPr/>
            <p:nvPr/>
          </p:nvSpPr>
          <p:spPr bwMode="auto">
            <a:xfrm>
              <a:off x="3438424" y="2178861"/>
              <a:ext cx="602134" cy="1051826"/>
            </a:xfrm>
            <a:prstGeom prst="rect">
              <a:avLst/>
            </a:prstGeom>
            <a:solidFill>
              <a:schemeClr val="tx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 name="Rectangle 13"/>
            <p:cNvSpPr/>
            <p:nvPr/>
          </p:nvSpPr>
          <p:spPr bwMode="auto">
            <a:xfrm>
              <a:off x="1005840" y="1636009"/>
              <a:ext cx="2255520" cy="1503431"/>
            </a:xfrm>
            <a:prstGeom prst="rect">
              <a:avLst/>
            </a:prstGeom>
            <a:solidFill>
              <a:schemeClr val="tx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nvGrpSpPr>
            <p:cNvPr id="4" name="Group 3"/>
            <p:cNvGrpSpPr/>
            <p:nvPr/>
          </p:nvGrpSpPr>
          <p:grpSpPr>
            <a:xfrm>
              <a:off x="990600" y="1605529"/>
              <a:ext cx="3809180" cy="5105091"/>
              <a:chOff x="7841294" y="1339954"/>
              <a:chExt cx="4032250" cy="5404051"/>
            </a:xfrm>
          </p:grpSpPr>
          <p:sp>
            <p:nvSpPr>
              <p:cNvPr id="7" name="Freeform 5"/>
              <p:cNvSpPr>
                <a:spLocks/>
              </p:cNvSpPr>
              <p:nvPr/>
            </p:nvSpPr>
            <p:spPr bwMode="auto">
              <a:xfrm>
                <a:off x="8880534" y="3979625"/>
                <a:ext cx="1732066" cy="1738997"/>
              </a:xfrm>
              <a:custGeom>
                <a:avLst/>
                <a:gdLst>
                  <a:gd name="T0" fmla="*/ 22 w 179"/>
                  <a:gd name="T1" fmla="*/ 79 h 179"/>
                  <a:gd name="T2" fmla="*/ 101 w 179"/>
                  <a:gd name="T3" fmla="*/ 157 h 179"/>
                  <a:gd name="T4" fmla="*/ 179 w 179"/>
                  <a:gd name="T5" fmla="*/ 157 h 179"/>
                  <a:gd name="T6" fmla="*/ 22 w 179"/>
                  <a:gd name="T7" fmla="*/ 0 h 179"/>
                  <a:gd name="T8" fmla="*/ 22 w 179"/>
                  <a:gd name="T9" fmla="*/ 79 h 179"/>
                </a:gdLst>
                <a:ahLst/>
                <a:cxnLst>
                  <a:cxn ang="0">
                    <a:pos x="T0" y="T1"/>
                  </a:cxn>
                  <a:cxn ang="0">
                    <a:pos x="T2" y="T3"/>
                  </a:cxn>
                  <a:cxn ang="0">
                    <a:pos x="T4" y="T5"/>
                  </a:cxn>
                  <a:cxn ang="0">
                    <a:pos x="T6" y="T7"/>
                  </a:cxn>
                  <a:cxn ang="0">
                    <a:pos x="T8" y="T9"/>
                  </a:cxn>
                </a:cxnLst>
                <a:rect l="0" t="0" r="r" b="b"/>
                <a:pathLst>
                  <a:path w="179" h="179">
                    <a:moveTo>
                      <a:pt x="22" y="79"/>
                    </a:moveTo>
                    <a:cubicBezTo>
                      <a:pt x="101" y="157"/>
                      <a:pt x="101" y="157"/>
                      <a:pt x="101" y="157"/>
                    </a:cubicBezTo>
                    <a:cubicBezTo>
                      <a:pt x="122" y="179"/>
                      <a:pt x="158" y="179"/>
                      <a:pt x="179" y="157"/>
                    </a:cubicBezTo>
                    <a:cubicBezTo>
                      <a:pt x="22" y="0"/>
                      <a:pt x="22" y="0"/>
                      <a:pt x="22" y="0"/>
                    </a:cubicBezTo>
                    <a:cubicBezTo>
                      <a:pt x="0" y="22"/>
                      <a:pt x="0" y="57"/>
                      <a:pt x="22" y="79"/>
                    </a:cubicBezTo>
                    <a:close/>
                  </a:path>
                </a:pathLst>
              </a:custGeom>
              <a:solidFill>
                <a:srgbClr val="22A4D8"/>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8" name="Freeform 6"/>
              <p:cNvSpPr>
                <a:spLocks/>
              </p:cNvSpPr>
              <p:nvPr/>
            </p:nvSpPr>
            <p:spPr bwMode="auto">
              <a:xfrm>
                <a:off x="9095308" y="3764847"/>
                <a:ext cx="1732066" cy="1738997"/>
              </a:xfrm>
              <a:custGeom>
                <a:avLst/>
                <a:gdLst>
                  <a:gd name="T0" fmla="*/ 157 w 179"/>
                  <a:gd name="T1" fmla="*/ 100 h 179"/>
                  <a:gd name="T2" fmla="*/ 79 w 179"/>
                  <a:gd name="T3" fmla="*/ 22 h 179"/>
                  <a:gd name="T4" fmla="*/ 0 w 179"/>
                  <a:gd name="T5" fmla="*/ 22 h 179"/>
                  <a:gd name="T6" fmla="*/ 157 w 179"/>
                  <a:gd name="T7" fmla="*/ 179 h 179"/>
                  <a:gd name="T8" fmla="*/ 157 w 179"/>
                  <a:gd name="T9" fmla="*/ 100 h 179"/>
                </a:gdLst>
                <a:ahLst/>
                <a:cxnLst>
                  <a:cxn ang="0">
                    <a:pos x="T0" y="T1"/>
                  </a:cxn>
                  <a:cxn ang="0">
                    <a:pos x="T2" y="T3"/>
                  </a:cxn>
                  <a:cxn ang="0">
                    <a:pos x="T4" y="T5"/>
                  </a:cxn>
                  <a:cxn ang="0">
                    <a:pos x="T6" y="T7"/>
                  </a:cxn>
                  <a:cxn ang="0">
                    <a:pos x="T8" y="T9"/>
                  </a:cxn>
                </a:cxnLst>
                <a:rect l="0" t="0" r="r" b="b"/>
                <a:pathLst>
                  <a:path w="179" h="179">
                    <a:moveTo>
                      <a:pt x="157" y="100"/>
                    </a:moveTo>
                    <a:cubicBezTo>
                      <a:pt x="79" y="22"/>
                      <a:pt x="79" y="22"/>
                      <a:pt x="79" y="22"/>
                    </a:cubicBezTo>
                    <a:cubicBezTo>
                      <a:pt x="57" y="0"/>
                      <a:pt x="22" y="0"/>
                      <a:pt x="0" y="22"/>
                    </a:cubicBezTo>
                    <a:cubicBezTo>
                      <a:pt x="157" y="179"/>
                      <a:pt x="157" y="179"/>
                      <a:pt x="157" y="179"/>
                    </a:cubicBezTo>
                    <a:cubicBezTo>
                      <a:pt x="179" y="157"/>
                      <a:pt x="179" y="122"/>
                      <a:pt x="157" y="100"/>
                    </a:cubicBezTo>
                    <a:close/>
                  </a:path>
                </a:pathLst>
              </a:custGeom>
              <a:solidFill>
                <a:srgbClr val="18769C"/>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1" name="Freeform 9"/>
              <p:cNvSpPr>
                <a:spLocks noEditPoints="1"/>
              </p:cNvSpPr>
              <p:nvPr/>
            </p:nvSpPr>
            <p:spPr bwMode="auto">
              <a:xfrm>
                <a:off x="10432465" y="1901146"/>
                <a:ext cx="651257" cy="1316370"/>
              </a:xfrm>
              <a:custGeom>
                <a:avLst/>
                <a:gdLst>
                  <a:gd name="T0" fmla="*/ 65 w 67"/>
                  <a:gd name="T1" fmla="*/ 0 h 135"/>
                  <a:gd name="T2" fmla="*/ 1 w 67"/>
                  <a:gd name="T3" fmla="*/ 0 h 135"/>
                  <a:gd name="T4" fmla="*/ 0 w 67"/>
                  <a:gd name="T5" fmla="*/ 2 h 135"/>
                  <a:gd name="T6" fmla="*/ 0 w 67"/>
                  <a:gd name="T7" fmla="*/ 28 h 135"/>
                  <a:gd name="T8" fmla="*/ 0 w 67"/>
                  <a:gd name="T9" fmla="*/ 30 h 135"/>
                  <a:gd name="T10" fmla="*/ 0 w 67"/>
                  <a:gd name="T11" fmla="*/ 134 h 135"/>
                  <a:gd name="T12" fmla="*/ 1 w 67"/>
                  <a:gd name="T13" fmla="*/ 135 h 135"/>
                  <a:gd name="T14" fmla="*/ 65 w 67"/>
                  <a:gd name="T15" fmla="*/ 135 h 135"/>
                  <a:gd name="T16" fmla="*/ 67 w 67"/>
                  <a:gd name="T17" fmla="*/ 134 h 135"/>
                  <a:gd name="T18" fmla="*/ 67 w 67"/>
                  <a:gd name="T19" fmla="*/ 30 h 135"/>
                  <a:gd name="T20" fmla="*/ 67 w 67"/>
                  <a:gd name="T21" fmla="*/ 28 h 135"/>
                  <a:gd name="T22" fmla="*/ 67 w 67"/>
                  <a:gd name="T23" fmla="*/ 2 h 135"/>
                  <a:gd name="T24" fmla="*/ 65 w 67"/>
                  <a:gd name="T25" fmla="*/ 0 h 135"/>
                  <a:gd name="T26" fmla="*/ 8 w 67"/>
                  <a:gd name="T27" fmla="*/ 21 h 135"/>
                  <a:gd name="T28" fmla="*/ 8 w 67"/>
                  <a:gd name="T29" fmla="*/ 14 h 135"/>
                  <a:gd name="T30" fmla="*/ 9 w 67"/>
                  <a:gd name="T31" fmla="*/ 13 h 135"/>
                  <a:gd name="T32" fmla="*/ 57 w 67"/>
                  <a:gd name="T33" fmla="*/ 13 h 135"/>
                  <a:gd name="T34" fmla="*/ 59 w 67"/>
                  <a:gd name="T35" fmla="*/ 14 h 135"/>
                  <a:gd name="T36" fmla="*/ 59 w 67"/>
                  <a:gd name="T37" fmla="*/ 21 h 135"/>
                  <a:gd name="T38" fmla="*/ 57 w 67"/>
                  <a:gd name="T39" fmla="*/ 23 h 135"/>
                  <a:gd name="T40" fmla="*/ 9 w 67"/>
                  <a:gd name="T41" fmla="*/ 23 h 135"/>
                  <a:gd name="T42" fmla="*/ 8 w 67"/>
                  <a:gd name="T43" fmla="*/ 21 h 135"/>
                  <a:gd name="T44" fmla="*/ 53 w 67"/>
                  <a:gd name="T45" fmla="*/ 64 h 135"/>
                  <a:gd name="T46" fmla="*/ 49 w 67"/>
                  <a:gd name="T47" fmla="*/ 59 h 135"/>
                  <a:gd name="T48" fmla="*/ 53 w 67"/>
                  <a:gd name="T49" fmla="*/ 55 h 135"/>
                  <a:gd name="T50" fmla="*/ 58 w 67"/>
                  <a:gd name="T51" fmla="*/ 59 h 135"/>
                  <a:gd name="T52" fmla="*/ 53 w 67"/>
                  <a:gd name="T53" fmla="*/ 64 h 135"/>
                  <a:gd name="T54" fmla="*/ 53 w 67"/>
                  <a:gd name="T55" fmla="*/ 49 h 135"/>
                  <a:gd name="T56" fmla="*/ 47 w 67"/>
                  <a:gd name="T57" fmla="*/ 43 h 135"/>
                  <a:gd name="T58" fmla="*/ 53 w 67"/>
                  <a:gd name="T59" fmla="*/ 37 h 135"/>
                  <a:gd name="T60" fmla="*/ 60 w 67"/>
                  <a:gd name="T61" fmla="*/ 43 h 135"/>
                  <a:gd name="T62" fmla="*/ 53 w 67"/>
                  <a:gd name="T63" fmla="*/ 4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7" h="135">
                    <a:moveTo>
                      <a:pt x="65" y="0"/>
                    </a:moveTo>
                    <a:cubicBezTo>
                      <a:pt x="1" y="0"/>
                      <a:pt x="1" y="0"/>
                      <a:pt x="1" y="0"/>
                    </a:cubicBezTo>
                    <a:cubicBezTo>
                      <a:pt x="0" y="0"/>
                      <a:pt x="0" y="1"/>
                      <a:pt x="0" y="2"/>
                    </a:cubicBezTo>
                    <a:cubicBezTo>
                      <a:pt x="0" y="28"/>
                      <a:pt x="0" y="28"/>
                      <a:pt x="0" y="28"/>
                    </a:cubicBezTo>
                    <a:cubicBezTo>
                      <a:pt x="0" y="30"/>
                      <a:pt x="0" y="30"/>
                      <a:pt x="0" y="30"/>
                    </a:cubicBezTo>
                    <a:cubicBezTo>
                      <a:pt x="0" y="134"/>
                      <a:pt x="0" y="134"/>
                      <a:pt x="0" y="134"/>
                    </a:cubicBezTo>
                    <a:cubicBezTo>
                      <a:pt x="0" y="135"/>
                      <a:pt x="0" y="135"/>
                      <a:pt x="1" y="135"/>
                    </a:cubicBezTo>
                    <a:cubicBezTo>
                      <a:pt x="65" y="135"/>
                      <a:pt x="65" y="135"/>
                      <a:pt x="65" y="135"/>
                    </a:cubicBezTo>
                    <a:cubicBezTo>
                      <a:pt x="66" y="135"/>
                      <a:pt x="67" y="135"/>
                      <a:pt x="67" y="134"/>
                    </a:cubicBezTo>
                    <a:cubicBezTo>
                      <a:pt x="67" y="30"/>
                      <a:pt x="67" y="30"/>
                      <a:pt x="67" y="30"/>
                    </a:cubicBezTo>
                    <a:cubicBezTo>
                      <a:pt x="67" y="28"/>
                      <a:pt x="67" y="28"/>
                      <a:pt x="67" y="28"/>
                    </a:cubicBezTo>
                    <a:cubicBezTo>
                      <a:pt x="67" y="2"/>
                      <a:pt x="67" y="2"/>
                      <a:pt x="67" y="2"/>
                    </a:cubicBezTo>
                    <a:cubicBezTo>
                      <a:pt x="67" y="1"/>
                      <a:pt x="66" y="0"/>
                      <a:pt x="65" y="0"/>
                    </a:cubicBezTo>
                    <a:close/>
                    <a:moveTo>
                      <a:pt x="8" y="21"/>
                    </a:moveTo>
                    <a:cubicBezTo>
                      <a:pt x="8" y="14"/>
                      <a:pt x="8" y="14"/>
                      <a:pt x="8" y="14"/>
                    </a:cubicBezTo>
                    <a:cubicBezTo>
                      <a:pt x="8" y="13"/>
                      <a:pt x="8" y="13"/>
                      <a:pt x="9" y="13"/>
                    </a:cubicBezTo>
                    <a:cubicBezTo>
                      <a:pt x="57" y="13"/>
                      <a:pt x="57" y="13"/>
                      <a:pt x="57" y="13"/>
                    </a:cubicBezTo>
                    <a:cubicBezTo>
                      <a:pt x="58" y="13"/>
                      <a:pt x="59" y="13"/>
                      <a:pt x="59" y="14"/>
                    </a:cubicBezTo>
                    <a:cubicBezTo>
                      <a:pt x="59" y="21"/>
                      <a:pt x="59" y="21"/>
                      <a:pt x="59" y="21"/>
                    </a:cubicBezTo>
                    <a:cubicBezTo>
                      <a:pt x="59" y="22"/>
                      <a:pt x="58" y="23"/>
                      <a:pt x="57" y="23"/>
                    </a:cubicBezTo>
                    <a:cubicBezTo>
                      <a:pt x="9" y="23"/>
                      <a:pt x="9" y="23"/>
                      <a:pt x="9" y="23"/>
                    </a:cubicBezTo>
                    <a:cubicBezTo>
                      <a:pt x="8" y="23"/>
                      <a:pt x="8" y="22"/>
                      <a:pt x="8" y="21"/>
                    </a:cubicBezTo>
                    <a:close/>
                    <a:moveTo>
                      <a:pt x="53" y="64"/>
                    </a:moveTo>
                    <a:cubicBezTo>
                      <a:pt x="51" y="64"/>
                      <a:pt x="49" y="62"/>
                      <a:pt x="49" y="59"/>
                    </a:cubicBezTo>
                    <a:cubicBezTo>
                      <a:pt x="49" y="57"/>
                      <a:pt x="51" y="55"/>
                      <a:pt x="53" y="55"/>
                    </a:cubicBezTo>
                    <a:cubicBezTo>
                      <a:pt x="56" y="55"/>
                      <a:pt x="58" y="57"/>
                      <a:pt x="58" y="59"/>
                    </a:cubicBezTo>
                    <a:cubicBezTo>
                      <a:pt x="58" y="62"/>
                      <a:pt x="56" y="64"/>
                      <a:pt x="53" y="64"/>
                    </a:cubicBezTo>
                    <a:close/>
                    <a:moveTo>
                      <a:pt x="53" y="49"/>
                    </a:moveTo>
                    <a:cubicBezTo>
                      <a:pt x="50" y="49"/>
                      <a:pt x="47" y="46"/>
                      <a:pt x="47" y="43"/>
                    </a:cubicBezTo>
                    <a:cubicBezTo>
                      <a:pt x="47" y="39"/>
                      <a:pt x="50" y="37"/>
                      <a:pt x="53" y="37"/>
                    </a:cubicBezTo>
                    <a:cubicBezTo>
                      <a:pt x="57" y="37"/>
                      <a:pt x="60" y="39"/>
                      <a:pt x="60" y="43"/>
                    </a:cubicBezTo>
                    <a:cubicBezTo>
                      <a:pt x="60" y="46"/>
                      <a:pt x="57" y="49"/>
                      <a:pt x="53" y="49"/>
                    </a:cubicBezTo>
                    <a:close/>
                  </a:path>
                </a:pathLst>
              </a:custGeom>
              <a:solidFill>
                <a:schemeClr val="accent1"/>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2" name="Freeform 10"/>
              <p:cNvSpPr>
                <a:spLocks noEditPoints="1"/>
              </p:cNvSpPr>
              <p:nvPr/>
            </p:nvSpPr>
            <p:spPr bwMode="auto">
              <a:xfrm>
                <a:off x="7841294" y="1339954"/>
                <a:ext cx="2445675" cy="1877562"/>
              </a:xfrm>
              <a:custGeom>
                <a:avLst/>
                <a:gdLst>
                  <a:gd name="T0" fmla="*/ 244 w 252"/>
                  <a:gd name="T1" fmla="*/ 0 h 193"/>
                  <a:gd name="T2" fmla="*/ 8 w 252"/>
                  <a:gd name="T3" fmla="*/ 0 h 193"/>
                  <a:gd name="T4" fmla="*/ 0 w 252"/>
                  <a:gd name="T5" fmla="*/ 7 h 193"/>
                  <a:gd name="T6" fmla="*/ 0 w 252"/>
                  <a:gd name="T7" fmla="*/ 161 h 193"/>
                  <a:gd name="T8" fmla="*/ 8 w 252"/>
                  <a:gd name="T9" fmla="*/ 168 h 193"/>
                  <a:gd name="T10" fmla="*/ 86 w 252"/>
                  <a:gd name="T11" fmla="*/ 168 h 193"/>
                  <a:gd name="T12" fmla="*/ 86 w 252"/>
                  <a:gd name="T13" fmla="*/ 179 h 193"/>
                  <a:gd name="T14" fmla="*/ 69 w 252"/>
                  <a:gd name="T15" fmla="*/ 193 h 193"/>
                  <a:gd name="T16" fmla="*/ 188 w 252"/>
                  <a:gd name="T17" fmla="*/ 193 h 193"/>
                  <a:gd name="T18" fmla="*/ 171 w 252"/>
                  <a:gd name="T19" fmla="*/ 179 h 193"/>
                  <a:gd name="T20" fmla="*/ 171 w 252"/>
                  <a:gd name="T21" fmla="*/ 168 h 193"/>
                  <a:gd name="T22" fmla="*/ 244 w 252"/>
                  <a:gd name="T23" fmla="*/ 168 h 193"/>
                  <a:gd name="T24" fmla="*/ 252 w 252"/>
                  <a:gd name="T25" fmla="*/ 161 h 193"/>
                  <a:gd name="T26" fmla="*/ 252 w 252"/>
                  <a:gd name="T27" fmla="*/ 7 h 193"/>
                  <a:gd name="T28" fmla="*/ 244 w 252"/>
                  <a:gd name="T29" fmla="*/ 0 h 193"/>
                  <a:gd name="T30" fmla="*/ 238 w 252"/>
                  <a:gd name="T31" fmla="*/ 149 h 193"/>
                  <a:gd name="T32" fmla="*/ 231 w 252"/>
                  <a:gd name="T33" fmla="*/ 155 h 193"/>
                  <a:gd name="T34" fmla="*/ 22 w 252"/>
                  <a:gd name="T35" fmla="*/ 155 h 193"/>
                  <a:gd name="T36" fmla="*/ 15 w 252"/>
                  <a:gd name="T37" fmla="*/ 149 h 193"/>
                  <a:gd name="T38" fmla="*/ 15 w 252"/>
                  <a:gd name="T39" fmla="*/ 19 h 193"/>
                  <a:gd name="T40" fmla="*/ 22 w 252"/>
                  <a:gd name="T41" fmla="*/ 13 h 193"/>
                  <a:gd name="T42" fmla="*/ 231 w 252"/>
                  <a:gd name="T43" fmla="*/ 13 h 193"/>
                  <a:gd name="T44" fmla="*/ 238 w 252"/>
                  <a:gd name="T45" fmla="*/ 19 h 193"/>
                  <a:gd name="T46" fmla="*/ 238 w 252"/>
                  <a:gd name="T47" fmla="*/ 149 h 193"/>
                  <a:gd name="T48" fmla="*/ 238 w 252"/>
                  <a:gd name="T49" fmla="*/ 149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2" h="193">
                    <a:moveTo>
                      <a:pt x="244" y="0"/>
                    </a:moveTo>
                    <a:cubicBezTo>
                      <a:pt x="8" y="0"/>
                      <a:pt x="8" y="0"/>
                      <a:pt x="8" y="0"/>
                    </a:cubicBezTo>
                    <a:cubicBezTo>
                      <a:pt x="4" y="0"/>
                      <a:pt x="0" y="3"/>
                      <a:pt x="0" y="7"/>
                    </a:cubicBezTo>
                    <a:cubicBezTo>
                      <a:pt x="0" y="161"/>
                      <a:pt x="0" y="161"/>
                      <a:pt x="0" y="161"/>
                    </a:cubicBezTo>
                    <a:cubicBezTo>
                      <a:pt x="0" y="165"/>
                      <a:pt x="4" y="168"/>
                      <a:pt x="8" y="168"/>
                    </a:cubicBezTo>
                    <a:cubicBezTo>
                      <a:pt x="86" y="168"/>
                      <a:pt x="86" y="168"/>
                      <a:pt x="86" y="168"/>
                    </a:cubicBezTo>
                    <a:cubicBezTo>
                      <a:pt x="86" y="179"/>
                      <a:pt x="86" y="179"/>
                      <a:pt x="86" y="179"/>
                    </a:cubicBezTo>
                    <a:cubicBezTo>
                      <a:pt x="69" y="193"/>
                      <a:pt x="69" y="193"/>
                      <a:pt x="69" y="193"/>
                    </a:cubicBezTo>
                    <a:cubicBezTo>
                      <a:pt x="188" y="193"/>
                      <a:pt x="188" y="193"/>
                      <a:pt x="188" y="193"/>
                    </a:cubicBezTo>
                    <a:cubicBezTo>
                      <a:pt x="171" y="179"/>
                      <a:pt x="171" y="179"/>
                      <a:pt x="171" y="179"/>
                    </a:cubicBezTo>
                    <a:cubicBezTo>
                      <a:pt x="171" y="168"/>
                      <a:pt x="171" y="168"/>
                      <a:pt x="171" y="168"/>
                    </a:cubicBezTo>
                    <a:cubicBezTo>
                      <a:pt x="244" y="168"/>
                      <a:pt x="244" y="168"/>
                      <a:pt x="244" y="168"/>
                    </a:cubicBezTo>
                    <a:cubicBezTo>
                      <a:pt x="249" y="168"/>
                      <a:pt x="252" y="165"/>
                      <a:pt x="252" y="161"/>
                    </a:cubicBezTo>
                    <a:cubicBezTo>
                      <a:pt x="252" y="7"/>
                      <a:pt x="252" y="7"/>
                      <a:pt x="252" y="7"/>
                    </a:cubicBezTo>
                    <a:cubicBezTo>
                      <a:pt x="252" y="3"/>
                      <a:pt x="249" y="0"/>
                      <a:pt x="244" y="0"/>
                    </a:cubicBezTo>
                    <a:close/>
                    <a:moveTo>
                      <a:pt x="238" y="149"/>
                    </a:moveTo>
                    <a:cubicBezTo>
                      <a:pt x="238" y="153"/>
                      <a:pt x="235" y="155"/>
                      <a:pt x="231" y="155"/>
                    </a:cubicBezTo>
                    <a:cubicBezTo>
                      <a:pt x="22" y="155"/>
                      <a:pt x="22" y="155"/>
                      <a:pt x="22" y="155"/>
                    </a:cubicBezTo>
                    <a:cubicBezTo>
                      <a:pt x="18" y="155"/>
                      <a:pt x="15" y="153"/>
                      <a:pt x="15" y="149"/>
                    </a:cubicBezTo>
                    <a:cubicBezTo>
                      <a:pt x="15" y="19"/>
                      <a:pt x="15" y="19"/>
                      <a:pt x="15" y="19"/>
                    </a:cubicBezTo>
                    <a:cubicBezTo>
                      <a:pt x="15" y="15"/>
                      <a:pt x="18" y="13"/>
                      <a:pt x="22" y="13"/>
                    </a:cubicBezTo>
                    <a:cubicBezTo>
                      <a:pt x="231" y="13"/>
                      <a:pt x="231" y="13"/>
                      <a:pt x="231" y="13"/>
                    </a:cubicBezTo>
                    <a:cubicBezTo>
                      <a:pt x="235" y="13"/>
                      <a:pt x="238" y="15"/>
                      <a:pt x="238" y="19"/>
                    </a:cubicBezTo>
                    <a:cubicBezTo>
                      <a:pt x="238" y="149"/>
                      <a:pt x="238" y="149"/>
                      <a:pt x="238" y="149"/>
                    </a:cubicBezTo>
                    <a:cubicBezTo>
                      <a:pt x="238" y="149"/>
                      <a:pt x="238" y="149"/>
                      <a:pt x="238" y="149"/>
                    </a:cubicBezTo>
                    <a:close/>
                  </a:path>
                </a:pathLst>
              </a:custGeom>
              <a:solidFill>
                <a:schemeClr val="accent1"/>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6" name="Freeform 14"/>
              <p:cNvSpPr>
                <a:spLocks/>
              </p:cNvSpPr>
              <p:nvPr/>
            </p:nvSpPr>
            <p:spPr bwMode="auto">
              <a:xfrm>
                <a:off x="9150734" y="4291395"/>
                <a:ext cx="1919127" cy="1669714"/>
              </a:xfrm>
              <a:custGeom>
                <a:avLst/>
                <a:gdLst>
                  <a:gd name="T0" fmla="*/ 111 w 198"/>
                  <a:gd name="T1" fmla="*/ 5 h 172"/>
                  <a:gd name="T2" fmla="*/ 95 w 198"/>
                  <a:gd name="T3" fmla="*/ 5 h 172"/>
                  <a:gd name="T4" fmla="*/ 93 w 198"/>
                  <a:gd name="T5" fmla="*/ 17 h 172"/>
                  <a:gd name="T6" fmla="*/ 82 w 198"/>
                  <a:gd name="T7" fmla="*/ 5 h 172"/>
                  <a:gd name="T8" fmla="*/ 66 w 198"/>
                  <a:gd name="T9" fmla="*/ 5 h 172"/>
                  <a:gd name="T10" fmla="*/ 66 w 198"/>
                  <a:gd name="T11" fmla="*/ 21 h 172"/>
                  <a:gd name="T12" fmla="*/ 66 w 198"/>
                  <a:gd name="T13" fmla="*/ 21 h 172"/>
                  <a:gd name="T14" fmla="*/ 66 w 198"/>
                  <a:gd name="T15" fmla="*/ 21 h 172"/>
                  <a:gd name="T16" fmla="*/ 66 w 198"/>
                  <a:gd name="T17" fmla="*/ 21 h 172"/>
                  <a:gd name="T18" fmla="*/ 51 w 198"/>
                  <a:gd name="T19" fmla="*/ 5 h 172"/>
                  <a:gd name="T20" fmla="*/ 35 w 198"/>
                  <a:gd name="T21" fmla="*/ 5 h 172"/>
                  <a:gd name="T22" fmla="*/ 36 w 198"/>
                  <a:gd name="T23" fmla="*/ 21 h 172"/>
                  <a:gd name="T24" fmla="*/ 35 w 198"/>
                  <a:gd name="T25" fmla="*/ 20 h 172"/>
                  <a:gd name="T26" fmla="*/ 35 w 198"/>
                  <a:gd name="T27" fmla="*/ 20 h 172"/>
                  <a:gd name="T28" fmla="*/ 23 w 198"/>
                  <a:gd name="T29" fmla="*/ 8 h 172"/>
                  <a:gd name="T30" fmla="*/ 5 w 198"/>
                  <a:gd name="T31" fmla="*/ 7 h 172"/>
                  <a:gd name="T32" fmla="*/ 6 w 198"/>
                  <a:gd name="T33" fmla="*/ 25 h 172"/>
                  <a:gd name="T34" fmla="*/ 63 w 198"/>
                  <a:gd name="T35" fmla="*/ 82 h 172"/>
                  <a:gd name="T36" fmla="*/ 48 w 198"/>
                  <a:gd name="T37" fmla="*/ 84 h 172"/>
                  <a:gd name="T38" fmla="*/ 49 w 198"/>
                  <a:gd name="T39" fmla="*/ 102 h 172"/>
                  <a:gd name="T40" fmla="*/ 75 w 198"/>
                  <a:gd name="T41" fmla="*/ 127 h 172"/>
                  <a:gd name="T42" fmla="*/ 101 w 198"/>
                  <a:gd name="T43" fmla="*/ 154 h 172"/>
                  <a:gd name="T44" fmla="*/ 126 w 198"/>
                  <a:gd name="T45" fmla="*/ 154 h 172"/>
                  <a:gd name="T46" fmla="*/ 144 w 198"/>
                  <a:gd name="T47" fmla="*/ 172 h 172"/>
                  <a:gd name="T48" fmla="*/ 198 w 198"/>
                  <a:gd name="T49" fmla="*/ 117 h 172"/>
                  <a:gd name="T50" fmla="*/ 180 w 198"/>
                  <a:gd name="T51" fmla="*/ 99 h 172"/>
                  <a:gd name="T52" fmla="*/ 180 w 198"/>
                  <a:gd name="T53" fmla="*/ 75 h 172"/>
                  <a:gd name="T54" fmla="*/ 144 w 198"/>
                  <a:gd name="T55" fmla="*/ 38 h 172"/>
                  <a:gd name="T56" fmla="*/ 144 w 198"/>
                  <a:gd name="T57" fmla="*/ 38 h 172"/>
                  <a:gd name="T58" fmla="*/ 111 w 198"/>
                  <a:gd name="T59" fmla="*/ 5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8" h="172">
                    <a:moveTo>
                      <a:pt x="111" y="5"/>
                    </a:moveTo>
                    <a:cubicBezTo>
                      <a:pt x="106" y="1"/>
                      <a:pt x="99" y="0"/>
                      <a:pt x="95" y="5"/>
                    </a:cubicBezTo>
                    <a:cubicBezTo>
                      <a:pt x="92" y="8"/>
                      <a:pt x="91" y="13"/>
                      <a:pt x="93" y="17"/>
                    </a:cubicBezTo>
                    <a:cubicBezTo>
                      <a:pt x="82" y="5"/>
                      <a:pt x="82" y="5"/>
                      <a:pt x="82" y="5"/>
                    </a:cubicBezTo>
                    <a:cubicBezTo>
                      <a:pt x="77" y="1"/>
                      <a:pt x="70" y="0"/>
                      <a:pt x="66" y="5"/>
                    </a:cubicBezTo>
                    <a:cubicBezTo>
                      <a:pt x="61" y="9"/>
                      <a:pt x="62" y="16"/>
                      <a:pt x="66" y="21"/>
                    </a:cubicBezTo>
                    <a:cubicBezTo>
                      <a:pt x="66" y="21"/>
                      <a:pt x="66" y="21"/>
                      <a:pt x="66" y="21"/>
                    </a:cubicBezTo>
                    <a:cubicBezTo>
                      <a:pt x="66" y="21"/>
                      <a:pt x="66" y="21"/>
                      <a:pt x="66" y="21"/>
                    </a:cubicBezTo>
                    <a:cubicBezTo>
                      <a:pt x="66" y="21"/>
                      <a:pt x="66" y="21"/>
                      <a:pt x="66" y="21"/>
                    </a:cubicBezTo>
                    <a:cubicBezTo>
                      <a:pt x="51" y="5"/>
                      <a:pt x="51" y="5"/>
                      <a:pt x="51" y="5"/>
                    </a:cubicBezTo>
                    <a:cubicBezTo>
                      <a:pt x="46" y="1"/>
                      <a:pt x="39" y="0"/>
                      <a:pt x="35" y="5"/>
                    </a:cubicBezTo>
                    <a:cubicBezTo>
                      <a:pt x="31" y="9"/>
                      <a:pt x="31" y="16"/>
                      <a:pt x="36" y="21"/>
                    </a:cubicBezTo>
                    <a:cubicBezTo>
                      <a:pt x="35" y="20"/>
                      <a:pt x="35" y="20"/>
                      <a:pt x="35" y="20"/>
                    </a:cubicBezTo>
                    <a:cubicBezTo>
                      <a:pt x="35" y="20"/>
                      <a:pt x="35" y="20"/>
                      <a:pt x="35" y="20"/>
                    </a:cubicBezTo>
                    <a:cubicBezTo>
                      <a:pt x="23" y="8"/>
                      <a:pt x="23" y="8"/>
                      <a:pt x="23" y="8"/>
                    </a:cubicBezTo>
                    <a:cubicBezTo>
                      <a:pt x="18" y="3"/>
                      <a:pt x="10" y="3"/>
                      <a:pt x="5" y="7"/>
                    </a:cubicBezTo>
                    <a:cubicBezTo>
                      <a:pt x="0" y="12"/>
                      <a:pt x="1" y="20"/>
                      <a:pt x="6" y="25"/>
                    </a:cubicBezTo>
                    <a:cubicBezTo>
                      <a:pt x="63" y="82"/>
                      <a:pt x="63" y="82"/>
                      <a:pt x="63" y="82"/>
                    </a:cubicBezTo>
                    <a:cubicBezTo>
                      <a:pt x="58" y="80"/>
                      <a:pt x="52" y="80"/>
                      <a:pt x="48" y="84"/>
                    </a:cubicBezTo>
                    <a:cubicBezTo>
                      <a:pt x="43" y="89"/>
                      <a:pt x="44" y="97"/>
                      <a:pt x="49" y="102"/>
                    </a:cubicBezTo>
                    <a:cubicBezTo>
                      <a:pt x="75" y="127"/>
                      <a:pt x="75" y="127"/>
                      <a:pt x="75" y="127"/>
                    </a:cubicBezTo>
                    <a:cubicBezTo>
                      <a:pt x="101" y="154"/>
                      <a:pt x="101" y="154"/>
                      <a:pt x="101" y="154"/>
                    </a:cubicBezTo>
                    <a:cubicBezTo>
                      <a:pt x="108" y="161"/>
                      <a:pt x="119" y="161"/>
                      <a:pt x="126" y="154"/>
                    </a:cubicBezTo>
                    <a:cubicBezTo>
                      <a:pt x="144" y="172"/>
                      <a:pt x="144" y="172"/>
                      <a:pt x="144" y="172"/>
                    </a:cubicBezTo>
                    <a:cubicBezTo>
                      <a:pt x="198" y="117"/>
                      <a:pt x="198" y="117"/>
                      <a:pt x="198" y="117"/>
                    </a:cubicBezTo>
                    <a:cubicBezTo>
                      <a:pt x="180" y="99"/>
                      <a:pt x="180" y="99"/>
                      <a:pt x="180" y="99"/>
                    </a:cubicBezTo>
                    <a:cubicBezTo>
                      <a:pt x="187" y="92"/>
                      <a:pt x="187" y="81"/>
                      <a:pt x="180" y="75"/>
                    </a:cubicBezTo>
                    <a:cubicBezTo>
                      <a:pt x="144" y="38"/>
                      <a:pt x="144" y="38"/>
                      <a:pt x="144" y="38"/>
                    </a:cubicBezTo>
                    <a:cubicBezTo>
                      <a:pt x="144" y="38"/>
                      <a:pt x="144" y="38"/>
                      <a:pt x="144" y="38"/>
                    </a:cubicBezTo>
                    <a:lnTo>
                      <a:pt x="111" y="5"/>
                    </a:lnTo>
                    <a:close/>
                  </a:path>
                </a:pathLst>
              </a:custGeom>
              <a:solidFill>
                <a:srgbClr val="F5BF92"/>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7" name="Freeform 15"/>
              <p:cNvSpPr>
                <a:spLocks/>
              </p:cNvSpPr>
              <p:nvPr/>
            </p:nvSpPr>
            <p:spPr bwMode="auto">
              <a:xfrm>
                <a:off x="8672686" y="2954242"/>
                <a:ext cx="2854445" cy="1053096"/>
              </a:xfrm>
              <a:custGeom>
                <a:avLst/>
                <a:gdLst>
                  <a:gd name="T0" fmla="*/ 40 w 294"/>
                  <a:gd name="T1" fmla="*/ 109 h 109"/>
                  <a:gd name="T2" fmla="*/ 7 w 294"/>
                  <a:gd name="T3" fmla="*/ 77 h 109"/>
                  <a:gd name="T4" fmla="*/ 0 w 294"/>
                  <a:gd name="T5" fmla="*/ 60 h 109"/>
                  <a:gd name="T6" fmla="*/ 7 w 294"/>
                  <a:gd name="T7" fmla="*/ 43 h 109"/>
                  <a:gd name="T8" fmla="*/ 24 w 294"/>
                  <a:gd name="T9" fmla="*/ 36 h 109"/>
                  <a:gd name="T10" fmla="*/ 271 w 294"/>
                  <a:gd name="T11" fmla="*/ 36 h 109"/>
                  <a:gd name="T12" fmla="*/ 284 w 294"/>
                  <a:gd name="T13" fmla="*/ 23 h 109"/>
                  <a:gd name="T14" fmla="*/ 271 w 294"/>
                  <a:gd name="T15" fmla="*/ 10 h 109"/>
                  <a:gd name="T16" fmla="*/ 248 w 294"/>
                  <a:gd name="T17" fmla="*/ 10 h 109"/>
                  <a:gd name="T18" fmla="*/ 248 w 294"/>
                  <a:gd name="T19" fmla="*/ 0 h 109"/>
                  <a:gd name="T20" fmla="*/ 271 w 294"/>
                  <a:gd name="T21" fmla="*/ 0 h 109"/>
                  <a:gd name="T22" fmla="*/ 294 w 294"/>
                  <a:gd name="T23" fmla="*/ 23 h 109"/>
                  <a:gd name="T24" fmla="*/ 271 w 294"/>
                  <a:gd name="T25" fmla="*/ 45 h 109"/>
                  <a:gd name="T26" fmla="*/ 24 w 294"/>
                  <a:gd name="T27" fmla="*/ 45 h 109"/>
                  <a:gd name="T28" fmla="*/ 14 w 294"/>
                  <a:gd name="T29" fmla="*/ 50 h 109"/>
                  <a:gd name="T30" fmla="*/ 10 w 294"/>
                  <a:gd name="T31" fmla="*/ 60 h 109"/>
                  <a:gd name="T32" fmla="*/ 14 w 294"/>
                  <a:gd name="T33" fmla="*/ 70 h 109"/>
                  <a:gd name="T34" fmla="*/ 14 w 294"/>
                  <a:gd name="T35" fmla="*/ 70 h 109"/>
                  <a:gd name="T36" fmla="*/ 47 w 294"/>
                  <a:gd name="T37" fmla="*/ 102 h 109"/>
                  <a:gd name="T38" fmla="*/ 40 w 294"/>
                  <a:gd name="T39"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4" h="109">
                    <a:moveTo>
                      <a:pt x="40" y="109"/>
                    </a:moveTo>
                    <a:cubicBezTo>
                      <a:pt x="7" y="77"/>
                      <a:pt x="7" y="77"/>
                      <a:pt x="7" y="77"/>
                    </a:cubicBezTo>
                    <a:cubicBezTo>
                      <a:pt x="3" y="72"/>
                      <a:pt x="0" y="66"/>
                      <a:pt x="0" y="60"/>
                    </a:cubicBezTo>
                    <a:cubicBezTo>
                      <a:pt x="0" y="54"/>
                      <a:pt x="3" y="48"/>
                      <a:pt x="7" y="43"/>
                    </a:cubicBezTo>
                    <a:cubicBezTo>
                      <a:pt x="12" y="39"/>
                      <a:pt x="18" y="36"/>
                      <a:pt x="24" y="36"/>
                    </a:cubicBezTo>
                    <a:cubicBezTo>
                      <a:pt x="271" y="36"/>
                      <a:pt x="271" y="36"/>
                      <a:pt x="271" y="36"/>
                    </a:cubicBezTo>
                    <a:cubicBezTo>
                      <a:pt x="279" y="36"/>
                      <a:pt x="284" y="30"/>
                      <a:pt x="284" y="23"/>
                    </a:cubicBezTo>
                    <a:cubicBezTo>
                      <a:pt x="284" y="16"/>
                      <a:pt x="279" y="10"/>
                      <a:pt x="271" y="10"/>
                    </a:cubicBezTo>
                    <a:cubicBezTo>
                      <a:pt x="248" y="10"/>
                      <a:pt x="248" y="10"/>
                      <a:pt x="248" y="10"/>
                    </a:cubicBezTo>
                    <a:cubicBezTo>
                      <a:pt x="248" y="0"/>
                      <a:pt x="248" y="0"/>
                      <a:pt x="248" y="0"/>
                    </a:cubicBezTo>
                    <a:cubicBezTo>
                      <a:pt x="271" y="0"/>
                      <a:pt x="271" y="0"/>
                      <a:pt x="271" y="0"/>
                    </a:cubicBezTo>
                    <a:cubicBezTo>
                      <a:pt x="284" y="0"/>
                      <a:pt x="294" y="11"/>
                      <a:pt x="294" y="23"/>
                    </a:cubicBezTo>
                    <a:cubicBezTo>
                      <a:pt x="294" y="35"/>
                      <a:pt x="284" y="45"/>
                      <a:pt x="271" y="45"/>
                    </a:cubicBezTo>
                    <a:cubicBezTo>
                      <a:pt x="24" y="45"/>
                      <a:pt x="24" y="45"/>
                      <a:pt x="24" y="45"/>
                    </a:cubicBezTo>
                    <a:cubicBezTo>
                      <a:pt x="20" y="46"/>
                      <a:pt x="17" y="47"/>
                      <a:pt x="14" y="50"/>
                    </a:cubicBezTo>
                    <a:cubicBezTo>
                      <a:pt x="11" y="52"/>
                      <a:pt x="10" y="56"/>
                      <a:pt x="10" y="60"/>
                    </a:cubicBezTo>
                    <a:cubicBezTo>
                      <a:pt x="10" y="64"/>
                      <a:pt x="11" y="67"/>
                      <a:pt x="14" y="70"/>
                    </a:cubicBezTo>
                    <a:cubicBezTo>
                      <a:pt x="14" y="70"/>
                      <a:pt x="14" y="70"/>
                      <a:pt x="14" y="70"/>
                    </a:cubicBezTo>
                    <a:cubicBezTo>
                      <a:pt x="47" y="102"/>
                      <a:pt x="47" y="102"/>
                      <a:pt x="47" y="102"/>
                    </a:cubicBezTo>
                    <a:lnTo>
                      <a:pt x="40" y="109"/>
                    </a:lnTo>
                    <a:close/>
                  </a:path>
                </a:pathLst>
              </a:custGeom>
              <a:solidFill>
                <a:srgbClr val="0090B7"/>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8" name="Freeform 16"/>
              <p:cNvSpPr>
                <a:spLocks/>
              </p:cNvSpPr>
              <p:nvPr/>
            </p:nvSpPr>
            <p:spPr bwMode="auto">
              <a:xfrm>
                <a:off x="9365513" y="2192133"/>
                <a:ext cx="374126" cy="374126"/>
              </a:xfrm>
              <a:custGeom>
                <a:avLst/>
                <a:gdLst>
                  <a:gd name="T0" fmla="*/ 82 w 82"/>
                  <a:gd name="T1" fmla="*/ 65 h 82"/>
                  <a:gd name="T2" fmla="*/ 57 w 82"/>
                  <a:gd name="T3" fmla="*/ 41 h 82"/>
                  <a:gd name="T4" fmla="*/ 74 w 82"/>
                  <a:gd name="T5" fmla="*/ 24 h 82"/>
                  <a:gd name="T6" fmla="*/ 0 w 82"/>
                  <a:gd name="T7" fmla="*/ 0 h 82"/>
                  <a:gd name="T8" fmla="*/ 25 w 82"/>
                  <a:gd name="T9" fmla="*/ 73 h 82"/>
                  <a:gd name="T10" fmla="*/ 42 w 82"/>
                  <a:gd name="T11" fmla="*/ 56 h 82"/>
                  <a:gd name="T12" fmla="*/ 66 w 82"/>
                  <a:gd name="T13" fmla="*/ 82 h 82"/>
                  <a:gd name="T14" fmla="*/ 82 w 82"/>
                  <a:gd name="T15" fmla="*/ 65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82">
                    <a:moveTo>
                      <a:pt x="82" y="65"/>
                    </a:moveTo>
                    <a:lnTo>
                      <a:pt x="57" y="41"/>
                    </a:lnTo>
                    <a:lnTo>
                      <a:pt x="74" y="24"/>
                    </a:lnTo>
                    <a:lnTo>
                      <a:pt x="0" y="0"/>
                    </a:lnTo>
                    <a:lnTo>
                      <a:pt x="25" y="73"/>
                    </a:lnTo>
                    <a:lnTo>
                      <a:pt x="42" y="56"/>
                    </a:lnTo>
                    <a:lnTo>
                      <a:pt x="66" y="82"/>
                    </a:lnTo>
                    <a:lnTo>
                      <a:pt x="82" y="65"/>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5" name="Freeform 13"/>
              <p:cNvSpPr>
                <a:spLocks/>
              </p:cNvSpPr>
              <p:nvPr/>
            </p:nvSpPr>
            <p:spPr bwMode="auto">
              <a:xfrm>
                <a:off x="10357960" y="5270636"/>
                <a:ext cx="1515584" cy="1473369"/>
              </a:xfrm>
              <a:custGeom>
                <a:avLst/>
                <a:gdLst>
                  <a:gd name="T0" fmla="*/ 208 w 208"/>
                  <a:gd name="T1" fmla="*/ 97 h 207"/>
                  <a:gd name="T2" fmla="*/ 96 w 208"/>
                  <a:gd name="T3" fmla="*/ 207 h 207"/>
                  <a:gd name="T4" fmla="*/ 0 w 208"/>
                  <a:gd name="T5" fmla="*/ 112 h 207"/>
                  <a:gd name="T6" fmla="*/ 112 w 208"/>
                  <a:gd name="T7" fmla="*/ 0 h 207"/>
                  <a:gd name="T8" fmla="*/ 208 w 208"/>
                  <a:gd name="T9" fmla="*/ 97 h 207"/>
                </a:gdLst>
                <a:ahLst/>
                <a:cxnLst>
                  <a:cxn ang="0">
                    <a:pos x="T0" y="T1"/>
                  </a:cxn>
                  <a:cxn ang="0">
                    <a:pos x="T2" y="T3"/>
                  </a:cxn>
                  <a:cxn ang="0">
                    <a:pos x="T4" y="T5"/>
                  </a:cxn>
                  <a:cxn ang="0">
                    <a:pos x="T6" y="T7"/>
                  </a:cxn>
                  <a:cxn ang="0">
                    <a:pos x="T8" y="T9"/>
                  </a:cxn>
                </a:cxnLst>
                <a:rect l="0" t="0" r="r" b="b"/>
                <a:pathLst>
                  <a:path w="208" h="207">
                    <a:moveTo>
                      <a:pt x="208" y="97"/>
                    </a:moveTo>
                    <a:lnTo>
                      <a:pt x="96" y="207"/>
                    </a:lnTo>
                    <a:lnTo>
                      <a:pt x="0" y="112"/>
                    </a:lnTo>
                    <a:lnTo>
                      <a:pt x="112" y="0"/>
                    </a:lnTo>
                    <a:lnTo>
                      <a:pt x="208" y="97"/>
                    </a:lnTo>
                    <a:close/>
                  </a:path>
                </a:pathLst>
              </a:custGeom>
              <a:solidFill>
                <a:srgbClr val="C1E00A"/>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grpSp>
    </p:spTree>
    <p:extLst>
      <p:ext uri="{BB962C8B-B14F-4D97-AF65-F5344CB8AC3E}">
        <p14:creationId xmlns:p14="http://schemas.microsoft.com/office/powerpoint/2010/main" val="38937644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Freeform 210"/>
          <p:cNvSpPr/>
          <p:nvPr/>
        </p:nvSpPr>
        <p:spPr bwMode="auto">
          <a:xfrm>
            <a:off x="-19409" y="-4542"/>
            <a:ext cx="12476924" cy="7078135"/>
          </a:xfrm>
          <a:custGeom>
            <a:avLst/>
            <a:gdLst>
              <a:gd name="connsiteX0" fmla="*/ 483815 w 12476924"/>
              <a:gd name="connsiteY0" fmla="*/ 1220019 h 7078135"/>
              <a:gd name="connsiteX1" fmla="*/ 483815 w 12476924"/>
              <a:gd name="connsiteY1" fmla="*/ 6518143 h 7078135"/>
              <a:gd name="connsiteX2" fmla="*/ 11993109 w 12476924"/>
              <a:gd name="connsiteY2" fmla="*/ 6518143 h 7078135"/>
              <a:gd name="connsiteX3" fmla="*/ 11993109 w 12476924"/>
              <a:gd name="connsiteY3" fmla="*/ 1220019 h 7078135"/>
              <a:gd name="connsiteX4" fmla="*/ 0 w 12476924"/>
              <a:gd name="connsiteY4" fmla="*/ 0 h 7078135"/>
              <a:gd name="connsiteX5" fmla="*/ 12476923 w 12476924"/>
              <a:gd name="connsiteY5" fmla="*/ 0 h 7078135"/>
              <a:gd name="connsiteX6" fmla="*/ 12476923 w 12476924"/>
              <a:gd name="connsiteY6" fmla="*/ 1220019 h 7078135"/>
              <a:gd name="connsiteX7" fmla="*/ 12476922 w 12476924"/>
              <a:gd name="connsiteY7" fmla="*/ 1220019 h 7078135"/>
              <a:gd name="connsiteX8" fmla="*/ 12476922 w 12476924"/>
              <a:gd name="connsiteY8" fmla="*/ 6518143 h 7078135"/>
              <a:gd name="connsiteX9" fmla="*/ 12476924 w 12476924"/>
              <a:gd name="connsiteY9" fmla="*/ 6518143 h 7078135"/>
              <a:gd name="connsiteX10" fmla="*/ 12476924 w 12476924"/>
              <a:gd name="connsiteY10" fmla="*/ 7078135 h 7078135"/>
              <a:gd name="connsiteX11" fmla="*/ 2 w 12476924"/>
              <a:gd name="connsiteY11" fmla="*/ 7078135 h 7078135"/>
              <a:gd name="connsiteX12" fmla="*/ 2 w 12476924"/>
              <a:gd name="connsiteY12" fmla="*/ 6851694 h 7078135"/>
              <a:gd name="connsiteX13" fmla="*/ 2 w 12476924"/>
              <a:gd name="connsiteY13" fmla="*/ 6851694 h 7078135"/>
              <a:gd name="connsiteX14" fmla="*/ 2 w 12476924"/>
              <a:gd name="connsiteY14" fmla="*/ 1220019 h 7078135"/>
              <a:gd name="connsiteX15" fmla="*/ 0 w 12476924"/>
              <a:gd name="connsiteY15" fmla="*/ 1220019 h 7078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476924" h="7078135">
                <a:moveTo>
                  <a:pt x="483815" y="1220019"/>
                </a:moveTo>
                <a:lnTo>
                  <a:pt x="483815" y="6518143"/>
                </a:lnTo>
                <a:lnTo>
                  <a:pt x="11993109" y="6518143"/>
                </a:lnTo>
                <a:lnTo>
                  <a:pt x="11993109" y="1220019"/>
                </a:lnTo>
                <a:close/>
                <a:moveTo>
                  <a:pt x="0" y="0"/>
                </a:moveTo>
                <a:lnTo>
                  <a:pt x="12476923" y="0"/>
                </a:lnTo>
                <a:lnTo>
                  <a:pt x="12476923" y="1220019"/>
                </a:lnTo>
                <a:lnTo>
                  <a:pt x="12476922" y="1220019"/>
                </a:lnTo>
                <a:lnTo>
                  <a:pt x="12476922" y="6518143"/>
                </a:lnTo>
                <a:lnTo>
                  <a:pt x="12476924" y="6518143"/>
                </a:lnTo>
                <a:lnTo>
                  <a:pt x="12476924" y="7078135"/>
                </a:lnTo>
                <a:lnTo>
                  <a:pt x="2" y="7078135"/>
                </a:lnTo>
                <a:lnTo>
                  <a:pt x="2" y="6851694"/>
                </a:lnTo>
                <a:lnTo>
                  <a:pt x="2" y="6851694"/>
                </a:lnTo>
                <a:lnTo>
                  <a:pt x="2" y="1220019"/>
                </a:lnTo>
                <a:lnTo>
                  <a:pt x="0" y="1220019"/>
                </a:ln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06" tIns="89606" rIns="33607" bIns="33607" numCol="1" spcCol="0" rtlCol="0" fromWordArt="0" anchor="b" anchorCtr="0" forceAA="0" compatLnSpc="1">
            <a:prstTxWarp prst="textNoShape">
              <a:avLst/>
            </a:prstTxWarp>
            <a:noAutofit/>
          </a:bodyPr>
          <a:lstStyle/>
          <a:p>
            <a:pPr algn="ctr" defTabSz="913676">
              <a:defRPr/>
            </a:pPr>
            <a:endParaRPr lang="en-US" sz="783"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 name="Title 2"/>
          <p:cNvSpPr>
            <a:spLocks noGrp="1"/>
          </p:cNvSpPr>
          <p:nvPr>
            <p:ph type="title" idx="4294967295"/>
          </p:nvPr>
        </p:nvSpPr>
        <p:spPr/>
        <p:txBody>
          <a:bodyPr/>
          <a:lstStyle/>
          <a:p>
            <a:r>
              <a:rPr lang="en-US" dirty="0"/>
              <a:t>Engage</a:t>
            </a:r>
          </a:p>
        </p:txBody>
      </p:sp>
    </p:spTree>
    <p:extLst>
      <p:ext uri="{BB962C8B-B14F-4D97-AF65-F5344CB8AC3E}">
        <p14:creationId xmlns:p14="http://schemas.microsoft.com/office/powerpoint/2010/main" val="2947431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051753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2103437" y="2076884"/>
            <a:ext cx="8492291" cy="1292662"/>
          </a:xfrm>
        </p:spPr>
        <p:txBody>
          <a:bodyPr/>
          <a:lstStyle/>
          <a:p>
            <a:r>
              <a:rPr lang="en-US" dirty="0"/>
              <a:t>Creating a SharePoint Virtual Machine</a:t>
            </a:r>
          </a:p>
        </p:txBody>
      </p:sp>
      <p:sp>
        <p:nvSpPr>
          <p:cNvPr id="3" name="Text Placeholder 2"/>
          <p:cNvSpPr>
            <a:spLocks noGrp="1"/>
          </p:cNvSpPr>
          <p:nvPr>
            <p:ph type="body" sz="quarter" idx="12"/>
          </p:nvPr>
        </p:nvSpPr>
        <p:spPr/>
        <p:txBody>
          <a:bodyPr/>
          <a:lstStyle/>
          <a:p>
            <a:r>
              <a:rPr lang="en-US" dirty="0"/>
              <a:t>1</a:t>
            </a:r>
          </a:p>
        </p:txBody>
      </p:sp>
    </p:spTree>
    <p:extLst>
      <p:ext uri="{BB962C8B-B14F-4D97-AF65-F5344CB8AC3E}">
        <p14:creationId xmlns:p14="http://schemas.microsoft.com/office/powerpoint/2010/main" val="193088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p:cNvSpPr txBox="1">
            <a:spLocks/>
          </p:cNvSpPr>
          <p:nvPr/>
        </p:nvSpPr>
        <p:spPr>
          <a:xfrm>
            <a:off x="7964488" y="295272"/>
            <a:ext cx="4197350" cy="371475"/>
          </a:xfrm>
          <a:prstGeom prst="rect">
            <a:avLst/>
          </a:prstGeom>
          <a:gradFill>
            <a:gsLst>
              <a:gs pos="93305">
                <a:srgbClr val="FFFFFF"/>
              </a:gs>
              <a:gs pos="83000">
                <a:srgbClr val="FFFFFF"/>
              </a:gs>
            </a:gsLst>
            <a:lin ang="5400000" scaled="0"/>
          </a:gradFill>
        </p:spPr>
        <p:txBody>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r">
              <a:defRPr/>
            </a:pPr>
            <a:r>
              <a:rPr lang="en-US" sz="1400" dirty="0">
                <a:gradFill>
                  <a:gsLst>
                    <a:gs pos="93305">
                      <a:schemeClr val="accent2"/>
                    </a:gs>
                    <a:gs pos="11000">
                      <a:schemeClr val="accent2"/>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rPr>
              <a:t>1</a:t>
            </a:r>
            <a:r>
              <a:rPr lang="en-US" sz="1400" dirty="0">
                <a:gradFill>
                  <a:gsLst>
                    <a:gs pos="93305">
                      <a:schemeClr val="accent2"/>
                    </a:gs>
                    <a:gs pos="11000">
                      <a:schemeClr val="accent2"/>
                    </a:gs>
                  </a:gsLst>
                  <a:lin ang="5400000" scaled="0"/>
                </a:gradFill>
              </a:rPr>
              <a:t> </a:t>
            </a:r>
            <a:r>
              <a:rPr lang="en-US" sz="1400" dirty="0">
                <a:gradFill>
                  <a:gsLst>
                    <a:gs pos="8367">
                      <a:srgbClr val="000000"/>
                    </a:gs>
                    <a:gs pos="31000">
                      <a:srgbClr val="000000"/>
                    </a:gs>
                  </a:gsLst>
                  <a:lin ang="5400000" scaled="0"/>
                </a:gradFill>
              </a:rPr>
              <a:t>Creating a SharePoint Virtual Machine</a:t>
            </a:r>
          </a:p>
          <a:p>
            <a:pPr>
              <a:defRPr/>
            </a:pPr>
            <a:endParaRPr lang="en-US" dirty="0"/>
          </a:p>
        </p:txBody>
      </p:sp>
      <p:sp>
        <p:nvSpPr>
          <p:cNvPr id="3" name="Title 2"/>
          <p:cNvSpPr>
            <a:spLocks noGrp="1"/>
          </p:cNvSpPr>
          <p:nvPr>
            <p:ph type="title"/>
          </p:nvPr>
        </p:nvSpPr>
        <p:spPr/>
        <p:txBody>
          <a:bodyPr/>
          <a:lstStyle/>
          <a:p>
            <a:r>
              <a:rPr lang="en-US" dirty="0"/>
              <a:t>Add-ins Dev Environment</a:t>
            </a:r>
          </a:p>
        </p:txBody>
      </p:sp>
      <p:sp>
        <p:nvSpPr>
          <p:cNvPr id="2" name="Text Placeholder 1"/>
          <p:cNvSpPr>
            <a:spLocks noGrp="1"/>
          </p:cNvSpPr>
          <p:nvPr>
            <p:ph type="body" sz="quarter" idx="10"/>
          </p:nvPr>
        </p:nvSpPr>
        <p:spPr>
          <a:xfrm>
            <a:off x="274638" y="1212850"/>
            <a:ext cx="11887200" cy="2769989"/>
          </a:xfrm>
        </p:spPr>
        <p:txBody>
          <a:bodyPr/>
          <a:lstStyle/>
          <a:p>
            <a:r>
              <a:rPr lang="en-US" dirty="0"/>
              <a:t>SharePoint 2013 with SP1 or SharePoint 2016</a:t>
            </a:r>
          </a:p>
          <a:p>
            <a:r>
              <a:rPr lang="en-US" dirty="0"/>
              <a:t>Visual Studio 2013 or 2015</a:t>
            </a:r>
          </a:p>
          <a:p>
            <a:pPr lvl="1"/>
            <a:r>
              <a:rPr lang="en-US" dirty="0"/>
              <a:t>Latest Visual Studio updates</a:t>
            </a:r>
          </a:p>
          <a:p>
            <a:pPr lvl="1"/>
            <a:r>
              <a:rPr lang="en-US" dirty="0"/>
              <a:t>Office Developer Tools for Visual Studio 2013 or 2015</a:t>
            </a:r>
          </a:p>
          <a:p>
            <a:endParaRPr lang="en-US" dirty="0"/>
          </a:p>
        </p:txBody>
      </p:sp>
    </p:spTree>
    <p:extLst>
      <p:ext uri="{BB962C8B-B14F-4D97-AF65-F5344CB8AC3E}">
        <p14:creationId xmlns:p14="http://schemas.microsoft.com/office/powerpoint/2010/main" val="109421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Developer Site Collections</a:t>
            </a:r>
          </a:p>
        </p:txBody>
      </p:sp>
      <p:sp>
        <p:nvSpPr>
          <p:cNvPr id="2" name="Text Placeholder 1"/>
          <p:cNvSpPr>
            <a:spLocks noGrp="1"/>
          </p:cNvSpPr>
          <p:nvPr>
            <p:ph type="body" sz="quarter" idx="10"/>
          </p:nvPr>
        </p:nvSpPr>
        <p:spPr>
          <a:xfrm>
            <a:off x="274638" y="1212850"/>
            <a:ext cx="11887200" cy="2092881"/>
          </a:xfrm>
        </p:spPr>
        <p:txBody>
          <a:bodyPr/>
          <a:lstStyle/>
          <a:p>
            <a:r>
              <a:rPr lang="en-US" dirty="0"/>
              <a:t>Required for remote add-in development</a:t>
            </a:r>
          </a:p>
          <a:p>
            <a:r>
              <a:rPr lang="en-US" dirty="0"/>
              <a:t>Not required when developing locally</a:t>
            </a:r>
          </a:p>
          <a:p>
            <a:r>
              <a:rPr lang="en-US" dirty="0"/>
              <a:t>Use the Developer Site template to create a new site</a:t>
            </a:r>
          </a:p>
        </p:txBody>
      </p:sp>
      <p:sp>
        <p:nvSpPr>
          <p:cNvPr id="4" name="Slide Number Placeholder 3"/>
          <p:cNvSpPr>
            <a:spLocks noGrp="1"/>
          </p:cNvSpPr>
          <p:nvPr>
            <p:ph type="sldNum" sz="quarter" idx="4294967295"/>
          </p:nvPr>
        </p:nvSpPr>
        <p:spPr>
          <a:xfrm>
            <a:off x="0" y="6526213"/>
            <a:ext cx="571500" cy="223837"/>
          </a:xfrm>
          <a:prstGeom prst="rect">
            <a:avLst/>
          </a:prstGeom>
        </p:spPr>
        <p:txBody>
          <a:bodyPr/>
          <a:lstStyle/>
          <a:p>
            <a:fld id="{727B4C2D-45E2-4621-8491-2995EB46A674}" type="slidenum">
              <a:rPr lang="en-US" smtClean="0"/>
              <a:pPr/>
              <a:t>7</a:t>
            </a:fld>
            <a:endParaRPr lang="en-US" dirty="0"/>
          </a:p>
        </p:txBody>
      </p:sp>
      <p:sp>
        <p:nvSpPr>
          <p:cNvPr id="5" name="Footer Placeholder 3"/>
          <p:cNvSpPr txBox="1">
            <a:spLocks/>
          </p:cNvSpPr>
          <p:nvPr/>
        </p:nvSpPr>
        <p:spPr>
          <a:xfrm>
            <a:off x="7964488" y="295272"/>
            <a:ext cx="4197350" cy="371475"/>
          </a:xfrm>
          <a:prstGeom prst="rect">
            <a:avLst/>
          </a:prstGeom>
          <a:gradFill>
            <a:gsLst>
              <a:gs pos="93305">
                <a:srgbClr val="FFFFFF"/>
              </a:gs>
              <a:gs pos="83000">
                <a:srgbClr val="FFFFFF"/>
              </a:gs>
            </a:gsLst>
            <a:lin ang="5400000" scaled="0"/>
          </a:gradFill>
        </p:spPr>
        <p:txBody>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r">
              <a:defRPr/>
            </a:pPr>
            <a:r>
              <a:rPr lang="en-US" sz="1400" dirty="0">
                <a:gradFill>
                  <a:gsLst>
                    <a:gs pos="93305">
                      <a:schemeClr val="accent2"/>
                    </a:gs>
                    <a:gs pos="11000">
                      <a:schemeClr val="accent2"/>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rPr>
              <a:t>1</a:t>
            </a:r>
            <a:r>
              <a:rPr lang="en-US" sz="1400" dirty="0">
                <a:gradFill>
                  <a:gsLst>
                    <a:gs pos="93305">
                      <a:schemeClr val="accent2"/>
                    </a:gs>
                    <a:gs pos="11000">
                      <a:schemeClr val="accent2"/>
                    </a:gs>
                  </a:gsLst>
                  <a:lin ang="5400000" scaled="0"/>
                </a:gradFill>
              </a:rPr>
              <a:t> </a:t>
            </a:r>
            <a:r>
              <a:rPr lang="en-US" sz="1400" dirty="0">
                <a:gradFill>
                  <a:gsLst>
                    <a:gs pos="8367">
                      <a:srgbClr val="000000"/>
                    </a:gs>
                    <a:gs pos="31000">
                      <a:srgbClr val="000000"/>
                    </a:gs>
                  </a:gsLst>
                  <a:lin ang="5400000" scaled="0"/>
                </a:gradFill>
              </a:rPr>
              <a:t>Creating a SharePoint Virtual Machine</a:t>
            </a:r>
          </a:p>
          <a:p>
            <a:pPr>
              <a:defRPr/>
            </a:pPr>
            <a:endParaRPr lang="en-US" dirty="0"/>
          </a:p>
        </p:txBody>
      </p:sp>
    </p:spTree>
    <p:extLst>
      <p:ext uri="{BB962C8B-B14F-4D97-AF65-F5344CB8AC3E}">
        <p14:creationId xmlns:p14="http://schemas.microsoft.com/office/powerpoint/2010/main" val="1944611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74638" y="2125662"/>
            <a:ext cx="11887200" cy="2843855"/>
          </a:xfrm>
        </p:spPr>
        <p:txBody>
          <a:bodyPr/>
          <a:lstStyle/>
          <a:p>
            <a:r>
              <a:rPr lang="en-US" dirty="0"/>
              <a:t>Demo</a:t>
            </a:r>
            <a:br>
              <a:rPr lang="en-US" dirty="0"/>
            </a:br>
            <a:r>
              <a:rPr lang="en-US" sz="4000" dirty="0"/>
              <a:t>Creating a SharePoint 2013 / 2016 Developer Site</a:t>
            </a:r>
            <a:br>
              <a:rPr lang="en-US" sz="4000" dirty="0"/>
            </a:br>
            <a:br>
              <a:rPr lang="en-US" sz="4000" dirty="0"/>
            </a:br>
            <a:endParaRPr lang="en-US" sz="4000" dirty="0"/>
          </a:p>
        </p:txBody>
      </p:sp>
      <p:sp>
        <p:nvSpPr>
          <p:cNvPr id="4" name="Footer Placeholder 4"/>
          <p:cNvSpPr txBox="1">
            <a:spLocks/>
          </p:cNvSpPr>
          <p:nvPr/>
        </p:nvSpPr>
        <p:spPr>
          <a:xfrm>
            <a:off x="7894150" y="238611"/>
            <a:ext cx="4197350" cy="371475"/>
          </a:xfrm>
          <a:prstGeom prst="rect">
            <a:avLst/>
          </a:prstGeom>
        </p:spPr>
        <p:txBody>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r">
              <a:defRPr/>
            </a:pPr>
            <a:r>
              <a:rPr lang="en-US" sz="1400" dirty="0">
                <a:latin typeface="Segoe UI Black" panose="020B0A02040204020203" pitchFamily="34" charset="0"/>
                <a:ea typeface="Segoe UI Black" panose="020B0A02040204020203" pitchFamily="34" charset="0"/>
                <a:cs typeface="Segoe UI Black" panose="020B0A02040204020203" pitchFamily="34" charset="0"/>
              </a:rPr>
              <a:t>1</a:t>
            </a:r>
            <a:r>
              <a:rPr lang="en-US" sz="1400" dirty="0"/>
              <a:t> Creating a SharePoint Virtual Machine</a:t>
            </a:r>
          </a:p>
        </p:txBody>
      </p:sp>
    </p:spTree>
    <p:extLst>
      <p:ext uri="{BB962C8B-B14F-4D97-AF65-F5344CB8AC3E}">
        <p14:creationId xmlns:p14="http://schemas.microsoft.com/office/powerpoint/2010/main" val="3213439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3865674"/>
          </a:xfrm>
        </p:spPr>
        <p:txBody>
          <a:bodyPr/>
          <a:lstStyle/>
          <a:p>
            <a:r>
              <a:rPr lang="en-US" dirty="0"/>
              <a:t>Office 2013 with SP1 or Office 2016</a:t>
            </a:r>
          </a:p>
          <a:p>
            <a:r>
              <a:rPr lang="en-US" dirty="0"/>
              <a:t>Visual Studio 2013 or 2015</a:t>
            </a:r>
          </a:p>
          <a:p>
            <a:pPr lvl="1"/>
            <a:r>
              <a:rPr lang="en-US" dirty="0"/>
              <a:t>Visual Studio updates</a:t>
            </a:r>
          </a:p>
          <a:p>
            <a:pPr lvl="1"/>
            <a:r>
              <a:rPr lang="en-US" dirty="0"/>
              <a:t>Office Developer Tools for Visual Studio 2013 or 2015</a:t>
            </a:r>
          </a:p>
          <a:p>
            <a:r>
              <a:rPr lang="en-US" dirty="0"/>
              <a:t>Exchange 2013 or 2016 required for mail add-in development</a:t>
            </a:r>
          </a:p>
          <a:p>
            <a:pPr lvl="1"/>
            <a:r>
              <a:rPr lang="en-US" dirty="0"/>
              <a:t>At least Exchange 2013 SP1 required for compose mail apps</a:t>
            </a:r>
          </a:p>
        </p:txBody>
      </p:sp>
      <p:sp>
        <p:nvSpPr>
          <p:cNvPr id="3" name="Title 2"/>
          <p:cNvSpPr>
            <a:spLocks noGrp="1"/>
          </p:cNvSpPr>
          <p:nvPr>
            <p:ph type="title"/>
          </p:nvPr>
        </p:nvSpPr>
        <p:spPr/>
        <p:txBody>
          <a:bodyPr/>
          <a:lstStyle/>
          <a:p>
            <a:r>
              <a:rPr lang="en-US"/>
              <a:t>Apps for Office Dev Environment</a:t>
            </a:r>
            <a:endParaRPr lang="en-US" dirty="0"/>
          </a:p>
        </p:txBody>
      </p:sp>
      <p:sp>
        <p:nvSpPr>
          <p:cNvPr id="7" name="Footer Placeholder 3"/>
          <p:cNvSpPr txBox="1">
            <a:spLocks/>
          </p:cNvSpPr>
          <p:nvPr/>
        </p:nvSpPr>
        <p:spPr>
          <a:xfrm>
            <a:off x="7964488" y="295272"/>
            <a:ext cx="4197350" cy="371475"/>
          </a:xfrm>
          <a:prstGeom prst="rect">
            <a:avLst/>
          </a:prstGeom>
          <a:noFill/>
        </p:spPr>
        <p:txBody>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r">
              <a:defRPr/>
            </a:pPr>
            <a:r>
              <a:rPr lang="en-US" sz="1400" dirty="0">
                <a:gradFill>
                  <a:gsLst>
                    <a:gs pos="93305">
                      <a:schemeClr val="accent2"/>
                    </a:gs>
                    <a:gs pos="11000">
                      <a:schemeClr val="accent2"/>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rPr>
              <a:t>1</a:t>
            </a:r>
            <a:r>
              <a:rPr lang="en-US" sz="1400" dirty="0">
                <a:gradFill>
                  <a:gsLst>
                    <a:gs pos="93305">
                      <a:schemeClr val="accent2"/>
                    </a:gs>
                    <a:gs pos="11000">
                      <a:schemeClr val="accent2"/>
                    </a:gs>
                  </a:gsLst>
                  <a:lin ang="5400000" scaled="0"/>
                </a:gradFill>
              </a:rPr>
              <a:t> </a:t>
            </a:r>
            <a:r>
              <a:rPr lang="en-US" sz="1400" dirty="0">
                <a:gradFill>
                  <a:gsLst>
                    <a:gs pos="8367">
                      <a:srgbClr val="000000"/>
                    </a:gs>
                    <a:gs pos="31000">
                      <a:srgbClr val="000000"/>
                    </a:gs>
                  </a:gsLst>
                  <a:lin ang="5400000" scaled="0"/>
                </a:gradFill>
              </a:rPr>
              <a:t>Creating a SharePoint Virtual Machine</a:t>
            </a:r>
          </a:p>
          <a:p>
            <a:pPr>
              <a:defRPr/>
            </a:pPr>
            <a:endParaRPr lang="en-US" dirty="0"/>
          </a:p>
        </p:txBody>
      </p:sp>
    </p:spTree>
    <p:extLst>
      <p:ext uri="{BB962C8B-B14F-4D97-AF65-F5344CB8AC3E}">
        <p14:creationId xmlns:p14="http://schemas.microsoft.com/office/powerpoint/2010/main" val="3502913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6-30540_Office_365_CloudRoadShow">
  <a:themeElements>
    <a:clrScheme name="Custom 3">
      <a:dk1>
        <a:srgbClr val="000000"/>
      </a:dk1>
      <a:lt1>
        <a:srgbClr val="FFFFFF"/>
      </a:lt1>
      <a:dk2>
        <a:srgbClr val="D83B01"/>
      </a:dk2>
      <a:lt2>
        <a:srgbClr val="797A7D"/>
      </a:lt2>
      <a:accent1>
        <a:srgbClr val="D83B01"/>
      </a:accent1>
      <a:accent2>
        <a:srgbClr val="0078D7"/>
      </a:accent2>
      <a:accent3>
        <a:srgbClr val="FF8C00"/>
      </a:accent3>
      <a:accent4>
        <a:srgbClr val="107C10"/>
      </a:accent4>
      <a:accent5>
        <a:srgbClr val="00188F"/>
      </a:accent5>
      <a:accent6>
        <a:srgbClr val="5C2D91"/>
      </a:accent6>
      <a:hlink>
        <a:srgbClr val="FF8C00"/>
      </a:hlink>
      <a:folHlink>
        <a:srgbClr val="FF8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2">
            <a:shade val="50000"/>
          </a:schemeClr>
        </a:lnRef>
        <a:fillRef idx="1">
          <a:schemeClr val="accent2"/>
        </a:fillRef>
        <a:effectRef idx="0">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365_CloudRoadShow_TEMPLATE.potx" id="{F641FFA9-60F5-425A-951B-2A09A356B4B6}" vid="{860243B6-CAC4-416C-B01D-AF95AE15F3D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2B0BB5962AB3C45A9A1CE1EC4C4F647" ma:contentTypeVersion="1" ma:contentTypeDescription="Create a new document." ma:contentTypeScope="" ma:versionID="39dd6e28de13981fc99600d481b1de5c">
  <xsd:schema xmlns:xsd="http://www.w3.org/2001/XMLSchema" xmlns:xs="http://www.w3.org/2001/XMLSchema" xmlns:p="http://schemas.microsoft.com/office/2006/metadata/properties" xmlns:ns3="630a2e83-186a-4a0f-ab27-bee8a8096abc" targetNamespace="http://schemas.microsoft.com/office/2006/metadata/properties" ma:root="true" ma:fieldsID="e5a18a002045f9f0e2a3c9cc06ab2675" ns3:_="">
    <xsd:import namespace="630a2e83-186a-4a0f-ab27-bee8a8096abc"/>
    <xsd:element name="properties">
      <xsd:complexType>
        <xsd:sequence>
          <xsd:element name="documentManagement">
            <xsd:complexType>
              <xsd:all>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30a2e83-186a-4a0f-ab27-bee8a8096abc"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942678F0-6EA3-4F58-92F2-E73D80B5361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30a2e83-186a-4a0f-ab27-bee8a8096ab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purl.org/dc/terms/"/>
    <ds:schemaRef ds:uri="http://schemas.openxmlformats.org/package/2006/metadata/core-properties"/>
    <ds:schemaRef ds:uri="630a2e83-186a-4a0f-ab27-bee8a8096abc"/>
    <ds:schemaRef ds:uri="http://schemas.microsoft.com/office/2006/documentManagement/type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Office_365_CloudRoadShow_TEMPLATE</Template>
  <TotalTime>402</TotalTime>
  <Words>3871</Words>
  <Application>Microsoft Office PowerPoint</Application>
  <PresentationFormat>Custom</PresentationFormat>
  <Paragraphs>391</Paragraphs>
  <Slides>42</Slides>
  <Notes>17</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42</vt:i4>
      </vt:variant>
    </vt:vector>
  </HeadingPairs>
  <TitlesOfParts>
    <vt:vector size="55" baseType="lpstr">
      <vt:lpstr>Arial</vt:lpstr>
      <vt:lpstr>Calibri</vt:lpstr>
      <vt:lpstr>Consolas</vt:lpstr>
      <vt:lpstr>Lucida Console</vt:lpstr>
      <vt:lpstr>Segoe Condensed</vt:lpstr>
      <vt:lpstr>Segoe Light</vt:lpstr>
      <vt:lpstr>Segoe UI</vt:lpstr>
      <vt:lpstr>Segoe UI Black</vt:lpstr>
      <vt:lpstr>Segoe UI Light</vt:lpstr>
      <vt:lpstr>Segoe UI Semibold</vt:lpstr>
      <vt:lpstr>Segoe UI Semilight</vt:lpstr>
      <vt:lpstr>Wingdings</vt:lpstr>
      <vt:lpstr>6-30540_Office_365_CloudRoadShow</vt:lpstr>
      <vt:lpstr>Office 365 development</vt:lpstr>
      <vt:lpstr>Setting up your on-premises environment for add-in development</vt:lpstr>
      <vt:lpstr>Agenda </vt:lpstr>
      <vt:lpstr>PowerPoint Presentation</vt:lpstr>
      <vt:lpstr>PowerPoint Presentation</vt:lpstr>
      <vt:lpstr>Add-ins Dev Environment</vt:lpstr>
      <vt:lpstr>Developer Site Collections</vt:lpstr>
      <vt:lpstr>Demo Creating a SharePoint 2013 / 2016 Developer Site  </vt:lpstr>
      <vt:lpstr>Apps for Office Dev Environment</vt:lpstr>
      <vt:lpstr>On-premises Setup Overview</vt:lpstr>
      <vt:lpstr>Available Resources</vt:lpstr>
      <vt:lpstr>Demo Reviewing the Installation Requirements for SharePoint 2013 / 2016 </vt:lpstr>
      <vt:lpstr>PowerPoint Presentation</vt:lpstr>
      <vt:lpstr>Service Application Support for Apps</vt:lpstr>
      <vt:lpstr>Configuring Support for Apps</vt:lpstr>
      <vt:lpstr>On-premises – SP hosted add-in domain Explains the structure with multiple farms domain requirements</vt:lpstr>
      <vt:lpstr>Corporate app store in enterprise level Explains the structure for app catalogs in web application level </vt:lpstr>
      <vt:lpstr>Creating the App Catalog Site Collection</vt:lpstr>
      <vt:lpstr>App Catalog URL and Permissions</vt:lpstr>
      <vt:lpstr>Apps for SharePoint Document Library</vt:lpstr>
      <vt:lpstr>Creating the App Catalog Site Collection</vt:lpstr>
      <vt:lpstr>PowerPoint Presentation</vt:lpstr>
      <vt:lpstr>What is a Server-to-server (S2S) Trust</vt:lpstr>
      <vt:lpstr>High trust (S2S) with provider hosted Logical flow</vt:lpstr>
      <vt:lpstr>Configuring a Server-to-Server Trust</vt:lpstr>
      <vt:lpstr>Creating Certificates</vt:lpstr>
      <vt:lpstr>Creating the Secure Token Issuer</vt:lpstr>
      <vt:lpstr>App Principals</vt:lpstr>
      <vt:lpstr>Registering an App Security Principal</vt:lpstr>
      <vt:lpstr>Configuring the S2S Certification in VS</vt:lpstr>
      <vt:lpstr>Add-in Manifest during Development</vt:lpstr>
      <vt:lpstr>Add-in Manifest in Real-world Deployment</vt:lpstr>
      <vt:lpstr>PowerPoint Presentation</vt:lpstr>
      <vt:lpstr>Azure Active Directory</vt:lpstr>
      <vt:lpstr>Windows Azure Environment</vt:lpstr>
      <vt:lpstr>Azure Access Control Services</vt:lpstr>
      <vt:lpstr>Low trust flow with provider hosted add-ins Logical flow</vt:lpstr>
      <vt:lpstr>Configuring Support for Oauth in an On-premises Farm</vt:lpstr>
      <vt:lpstr>Summary </vt:lpstr>
      <vt:lpstr>Further reading…</vt:lpstr>
      <vt:lpstr>Engage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Office 365 Development</dc:title>
  <dc:subject>Office 365</dc:subject>
  <dc:creator>Taylor Denning</dc:creator>
  <cp:keywords>MSVID, Brand Guidelines, Branding, Visual Identity, grid</cp:keywords>
  <dc:description>Template: _x000d_
Formatting: _x000d_
Audience Type:</dc:description>
  <cp:lastModifiedBy>Vesa Juvonen</cp:lastModifiedBy>
  <cp:revision>82</cp:revision>
  <dcterms:created xsi:type="dcterms:W3CDTF">2016-01-18T21:46:24Z</dcterms:created>
  <dcterms:modified xsi:type="dcterms:W3CDTF">2017-01-02T13:03:27Z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0x010100A2B0BB5962AB3C45A9A1CE1EC4C4F647</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